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1" r:id="rId19"/>
    <p:sldId id="282" r:id="rId20"/>
    <p:sldId id="283" r:id="rId21"/>
    <p:sldId id="284" r:id="rId22"/>
    <p:sldId id="285" r:id="rId23"/>
    <p:sldId id="286" r:id="rId24"/>
    <p:sldId id="288" r:id="rId25"/>
    <p:sldId id="290" r:id="rId26"/>
    <p:sldId id="291" r:id="rId27"/>
    <p:sldId id="294" r:id="rId28"/>
    <p:sldId id="308" r:id="rId2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02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400">
                <a:solidFill>
                  <a:srgbClr val="1E1E1E"/>
                </a:solidFill>
              </a:rPr>
              <a:t>Fordizm ve Ötesi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825DB4E3-F28F-4B18-8E2B-FFDD536A8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Vaka: Almanya Otomotiv (1997)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Yüksek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ücret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katı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kurallara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rağmen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yalın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tekniklere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uyum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Basitleştirilmiş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tasarım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yetkilendirme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esnek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kurallar</a:t>
            </a:r>
            <a:endParaRPr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En uygun k</a:t>
            </a:r>
            <a:r>
              <a:rPr sz="2000" dirty="0">
                <a:solidFill>
                  <a:srgbClr val="373737"/>
                </a:solidFill>
              </a:rPr>
              <a:t>alite-</a:t>
            </a:r>
            <a:r>
              <a:rPr sz="2000" dirty="0" err="1">
                <a:solidFill>
                  <a:srgbClr val="373737"/>
                </a:solidFill>
              </a:rPr>
              <a:t>maliyet</a:t>
            </a:r>
            <a:r>
              <a:rPr lang="tr-TR" sz="2000" dirty="0">
                <a:solidFill>
                  <a:srgbClr val="373737"/>
                </a:solidFill>
              </a:rPr>
              <a:t> düzeyini yakalama çabaları 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Vaka: Toshiba (1997)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Kültüre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duyarlı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dönüşüm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Radikal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değişimler </a:t>
            </a:r>
            <a:r>
              <a:rPr sz="2000" dirty="0" err="1">
                <a:solidFill>
                  <a:srgbClr val="373737"/>
                </a:solidFill>
              </a:rPr>
              <a:t>yerine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kademeli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yeniden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yapı</a:t>
            </a:r>
            <a:r>
              <a:rPr lang="tr-TR" sz="2000" dirty="0" err="1">
                <a:solidFill>
                  <a:srgbClr val="373737"/>
                </a:solidFill>
              </a:rPr>
              <a:t>lanma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Toplu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değişimin yaratacağı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kültürel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yıkım</a:t>
            </a:r>
            <a:r>
              <a:rPr lang="tr-TR" sz="2000" dirty="0">
                <a:solidFill>
                  <a:srgbClr val="373737"/>
                </a:solidFill>
              </a:rPr>
              <a:t> ve bilgi kaybı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riski</a:t>
            </a:r>
            <a:endParaRPr lang="tr-TR" sz="2000" dirty="0">
              <a:solidFill>
                <a:srgbClr val="373737"/>
              </a:solidFill>
            </a:endParaRPr>
          </a:p>
          <a:p>
            <a:pPr marL="0" indent="0">
              <a:buNone/>
            </a:pP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 err="1">
                <a:solidFill>
                  <a:srgbClr val="1E1E1E"/>
                </a:solidFill>
              </a:rPr>
              <a:t>Yöneticilerin</a:t>
            </a:r>
            <a:r>
              <a:rPr sz="3200" dirty="0">
                <a:solidFill>
                  <a:srgbClr val="1E1E1E"/>
                </a:solidFill>
              </a:rPr>
              <a:t> </a:t>
            </a:r>
            <a:r>
              <a:rPr sz="3200" dirty="0" err="1">
                <a:solidFill>
                  <a:srgbClr val="1E1E1E"/>
                </a:solidFill>
              </a:rPr>
              <a:t>İkilemi</a:t>
            </a:r>
            <a:r>
              <a:rPr lang="tr-TR" sz="3200" dirty="0">
                <a:solidFill>
                  <a:srgbClr val="1E1E1E"/>
                </a:solidFill>
              </a:rPr>
              <a:t> (</a:t>
            </a:r>
            <a:r>
              <a:rPr lang="tr-TR" sz="3200" dirty="0" err="1">
                <a:solidFill>
                  <a:srgbClr val="1E1E1E"/>
                </a:solidFill>
              </a:rPr>
              <a:t>Applegate</a:t>
            </a:r>
            <a:r>
              <a:rPr lang="tr-TR" sz="3200" dirty="0">
                <a:solidFill>
                  <a:srgbClr val="1E1E1E"/>
                </a:solidFill>
              </a:rPr>
              <a:t>)</a:t>
            </a:r>
            <a:endParaRPr sz="3200" dirty="0">
              <a:solidFill>
                <a:srgbClr val="1E1E1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Büyük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ölçek</a:t>
            </a:r>
            <a:r>
              <a:rPr sz="2000" dirty="0">
                <a:solidFill>
                  <a:srgbClr val="373737"/>
                </a:solidFill>
              </a:rPr>
              <a:t> + </a:t>
            </a:r>
            <a:r>
              <a:rPr sz="2000" dirty="0" err="1">
                <a:solidFill>
                  <a:srgbClr val="373737"/>
                </a:solidFill>
              </a:rPr>
              <a:t>küçük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firma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çevikliği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Merkezî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kontrol</a:t>
            </a:r>
            <a:r>
              <a:rPr sz="2000" dirty="0">
                <a:solidFill>
                  <a:srgbClr val="373737"/>
                </a:solidFill>
              </a:rPr>
              <a:t> + </a:t>
            </a:r>
            <a:r>
              <a:rPr sz="2000" dirty="0" err="1">
                <a:solidFill>
                  <a:srgbClr val="373737"/>
                </a:solidFill>
              </a:rPr>
              <a:t>yerel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özerklik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Hız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karmaşıklığı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birlikte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yönetme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Fordizm → Yeni Formlara Geçiş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Eski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parçalar</a:t>
            </a:r>
            <a:r>
              <a:rPr sz="2000" dirty="0">
                <a:solidFill>
                  <a:srgbClr val="373737"/>
                </a:solidFill>
              </a:rPr>
              <a:t> + yeni </a:t>
            </a:r>
            <a:r>
              <a:rPr sz="2000" dirty="0" err="1">
                <a:solidFill>
                  <a:srgbClr val="373737"/>
                </a:solidFill>
              </a:rPr>
              <a:t>süreçlerin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melezlenmesi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Sistemik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dönüşüm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yavaş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çatışmalı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Sürekli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deneme-yanılma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kurumsallaşma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Zemin: Post-</a:t>
            </a:r>
            <a:r>
              <a:rPr lang="tr-TR" sz="2000" dirty="0" err="1">
                <a:solidFill>
                  <a:srgbClr val="373737"/>
                </a:solidFill>
              </a:rPr>
              <a:t>Fordizm</a:t>
            </a:r>
            <a:r>
              <a:rPr lang="tr-TR" sz="2000" dirty="0">
                <a:solidFill>
                  <a:srgbClr val="373737"/>
                </a:solidFill>
              </a:rPr>
              <a:t> ve Yalın Üretim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Toyotaizm’e Giriş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>
                <a:solidFill>
                  <a:srgbClr val="373737"/>
                </a:solidFill>
              </a:rPr>
              <a:t>Japonya’nın 1980’lerdeki yükselişi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Yüksek kalite ve düşük maliyet avantajı sağlayan yönetim tarzı</a:t>
            </a:r>
          </a:p>
          <a:p>
            <a:r>
              <a:rPr lang="tr-TR" sz="2000" dirty="0">
                <a:solidFill>
                  <a:srgbClr val="373737"/>
                </a:solidFill>
              </a:rPr>
              <a:t>Toyota firmasında başlayan stokları ortadan kaldıran (sıfır stok), hataları önlemeye dönük (sıfır hata) ve hiyerarşiyi azaltmaya yönelik (sıfır hiyerarşi) tam zamanlı üretim sistemi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İtme sistemine karşı çekme sistemi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Ölçek ekonomisine karşı alan ekonomisi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Akan bant üzerinde bütünleşmiş üretim sistemi yerine zaman kayıpları azaltılmış süreç üretim sistemi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Tek tip, standart ürün yerine müşteri ihtiyaçlarına göre çeşitlendirilmiş ürünler</a:t>
            </a:r>
          </a:p>
          <a:p>
            <a:r>
              <a:rPr sz="2000" dirty="0" err="1">
                <a:solidFill>
                  <a:srgbClr val="373737"/>
                </a:solidFill>
              </a:rPr>
              <a:t>Kalite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verimlilik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üstünlüğü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Bağlılık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kimlik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sadakat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yaratıcı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katılım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Çapraz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bölümler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bütünleşme</a:t>
            </a:r>
            <a:endParaRPr lang="tr-TR" sz="2000" dirty="0">
              <a:solidFill>
                <a:srgbClr val="373737"/>
              </a:solidFill>
            </a:endParaRPr>
          </a:p>
          <a:p>
            <a:endParaRPr lang="tr-TR"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Toyotaist Yapısal Unsurlar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Katılımı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kolaylaştıran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karar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yapıları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Statü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sınırlarını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aşan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bütünleşme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Kariyer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basamaklarıyla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bağlılık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‘</a:t>
            </a:r>
            <a:r>
              <a:rPr sz="2000" dirty="0" err="1">
                <a:solidFill>
                  <a:srgbClr val="373737"/>
                </a:solidFill>
              </a:rPr>
              <a:t>Şirket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vatandaşlığı</a:t>
            </a:r>
            <a:r>
              <a:rPr sz="2000" dirty="0">
                <a:solidFill>
                  <a:srgbClr val="373737"/>
                </a:solidFill>
              </a:rPr>
              <a:t>’ </a:t>
            </a:r>
            <a:r>
              <a:rPr sz="2000" dirty="0" err="1">
                <a:solidFill>
                  <a:srgbClr val="373737"/>
                </a:solidFill>
              </a:rPr>
              <a:t>kültürü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Yayılmış (işe, göreve mesleğe değil örgüte) bağlılık, kimlik ve motivasyon</a:t>
            </a:r>
          </a:p>
          <a:p>
            <a:r>
              <a:rPr lang="tr-TR" sz="2000" dirty="0">
                <a:solidFill>
                  <a:srgbClr val="373737"/>
                </a:solidFill>
              </a:rPr>
              <a:t>Dışsal ödüllere (ücret gibi) bağımlı olmayan aidiyet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Örtük Bilgi ve Bilgi-Yaratımı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>
                <a:solidFill>
                  <a:srgbClr val="373737"/>
                </a:solidFill>
              </a:rPr>
              <a:t>Ö</a:t>
            </a:r>
            <a:r>
              <a:rPr sz="2000" dirty="0" err="1">
                <a:solidFill>
                  <a:srgbClr val="373737"/>
                </a:solidFill>
              </a:rPr>
              <a:t>rtük</a:t>
            </a:r>
            <a:r>
              <a:rPr sz="2000" dirty="0">
                <a:solidFill>
                  <a:srgbClr val="373737"/>
                </a:solidFill>
              </a:rPr>
              <a:t> → </a:t>
            </a:r>
            <a:r>
              <a:rPr sz="2000" dirty="0" err="1">
                <a:solidFill>
                  <a:srgbClr val="373737"/>
                </a:solidFill>
              </a:rPr>
              <a:t>açık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bilgi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dönüşümü</a:t>
            </a:r>
            <a:r>
              <a:rPr lang="tr-TR" sz="2000" dirty="0">
                <a:solidFill>
                  <a:srgbClr val="373737"/>
                </a:solidFill>
              </a:rPr>
              <a:t> (çalışanların deneyimlerinde gizli olan bilginin tüm örgütün yararına açık bilgiye çevrilmesi)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Düzenli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iletişim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etkileşim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Süreç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geliştirme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israf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azaltımı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Kültür ve Kimlik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Aile benzeri atmosfer, sosyal etkinlikler</a:t>
            </a:r>
          </a:p>
          <a:p>
            <a:r>
              <a:rPr sz="2000">
                <a:solidFill>
                  <a:srgbClr val="373737"/>
                </a:solidFill>
              </a:rPr>
              <a:t>İşbirliği kültürü ve güçlü kimlik</a:t>
            </a:r>
          </a:p>
          <a:p>
            <a:r>
              <a:rPr sz="2000">
                <a:solidFill>
                  <a:srgbClr val="373737"/>
                </a:solidFill>
              </a:rPr>
              <a:t>Bütünleşme ihtiyacına sosyolojik yanıt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Post-Fordizm: Çerçeve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Esneklik, çeşitlilik, bilgi-yoğun süreçler</a:t>
            </a:r>
          </a:p>
          <a:p>
            <a:r>
              <a:rPr sz="2000">
                <a:solidFill>
                  <a:srgbClr val="373737"/>
                </a:solidFill>
              </a:rPr>
              <a:t>Alan ekonomileri ve niş pazarlar</a:t>
            </a:r>
          </a:p>
          <a:p>
            <a:r>
              <a:rPr sz="2000">
                <a:solidFill>
                  <a:srgbClr val="373737"/>
                </a:solidFill>
              </a:rPr>
              <a:t>Ağ yapıları, modülerlik, dış kaynak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Yalın Üretim: Tanım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Muda’nın</a:t>
            </a:r>
            <a:r>
              <a:rPr sz="2000" dirty="0">
                <a:solidFill>
                  <a:srgbClr val="373737"/>
                </a:solidFill>
              </a:rPr>
              <a:t> yok </a:t>
            </a:r>
            <a:r>
              <a:rPr sz="2000" dirty="0" err="1">
                <a:solidFill>
                  <a:srgbClr val="373737"/>
                </a:solidFill>
              </a:rPr>
              <a:t>edilmesi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sürekli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iyileştirme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Laçkalık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kayıpların</a:t>
            </a:r>
            <a:r>
              <a:rPr sz="2000" dirty="0">
                <a:solidFill>
                  <a:srgbClr val="373737"/>
                </a:solidFill>
              </a:rPr>
              <a:t> minimize </a:t>
            </a:r>
            <a:r>
              <a:rPr sz="2000" dirty="0" err="1">
                <a:solidFill>
                  <a:srgbClr val="373737"/>
                </a:solidFill>
              </a:rPr>
              <a:t>edilmesi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Üründe mükemmellik hedefi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Fordizm: Tanım ve Köken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>
                <a:solidFill>
                  <a:srgbClr val="373737"/>
                </a:solidFill>
              </a:rPr>
              <a:t>ABD </a:t>
            </a:r>
            <a:r>
              <a:rPr sz="2000" dirty="0" err="1">
                <a:solidFill>
                  <a:srgbClr val="373737"/>
                </a:solidFill>
              </a:rPr>
              <a:t>otomotiv</a:t>
            </a:r>
            <a:r>
              <a:rPr lang="tr-TR" sz="2000" dirty="0">
                <a:solidFill>
                  <a:srgbClr val="373737"/>
                </a:solidFill>
              </a:rPr>
              <a:t> sektörüne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özgü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bir </a:t>
            </a:r>
            <a:r>
              <a:rPr sz="2000" dirty="0" err="1">
                <a:solidFill>
                  <a:srgbClr val="373737"/>
                </a:solidFill>
              </a:rPr>
              <a:t>sistem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Ford Motor </a:t>
            </a:r>
            <a:r>
              <a:rPr lang="tr-TR" sz="2000" dirty="0">
                <a:solidFill>
                  <a:srgbClr val="373737"/>
                </a:solidFill>
              </a:rPr>
              <a:t>şirketindeki </a:t>
            </a:r>
            <a:r>
              <a:rPr sz="2000" dirty="0" err="1">
                <a:solidFill>
                  <a:srgbClr val="373737"/>
                </a:solidFill>
              </a:rPr>
              <a:t>inovasyonlar</a:t>
            </a:r>
            <a:r>
              <a:rPr lang="tr-TR" sz="2000" dirty="0">
                <a:solidFill>
                  <a:srgbClr val="373737"/>
                </a:solidFill>
              </a:rPr>
              <a:t> ile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kitle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üretimi</a:t>
            </a:r>
            <a:r>
              <a:rPr lang="tr-TR" sz="2000" dirty="0">
                <a:solidFill>
                  <a:srgbClr val="373737"/>
                </a:solidFill>
              </a:rPr>
              <a:t> mekanikleştirilmesi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Henry Ford’un tüm parçaları standart, siyah bir otomobil tasarlaması.</a:t>
            </a:r>
          </a:p>
          <a:p>
            <a:r>
              <a:rPr lang="tr-TR" sz="2000" dirty="0">
                <a:solidFill>
                  <a:srgbClr val="373737"/>
                </a:solidFill>
              </a:rPr>
              <a:t>Otomobil montajının 544 dakikadan 2.44 dakikaya inmesi.</a:t>
            </a:r>
          </a:p>
          <a:p>
            <a:r>
              <a:rPr lang="tr-TR" sz="2000" dirty="0">
                <a:solidFill>
                  <a:srgbClr val="373737"/>
                </a:solidFill>
              </a:rPr>
              <a:t>Hareketli montaj bandının keşfiyle bu sürenin 2 dakikadan daha kısa bir süreye inmesi.</a:t>
            </a:r>
          </a:p>
          <a:p>
            <a:r>
              <a:rPr lang="tr-TR" sz="2000" dirty="0">
                <a:solidFill>
                  <a:srgbClr val="373737"/>
                </a:solidFill>
              </a:rPr>
              <a:t>İşçilere dönemin ücret düzeyine göre yüksek olan saatlik 5 dolar ücret ödenmesi.</a:t>
            </a:r>
          </a:p>
          <a:p>
            <a:r>
              <a:rPr lang="tr-TR" sz="2000" dirty="0">
                <a:solidFill>
                  <a:srgbClr val="373737"/>
                </a:solidFill>
              </a:rPr>
              <a:t>Vizyon: Çalışanların da satın alabilecekleri fiyat düzeyinde bir otomobil üretilmesi.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Yalın: İş Tasarımı ve Takımlar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İş değiştirme, çapraz eğitim, çok becerililik</a:t>
            </a:r>
          </a:p>
          <a:p>
            <a:r>
              <a:rPr sz="2000">
                <a:solidFill>
                  <a:srgbClr val="373737"/>
                </a:solidFill>
              </a:rPr>
              <a:t>Fonksiyonlar arası takımlar</a:t>
            </a:r>
          </a:p>
          <a:p>
            <a:r>
              <a:rPr sz="2000">
                <a:solidFill>
                  <a:srgbClr val="373737"/>
                </a:solidFill>
              </a:rPr>
              <a:t>Bilgi paylaşımı ve problem çözme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Kanban &amp; JIT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İhtiyaç olduğunda üretim/dağıtım (çekme)</a:t>
            </a:r>
          </a:p>
          <a:p>
            <a:r>
              <a:rPr sz="2000">
                <a:solidFill>
                  <a:srgbClr val="373737"/>
                </a:solidFill>
              </a:rPr>
              <a:t>Stokların minimize edilmesi (sıfır stok)</a:t>
            </a:r>
          </a:p>
          <a:p>
            <a:r>
              <a:rPr sz="2000">
                <a:solidFill>
                  <a:srgbClr val="373737"/>
                </a:solidFill>
              </a:rPr>
              <a:t>Yatay iletişim ve akış görünürlüğü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Kaizen: Sürekli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Yaparak öğrenme, adım adım iyileştirme</a:t>
            </a:r>
          </a:p>
          <a:p>
            <a:r>
              <a:rPr sz="2000">
                <a:solidFill>
                  <a:srgbClr val="373737"/>
                </a:solidFill>
              </a:rPr>
              <a:t>Kalite ölçümü, standartlar, problem çözme</a:t>
            </a:r>
          </a:p>
          <a:p>
            <a:r>
              <a:rPr sz="2000">
                <a:solidFill>
                  <a:srgbClr val="373737"/>
                </a:solidFill>
              </a:rPr>
              <a:t>Tamponların azaltılması → öğrenme döngüsü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Paradokslarla Yönetim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Maliyet</a:t>
            </a:r>
            <a:r>
              <a:rPr sz="2000" dirty="0">
                <a:solidFill>
                  <a:srgbClr val="373737"/>
                </a:solidFill>
              </a:rPr>
              <a:t>–</a:t>
            </a:r>
            <a:r>
              <a:rPr sz="2000" dirty="0" err="1">
                <a:solidFill>
                  <a:srgbClr val="373737"/>
                </a:solidFill>
              </a:rPr>
              <a:t>kalite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eşzamanlı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takibi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Rekabet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eden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değerlerin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ahen</a:t>
            </a:r>
            <a:r>
              <a:rPr lang="tr-TR" sz="2000" dirty="0" err="1">
                <a:solidFill>
                  <a:srgbClr val="373737"/>
                </a:solidFill>
              </a:rPr>
              <a:t>gi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Yar</a:t>
            </a:r>
            <a:r>
              <a:rPr sz="2000" dirty="0" err="1">
                <a:solidFill>
                  <a:srgbClr val="373737"/>
                </a:solidFill>
              </a:rPr>
              <a:t>atıcılık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için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bilinçli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gerilim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Yenilik Aracılığıyla Üretim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El becerisi → zihinsel emek kayması</a:t>
            </a:r>
          </a:p>
          <a:p>
            <a:r>
              <a:rPr sz="2000">
                <a:solidFill>
                  <a:srgbClr val="373737"/>
                </a:solidFill>
              </a:rPr>
              <a:t>Toplu zeka ve bilgi bütünleşmesi</a:t>
            </a:r>
          </a:p>
          <a:p>
            <a:r>
              <a:rPr sz="2000">
                <a:solidFill>
                  <a:srgbClr val="373737"/>
                </a:solidFill>
              </a:rPr>
              <a:t>Ar-Ge/Üretim sınırlarının bulanıklaşması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Esnek Kitle Üretimi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Hiyerarşi ve güç ilişkileri sürer</a:t>
            </a:r>
          </a:p>
          <a:p>
            <a:r>
              <a:rPr sz="2000">
                <a:solidFill>
                  <a:srgbClr val="373737"/>
                </a:solidFill>
              </a:rPr>
              <a:t>Esnek teknoloji + dış kaynak/taşeron</a:t>
            </a:r>
          </a:p>
          <a:p>
            <a:r>
              <a:rPr sz="2000">
                <a:solidFill>
                  <a:srgbClr val="373737"/>
                </a:solidFill>
              </a:rPr>
              <a:t>Kalite odaklı rekabet için yetersiz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Çalışma Yaşamı: İki Görüş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>
                <a:solidFill>
                  <a:srgbClr val="373737"/>
                </a:solidFill>
              </a:rPr>
              <a:t>Katılım/özerklik vurgusu</a:t>
            </a:r>
          </a:p>
          <a:p>
            <a:r>
              <a:rPr sz="2000">
                <a:solidFill>
                  <a:srgbClr val="373737"/>
                </a:solidFill>
              </a:rPr>
              <a:t>Eleştiri: hız/sömürü yoğunlaşması</a:t>
            </a:r>
          </a:p>
          <a:p>
            <a:r>
              <a:rPr sz="2000">
                <a:solidFill>
                  <a:srgbClr val="373737"/>
                </a:solidFill>
              </a:rPr>
              <a:t>Bağlam ve uygulama belirleyici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>
                <a:solidFill>
                  <a:srgbClr val="1E1E1E"/>
                </a:solidFill>
              </a:rPr>
              <a:t>Postfordizmin</a:t>
            </a:r>
            <a:r>
              <a:rPr lang="tr-TR" sz="3200" dirty="0">
                <a:solidFill>
                  <a:srgbClr val="1E1E1E"/>
                </a:solidFill>
              </a:rPr>
              <a:t> Gerçekleri</a:t>
            </a:r>
            <a:endParaRPr sz="3200" dirty="0">
              <a:solidFill>
                <a:srgbClr val="1E1E1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>
                <a:solidFill>
                  <a:srgbClr val="373737"/>
                </a:solidFill>
              </a:rPr>
              <a:t>Band </a:t>
            </a:r>
            <a:r>
              <a:rPr sz="2000" dirty="0" err="1">
                <a:solidFill>
                  <a:srgbClr val="373737"/>
                </a:solidFill>
              </a:rPr>
              <a:t>benzerliği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teknik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kontrol</a:t>
            </a:r>
            <a:endParaRPr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G</a:t>
            </a:r>
            <a:r>
              <a:rPr sz="2000" dirty="0" err="1">
                <a:solidFill>
                  <a:srgbClr val="373737"/>
                </a:solidFill>
              </a:rPr>
              <a:t>ecikmelerde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JIT kaynaklı </a:t>
            </a:r>
            <a:r>
              <a:rPr sz="2000" dirty="0" err="1">
                <a:solidFill>
                  <a:srgbClr val="373737"/>
                </a:solidFill>
              </a:rPr>
              <a:t>hız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baskısı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Güvenlik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sağlık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riskleri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‘Çok görev’ ‘çok beceri’ eşitsizlikleri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Yüksek iş yükü algısı, fazla mesai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Standartlaşma, düşük stoklar, sıkı program, darboğaz riski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Özerklik ve takdir hakkının sınırlı olması</a:t>
            </a:r>
          </a:p>
          <a:p>
            <a:r>
              <a:rPr lang="tr-TR" sz="2000" dirty="0">
                <a:solidFill>
                  <a:srgbClr val="373737"/>
                </a:solidFill>
              </a:rPr>
              <a:t>Takımlar ve meslektaş baskısı</a:t>
            </a:r>
          </a:p>
          <a:p>
            <a:r>
              <a:rPr lang="tr-TR" sz="2000" dirty="0">
                <a:solidFill>
                  <a:srgbClr val="373737"/>
                </a:solidFill>
              </a:rPr>
              <a:t>Yüzlerce patron var hissi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Sonuç ve Dersler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Fordizm</a:t>
            </a:r>
            <a:r>
              <a:rPr sz="2000" dirty="0">
                <a:solidFill>
                  <a:srgbClr val="373737"/>
                </a:solidFill>
              </a:rPr>
              <a:t>: </a:t>
            </a:r>
            <a:r>
              <a:rPr sz="2000" dirty="0" err="1">
                <a:solidFill>
                  <a:srgbClr val="373737"/>
                </a:solidFill>
              </a:rPr>
              <a:t>güçlü</a:t>
            </a:r>
            <a:r>
              <a:rPr sz="2000" dirty="0">
                <a:solidFill>
                  <a:srgbClr val="373737"/>
                </a:solidFill>
              </a:rPr>
              <a:t> ama </a:t>
            </a:r>
            <a:r>
              <a:rPr sz="2000" dirty="0" err="1">
                <a:solidFill>
                  <a:srgbClr val="373737"/>
                </a:solidFill>
              </a:rPr>
              <a:t>katı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Post-</a:t>
            </a:r>
            <a:r>
              <a:rPr sz="2000" dirty="0" err="1">
                <a:solidFill>
                  <a:srgbClr val="373737"/>
                </a:solidFill>
              </a:rPr>
              <a:t>Fordizm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Yalın</a:t>
            </a:r>
            <a:r>
              <a:rPr sz="2000" dirty="0">
                <a:solidFill>
                  <a:srgbClr val="373737"/>
                </a:solidFill>
              </a:rPr>
              <a:t>: </a:t>
            </a:r>
            <a:r>
              <a:rPr sz="2000" dirty="0" err="1">
                <a:solidFill>
                  <a:srgbClr val="373737"/>
                </a:solidFill>
              </a:rPr>
              <a:t>esnek</a:t>
            </a:r>
            <a:r>
              <a:rPr sz="2000" dirty="0">
                <a:solidFill>
                  <a:srgbClr val="373737"/>
                </a:solidFill>
              </a:rPr>
              <a:t> ama </a:t>
            </a:r>
            <a:r>
              <a:rPr sz="2000" dirty="0" err="1">
                <a:solidFill>
                  <a:srgbClr val="373737"/>
                </a:solidFill>
              </a:rPr>
              <a:t>kırılgan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Fordist İşbölümü (Yatay/Dikey)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Montaj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hattında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ardışık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uzmanlaşmış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görevler</a:t>
            </a:r>
            <a:r>
              <a:rPr lang="tr-TR" sz="2000" dirty="0">
                <a:solidFill>
                  <a:srgbClr val="373737"/>
                </a:solidFill>
              </a:rPr>
              <a:t>. İşbölümü ve uzmanlaşma ilkesine göre işler küçük parçalara bölünmüştür. Bant kenarında hareketsiz duran işçiler ardışık olarak dizilmiş görevleri yaparlar. Uzmanlaşma işin bölünen küçük bir parçasının sürekli tekrarına dayanır. 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Dikey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ayrım</a:t>
            </a:r>
            <a:r>
              <a:rPr sz="2000" dirty="0">
                <a:solidFill>
                  <a:srgbClr val="373737"/>
                </a:solidFill>
              </a:rPr>
              <a:t>: el </a:t>
            </a:r>
            <a:r>
              <a:rPr sz="2000" dirty="0" err="1">
                <a:solidFill>
                  <a:srgbClr val="373737"/>
                </a:solidFill>
              </a:rPr>
              <a:t>emeği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ile </a:t>
            </a:r>
            <a:r>
              <a:rPr lang="tr-TR" sz="2000" dirty="0" err="1">
                <a:solidFill>
                  <a:srgbClr val="373737"/>
                </a:solidFill>
              </a:rPr>
              <a:t>zihi</a:t>
            </a:r>
            <a:r>
              <a:rPr sz="2000" dirty="0" err="1">
                <a:solidFill>
                  <a:srgbClr val="373737"/>
                </a:solidFill>
              </a:rPr>
              <a:t>nsel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emek</a:t>
            </a:r>
            <a:r>
              <a:rPr lang="tr-TR" sz="2000" dirty="0">
                <a:solidFill>
                  <a:srgbClr val="373737"/>
                </a:solidFill>
              </a:rPr>
              <a:t> birbirinden ayrılmıştır (Taylor’un çalışanlar ile yöneticiler arasında iş sorumluluğunun yarı yarıya paylaşılması ilkesi)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Teknik </a:t>
            </a:r>
            <a:r>
              <a:rPr sz="2000" dirty="0" err="1">
                <a:solidFill>
                  <a:srgbClr val="373737"/>
                </a:solidFill>
              </a:rPr>
              <a:t>kontrol</a:t>
            </a:r>
            <a:r>
              <a:rPr sz="2000" dirty="0">
                <a:solidFill>
                  <a:srgbClr val="373737"/>
                </a:solidFill>
              </a:rPr>
              <a:t>: tempo </a:t>
            </a:r>
            <a:r>
              <a:rPr sz="2000" dirty="0" err="1">
                <a:solidFill>
                  <a:srgbClr val="373737"/>
                </a:solidFill>
              </a:rPr>
              <a:t>bandın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hızına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bağlı</a:t>
            </a:r>
            <a:r>
              <a:rPr sz="2000" dirty="0">
                <a:solidFill>
                  <a:srgbClr val="373737"/>
                </a:solidFill>
              </a:rPr>
              <a:t> (Edwards, 1982)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 err="1">
                <a:solidFill>
                  <a:srgbClr val="1E1E1E"/>
                </a:solidFill>
              </a:rPr>
              <a:t>Ölçek</a:t>
            </a:r>
            <a:r>
              <a:rPr sz="3200" dirty="0">
                <a:solidFill>
                  <a:srgbClr val="1E1E1E"/>
                </a:solidFill>
              </a:rPr>
              <a:t> </a:t>
            </a:r>
            <a:r>
              <a:rPr sz="3200" dirty="0" err="1">
                <a:solidFill>
                  <a:srgbClr val="1E1E1E"/>
                </a:solidFill>
              </a:rPr>
              <a:t>Ekonomisi</a:t>
            </a:r>
            <a:r>
              <a:rPr sz="3200" dirty="0">
                <a:solidFill>
                  <a:srgbClr val="1E1E1E"/>
                </a:solidFill>
              </a:rPr>
              <a:t> </a:t>
            </a:r>
            <a:r>
              <a:rPr lang="tr-TR" sz="3200" dirty="0">
                <a:solidFill>
                  <a:srgbClr val="1E1E1E"/>
                </a:solidFill>
              </a:rPr>
              <a:t> ve İtme Sistemi</a:t>
            </a:r>
            <a:endParaRPr sz="3200" dirty="0">
              <a:solidFill>
                <a:srgbClr val="1E1E1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>
                <a:solidFill>
                  <a:srgbClr val="373737"/>
                </a:solidFill>
              </a:rPr>
              <a:t>Tek </a:t>
            </a:r>
            <a:r>
              <a:rPr sz="2000" dirty="0" err="1">
                <a:solidFill>
                  <a:srgbClr val="373737"/>
                </a:solidFill>
              </a:rPr>
              <a:t>ürün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tek</a:t>
            </a:r>
            <a:r>
              <a:rPr sz="2000" dirty="0">
                <a:solidFill>
                  <a:srgbClr val="373737"/>
                </a:solidFill>
              </a:rPr>
              <a:t> model </a:t>
            </a:r>
            <a:r>
              <a:rPr sz="2000" dirty="0" err="1">
                <a:solidFill>
                  <a:srgbClr val="373737"/>
                </a:solidFill>
              </a:rPr>
              <a:t>için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sabit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sermaye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makineler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Süreç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mükemmelleştirme</a:t>
            </a:r>
            <a:r>
              <a:rPr sz="2000" dirty="0">
                <a:solidFill>
                  <a:srgbClr val="373737"/>
                </a:solidFill>
              </a:rPr>
              <a:t> → </a:t>
            </a:r>
            <a:r>
              <a:rPr sz="2000" dirty="0" err="1">
                <a:solidFill>
                  <a:srgbClr val="373737"/>
                </a:solidFill>
              </a:rPr>
              <a:t>birim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maliyet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düşüşü</a:t>
            </a:r>
            <a:r>
              <a:rPr lang="tr-TR" sz="2000" dirty="0">
                <a:solidFill>
                  <a:srgbClr val="373737"/>
                </a:solidFill>
              </a:rPr>
              <a:t> (maliyet etkili sistem)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Bandın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sürekli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yoğun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kullanımı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zorunlu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Hedef: daha çok ürünü hızla pazara itmek</a:t>
            </a:r>
          </a:p>
          <a:p>
            <a:r>
              <a:rPr lang="tr-TR" sz="2000" dirty="0" err="1">
                <a:solidFill>
                  <a:srgbClr val="373737"/>
                </a:solidFill>
              </a:rPr>
              <a:t>Band</a:t>
            </a:r>
            <a:r>
              <a:rPr lang="tr-TR" sz="2000" dirty="0">
                <a:solidFill>
                  <a:srgbClr val="373737"/>
                </a:solidFill>
              </a:rPr>
              <a:t> durursa sermaye atıl kalır → tampon stoklar</a:t>
            </a:r>
          </a:p>
          <a:p>
            <a:r>
              <a:rPr lang="tr-TR" sz="2000" dirty="0">
                <a:solidFill>
                  <a:srgbClr val="373737"/>
                </a:solidFill>
              </a:rPr>
              <a:t>“</a:t>
            </a:r>
            <a:r>
              <a:rPr lang="tr-TR" sz="2000" dirty="0" err="1">
                <a:solidFill>
                  <a:srgbClr val="373737"/>
                </a:solidFill>
              </a:rPr>
              <a:t>Just</a:t>
            </a:r>
            <a:r>
              <a:rPr lang="tr-TR" sz="2000" dirty="0">
                <a:solidFill>
                  <a:srgbClr val="373737"/>
                </a:solidFill>
              </a:rPr>
              <a:t> in </a:t>
            </a:r>
            <a:r>
              <a:rPr lang="tr-TR" sz="2000" dirty="0" err="1">
                <a:solidFill>
                  <a:srgbClr val="373737"/>
                </a:solidFill>
              </a:rPr>
              <a:t>case</a:t>
            </a:r>
            <a:r>
              <a:rPr lang="tr-TR" sz="2000" dirty="0">
                <a:solidFill>
                  <a:srgbClr val="373737"/>
                </a:solidFill>
              </a:rPr>
              <a:t>” tam stok mantığı (</a:t>
            </a:r>
            <a:r>
              <a:rPr lang="tr-TR" sz="2000" dirty="0" err="1">
                <a:solidFill>
                  <a:srgbClr val="373737"/>
                </a:solidFill>
              </a:rPr>
              <a:t>Sayer</a:t>
            </a:r>
            <a:r>
              <a:rPr lang="tr-TR" sz="2000" dirty="0">
                <a:solidFill>
                  <a:srgbClr val="373737"/>
                </a:solidFill>
              </a:rPr>
              <a:t> &amp; </a:t>
            </a:r>
            <a:r>
              <a:rPr lang="tr-TR" sz="2000" dirty="0" err="1">
                <a:solidFill>
                  <a:srgbClr val="373737"/>
                </a:solidFill>
              </a:rPr>
              <a:t>Walker</a:t>
            </a:r>
            <a:r>
              <a:rPr lang="tr-TR" sz="2000" dirty="0">
                <a:solidFill>
                  <a:srgbClr val="373737"/>
                </a:solidFill>
              </a:rPr>
              <a:t>)</a:t>
            </a:r>
          </a:p>
          <a:p>
            <a:endParaRPr lang="tr-TR" sz="2000" dirty="0">
              <a:solidFill>
                <a:srgbClr val="373737"/>
              </a:solidFill>
            </a:endParaRP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Yönetsel Dünya Görüşü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Nicelik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öncelikli</a:t>
            </a:r>
            <a:r>
              <a:rPr sz="2000" dirty="0">
                <a:solidFill>
                  <a:srgbClr val="373737"/>
                </a:solidFill>
              </a:rPr>
              <a:t>: </a:t>
            </a:r>
            <a:r>
              <a:rPr sz="2000" dirty="0" err="1">
                <a:solidFill>
                  <a:srgbClr val="373737"/>
                </a:solidFill>
              </a:rPr>
              <a:t>kitlesel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pazar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için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kitlesel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üretim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Kaliteden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ziyade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mikta</a:t>
            </a:r>
            <a:r>
              <a:rPr lang="tr-TR" sz="2000" dirty="0">
                <a:solidFill>
                  <a:srgbClr val="373737"/>
                </a:solidFill>
              </a:rPr>
              <a:t>r için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baskı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Zaman </a:t>
            </a:r>
            <a:r>
              <a:rPr sz="2000" dirty="0" err="1">
                <a:solidFill>
                  <a:srgbClr val="373737"/>
                </a:solidFill>
              </a:rPr>
              <a:t>kaybını</a:t>
            </a:r>
            <a:r>
              <a:rPr sz="2000" dirty="0">
                <a:solidFill>
                  <a:srgbClr val="373737"/>
                </a:solidFill>
              </a:rPr>
              <a:t> minimize </a:t>
            </a:r>
            <a:r>
              <a:rPr sz="2000" dirty="0" err="1">
                <a:solidFill>
                  <a:srgbClr val="373737"/>
                </a:solidFill>
              </a:rPr>
              <a:t>etmeye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odaklanma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 err="1">
                <a:solidFill>
                  <a:srgbClr val="1E1E1E"/>
                </a:solidFill>
              </a:rPr>
              <a:t>Emek</a:t>
            </a:r>
            <a:r>
              <a:rPr sz="3200" dirty="0">
                <a:solidFill>
                  <a:srgbClr val="1E1E1E"/>
                </a:solidFill>
              </a:rPr>
              <a:t>–</a:t>
            </a:r>
            <a:r>
              <a:rPr sz="3200" dirty="0" err="1">
                <a:solidFill>
                  <a:srgbClr val="1E1E1E"/>
                </a:solidFill>
              </a:rPr>
              <a:t>Yönetim</a:t>
            </a:r>
            <a:r>
              <a:rPr sz="3200" dirty="0">
                <a:solidFill>
                  <a:srgbClr val="1E1E1E"/>
                </a:solidFill>
              </a:rPr>
              <a:t> </a:t>
            </a:r>
            <a:r>
              <a:rPr sz="3200" dirty="0" err="1">
                <a:solidFill>
                  <a:srgbClr val="1E1E1E"/>
                </a:solidFill>
              </a:rPr>
              <a:t>İlişkileri</a:t>
            </a:r>
            <a:endParaRPr sz="3200" dirty="0">
              <a:solidFill>
                <a:srgbClr val="1E1E1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Sendika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temsilciliği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toplu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sözleşmeler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Yüksek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ücret</a:t>
            </a:r>
            <a:r>
              <a:rPr sz="2000" dirty="0">
                <a:solidFill>
                  <a:srgbClr val="373737"/>
                </a:solidFill>
              </a:rPr>
              <a:t> + </a:t>
            </a:r>
            <a:r>
              <a:rPr sz="2000" dirty="0" err="1">
                <a:solidFill>
                  <a:srgbClr val="373737"/>
                </a:solidFill>
              </a:rPr>
              <a:t>cömert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haklar</a:t>
            </a:r>
            <a:r>
              <a:rPr sz="2000" dirty="0">
                <a:solidFill>
                  <a:srgbClr val="373737"/>
                </a:solidFill>
              </a:rPr>
              <a:t> ↔ </a:t>
            </a:r>
            <a:r>
              <a:rPr sz="2000" dirty="0" err="1">
                <a:solidFill>
                  <a:srgbClr val="373737"/>
                </a:solidFill>
              </a:rPr>
              <a:t>bilimsel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yönetim</a:t>
            </a:r>
            <a:r>
              <a:rPr lang="tr-TR" sz="2000" dirty="0">
                <a:solidFill>
                  <a:srgbClr val="373737"/>
                </a:solidFill>
              </a:rPr>
              <a:t> uygulamaları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Verimlilik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artışı</a:t>
            </a:r>
            <a:r>
              <a:rPr sz="2000" dirty="0">
                <a:solidFill>
                  <a:srgbClr val="373737"/>
                </a:solidFill>
              </a:rPr>
              <a:t> ↔ </a:t>
            </a:r>
            <a:r>
              <a:rPr sz="2000" dirty="0" err="1">
                <a:solidFill>
                  <a:srgbClr val="373737"/>
                </a:solidFill>
              </a:rPr>
              <a:t>ücret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artışı</a:t>
            </a:r>
            <a:r>
              <a:rPr sz="2000" dirty="0">
                <a:solidFill>
                  <a:srgbClr val="373737"/>
                </a:solidFill>
              </a:rPr>
              <a:t> ↔ </a:t>
            </a:r>
            <a:r>
              <a:rPr sz="2000" dirty="0" err="1">
                <a:solidFill>
                  <a:srgbClr val="373737"/>
                </a:solidFill>
              </a:rPr>
              <a:t>talep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desteği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Sözsüz mutabakat: yüksek ücret karşılığı işyeri kontrolü </a:t>
            </a:r>
          </a:p>
          <a:p>
            <a:r>
              <a:rPr lang="tr-TR" sz="2000" dirty="0">
                <a:solidFill>
                  <a:srgbClr val="373737"/>
                </a:solidFill>
              </a:rPr>
              <a:t>İşveren: ücret artışı talebi canlı tutar</a:t>
            </a:r>
          </a:p>
          <a:p>
            <a:r>
              <a:rPr lang="tr-TR" sz="2000" dirty="0">
                <a:solidFill>
                  <a:srgbClr val="373737"/>
                </a:solidFill>
              </a:rPr>
              <a:t>Karşılıklı bağımlılık makro dengeyi destekler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Fordizmin Krizi: 1970–80’ler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>
                <a:solidFill>
                  <a:srgbClr val="373737"/>
                </a:solidFill>
              </a:rPr>
              <a:t>Krizler:</a:t>
            </a:r>
          </a:p>
          <a:p>
            <a:r>
              <a:rPr sz="2000" dirty="0" err="1">
                <a:solidFill>
                  <a:srgbClr val="373737"/>
                </a:solidFill>
              </a:rPr>
              <a:t>Kârsızlık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rekabet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avantajının kaybı</a:t>
            </a:r>
          </a:p>
          <a:p>
            <a:r>
              <a:rPr lang="tr-TR" sz="2000" dirty="0">
                <a:solidFill>
                  <a:srgbClr val="373737"/>
                </a:solidFill>
              </a:rPr>
              <a:t>Standart süreç/uzmanlaşmış işbölümü firmayı kilitler</a:t>
            </a:r>
          </a:p>
          <a:p>
            <a:r>
              <a:rPr lang="tr-TR" sz="2000" dirty="0">
                <a:solidFill>
                  <a:srgbClr val="373737"/>
                </a:solidFill>
              </a:rPr>
              <a:t>Ürün çeşitlenmesi ve yeniliğe uyum zayıf</a:t>
            </a:r>
            <a:endParaRPr sz="2000" dirty="0">
              <a:solidFill>
                <a:srgbClr val="373737"/>
              </a:solidFill>
            </a:endParaRPr>
          </a:p>
          <a:p>
            <a:r>
              <a:rPr lang="en-US" sz="2000" dirty="0" err="1">
                <a:solidFill>
                  <a:srgbClr val="373737"/>
                </a:solidFill>
              </a:rPr>
              <a:t>Kitle</a:t>
            </a:r>
            <a:r>
              <a:rPr lang="en-US" sz="2000" dirty="0">
                <a:solidFill>
                  <a:srgbClr val="373737"/>
                </a:solidFill>
              </a:rPr>
              <a:t> </a:t>
            </a:r>
            <a:r>
              <a:rPr lang="en-US" sz="2000" dirty="0" err="1">
                <a:solidFill>
                  <a:srgbClr val="373737"/>
                </a:solidFill>
              </a:rPr>
              <a:t>üretiminin</a:t>
            </a:r>
            <a:r>
              <a:rPr lang="en-US" sz="2000" dirty="0">
                <a:solidFill>
                  <a:srgbClr val="373737"/>
                </a:solidFill>
              </a:rPr>
              <a:t> </a:t>
            </a:r>
            <a:r>
              <a:rPr lang="en-US" sz="2000" dirty="0" err="1">
                <a:solidFill>
                  <a:srgbClr val="373737"/>
                </a:solidFill>
              </a:rPr>
              <a:t>katılığı</a:t>
            </a:r>
            <a:r>
              <a:rPr lang="en-US" sz="2000" dirty="0">
                <a:solidFill>
                  <a:srgbClr val="373737"/>
                </a:solidFill>
              </a:rPr>
              <a:t> </a:t>
            </a:r>
            <a:r>
              <a:rPr lang="en-US" sz="2000" dirty="0" err="1">
                <a:solidFill>
                  <a:srgbClr val="373737"/>
                </a:solidFill>
              </a:rPr>
              <a:t>ve</a:t>
            </a:r>
            <a:r>
              <a:rPr lang="en-US" sz="2000" dirty="0">
                <a:solidFill>
                  <a:srgbClr val="373737"/>
                </a:solidFill>
              </a:rPr>
              <a:t> </a:t>
            </a:r>
            <a:r>
              <a:rPr lang="en-US" sz="2000" dirty="0" err="1">
                <a:solidFill>
                  <a:srgbClr val="373737"/>
                </a:solidFill>
              </a:rPr>
              <a:t>maliyetliliği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Tek-amaca ayarlı sistemlerin kırılganlığı</a:t>
            </a:r>
            <a:endParaRPr lang="en-US"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Dışsal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koşullar</a:t>
            </a:r>
            <a:r>
              <a:rPr sz="2000" dirty="0">
                <a:solidFill>
                  <a:srgbClr val="373737"/>
                </a:solidFill>
              </a:rPr>
              <a:t>: </a:t>
            </a:r>
            <a:r>
              <a:rPr sz="2000" dirty="0" err="1">
                <a:solidFill>
                  <a:srgbClr val="373737"/>
                </a:solidFill>
              </a:rPr>
              <a:t>küresel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pazar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lang="tr-TR" sz="2000" dirty="0">
                <a:solidFill>
                  <a:srgbClr val="373737"/>
                </a:solidFill>
              </a:rPr>
              <a:t>rekabetin şiddetlenmesi, </a:t>
            </a:r>
            <a:r>
              <a:rPr sz="2000" dirty="0" err="1">
                <a:solidFill>
                  <a:srgbClr val="373737"/>
                </a:solidFill>
              </a:rPr>
              <a:t>belirsiz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talep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hızlı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teknoloji</a:t>
            </a:r>
            <a:r>
              <a:rPr lang="tr-TR" sz="2000" dirty="0">
                <a:solidFill>
                  <a:srgbClr val="373737"/>
                </a:solidFill>
              </a:rPr>
              <a:t>k yenilikler</a:t>
            </a:r>
          </a:p>
          <a:p>
            <a:r>
              <a:rPr lang="tr-TR" sz="2000" dirty="0">
                <a:solidFill>
                  <a:srgbClr val="373737"/>
                </a:solidFill>
              </a:rPr>
              <a:t>Düşük ücretli yeni sanayileşen ülkeler (fiyat rekabeti)</a:t>
            </a:r>
          </a:p>
          <a:p>
            <a:r>
              <a:rPr lang="tr-TR" sz="2000" dirty="0">
                <a:solidFill>
                  <a:srgbClr val="373737"/>
                </a:solidFill>
              </a:rPr>
              <a:t>Gelişmeler:</a:t>
            </a:r>
          </a:p>
          <a:p>
            <a:r>
              <a:rPr lang="tr-TR" sz="2000" dirty="0">
                <a:solidFill>
                  <a:srgbClr val="373737"/>
                </a:solidFill>
              </a:rPr>
              <a:t>Almanya/Japonya kaynaklı yüksek kaliteli ürünler üreten süreçler</a:t>
            </a:r>
          </a:p>
          <a:p>
            <a:r>
              <a:rPr lang="tr-TR" sz="2000" dirty="0">
                <a:solidFill>
                  <a:srgbClr val="373737"/>
                </a:solidFill>
              </a:rPr>
              <a:t>Strateji: düşük maliyet alanı + yüksek kalite süreçleri birleştirme</a:t>
            </a:r>
          </a:p>
          <a:p>
            <a:r>
              <a:rPr lang="tr-TR" sz="2000" dirty="0">
                <a:solidFill>
                  <a:srgbClr val="373737"/>
                </a:solidFill>
              </a:rPr>
              <a:t>Alan ekonomileri (</a:t>
            </a:r>
            <a:r>
              <a:rPr lang="tr-TR" sz="2000" dirty="0" err="1">
                <a:solidFill>
                  <a:srgbClr val="373737"/>
                </a:solidFill>
              </a:rPr>
              <a:t>variety</a:t>
            </a:r>
            <a:r>
              <a:rPr lang="tr-TR" sz="2000" dirty="0">
                <a:solidFill>
                  <a:srgbClr val="373737"/>
                </a:solidFill>
              </a:rPr>
              <a:t>) önem kazanır</a:t>
            </a:r>
          </a:p>
          <a:p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Tüketim ve Toplumsal Geçişler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Niş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pazarlar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ayrıntılı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zevkler</a:t>
            </a:r>
            <a:r>
              <a:rPr sz="2000" dirty="0">
                <a:solidFill>
                  <a:srgbClr val="373737"/>
                </a:solidFill>
              </a:rPr>
              <a:t>, </a:t>
            </a:r>
            <a:r>
              <a:rPr sz="2000" dirty="0" err="1">
                <a:solidFill>
                  <a:srgbClr val="373737"/>
                </a:solidFill>
              </a:rPr>
              <a:t>kimlik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çeşitliliği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Kitlesel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pazardan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parçalı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talebe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geçiş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>
                <a:solidFill>
                  <a:srgbClr val="373737"/>
                </a:solidFill>
              </a:rPr>
              <a:t>Alan </a:t>
            </a:r>
            <a:r>
              <a:rPr sz="2000" dirty="0" err="1">
                <a:solidFill>
                  <a:srgbClr val="373737"/>
                </a:solidFill>
              </a:rPr>
              <a:t>ekonomileri</a:t>
            </a:r>
            <a:r>
              <a:rPr lang="tr-TR" sz="2000" dirty="0">
                <a:solidFill>
                  <a:srgbClr val="373737"/>
                </a:solidFill>
              </a:rPr>
              <a:t> ile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kitlesel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üretim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lang="tr-TR" sz="2000" dirty="0">
                <a:solidFill>
                  <a:srgbClr val="373737"/>
                </a:solidFill>
              </a:rPr>
              <a:t>arasındaki </a:t>
            </a:r>
            <a:r>
              <a:rPr sz="2000" dirty="0" err="1">
                <a:solidFill>
                  <a:srgbClr val="373737"/>
                </a:solidFill>
              </a:rPr>
              <a:t>gerilim</a:t>
            </a:r>
            <a:endParaRPr lang="tr-TR" sz="2000" dirty="0">
              <a:solidFill>
                <a:srgbClr val="373737"/>
              </a:solidFill>
            </a:endParaRPr>
          </a:p>
          <a:p>
            <a:r>
              <a:rPr lang="tr-TR" sz="2000" dirty="0">
                <a:solidFill>
                  <a:srgbClr val="373737"/>
                </a:solidFill>
              </a:rPr>
              <a:t>Önceden yapılmış büyük ölçekli yatırımlar ile sendikal hareketlerin yarattığı geçiş engelleri</a:t>
            </a:r>
          </a:p>
          <a:p>
            <a:r>
              <a:rPr lang="tr-TR" sz="2000" dirty="0">
                <a:solidFill>
                  <a:srgbClr val="373737"/>
                </a:solidFill>
              </a:rPr>
              <a:t>Gerçek: pürüzlü, melez, kademeli dönüşümler</a:t>
            </a:r>
          </a:p>
          <a:p>
            <a:pPr marL="0" indent="0">
              <a:buNone/>
            </a:pP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>
                <a:solidFill>
                  <a:srgbClr val="1E1E1E"/>
                </a:solidFill>
              </a:rPr>
              <a:t>Sektörel/Mekânsal/Zamansal Farklılıklar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000" dirty="0" err="1">
                <a:solidFill>
                  <a:srgbClr val="373737"/>
                </a:solidFill>
              </a:rPr>
              <a:t>Bazı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endüstrilerde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Fordizm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hâlâ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verimli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Ülkeler</a:t>
            </a:r>
            <a:r>
              <a:rPr sz="2000" dirty="0">
                <a:solidFill>
                  <a:srgbClr val="373737"/>
                </a:solidFill>
              </a:rPr>
              <a:t>/</a:t>
            </a:r>
            <a:r>
              <a:rPr sz="2000" dirty="0" err="1">
                <a:solidFill>
                  <a:srgbClr val="373737"/>
                </a:solidFill>
              </a:rPr>
              <a:t>bölgeler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arası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gelenek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farkı</a:t>
            </a:r>
            <a:endParaRPr sz="2000" dirty="0">
              <a:solidFill>
                <a:srgbClr val="373737"/>
              </a:solidFill>
            </a:endParaRPr>
          </a:p>
          <a:p>
            <a:r>
              <a:rPr sz="2000" dirty="0" err="1">
                <a:solidFill>
                  <a:srgbClr val="373737"/>
                </a:solidFill>
              </a:rPr>
              <a:t>Kriz</a:t>
            </a:r>
            <a:r>
              <a:rPr lang="tr-TR" sz="2000" dirty="0">
                <a:solidFill>
                  <a:srgbClr val="373737"/>
                </a:solidFill>
              </a:rPr>
              <a:t>in şiddeti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ve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dönüşümün</a:t>
            </a:r>
            <a:r>
              <a:rPr sz="2000" dirty="0">
                <a:solidFill>
                  <a:srgbClr val="373737"/>
                </a:solidFill>
              </a:rPr>
              <a:t> </a:t>
            </a:r>
            <a:r>
              <a:rPr sz="2000" dirty="0" err="1">
                <a:solidFill>
                  <a:srgbClr val="373737"/>
                </a:solidFill>
              </a:rPr>
              <a:t>zamanı</a:t>
            </a:r>
            <a:r>
              <a:rPr lang="tr-TR" sz="2000" dirty="0">
                <a:solidFill>
                  <a:srgbClr val="373737"/>
                </a:solidFill>
              </a:rPr>
              <a:t> ülkeden ülkeye ve endüstriden endüstriye farklılaşır.</a:t>
            </a:r>
            <a:endParaRPr sz="2000" dirty="0">
              <a:solidFill>
                <a:srgbClr val="37373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989</Words>
  <Application>Microsoft Office PowerPoint</Application>
  <PresentationFormat>Özel</PresentationFormat>
  <Paragraphs>146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Fordizm ve Ötesi</vt:lpstr>
      <vt:lpstr>Fordizm: Tanım ve Köken</vt:lpstr>
      <vt:lpstr>Fordist İşbölümü (Yatay/Dikey)</vt:lpstr>
      <vt:lpstr>Ölçek Ekonomisi  ve İtme Sistemi</vt:lpstr>
      <vt:lpstr>Yönetsel Dünya Görüşü</vt:lpstr>
      <vt:lpstr>Emek–Yönetim İlişkileri</vt:lpstr>
      <vt:lpstr>Fordizmin Krizi: 1970–80’ler</vt:lpstr>
      <vt:lpstr>Tüketim ve Toplumsal Geçişler</vt:lpstr>
      <vt:lpstr>Sektörel/Mekânsal/Zamansal Farklılıklar</vt:lpstr>
      <vt:lpstr>Vaka: Almanya Otomotiv (1997)</vt:lpstr>
      <vt:lpstr>Vaka: Toshiba (1997)</vt:lpstr>
      <vt:lpstr>Yöneticilerin İkilemi (Applegate)</vt:lpstr>
      <vt:lpstr>Fordizm → Yeni Formlara Geçiş</vt:lpstr>
      <vt:lpstr>Toyotaizm’e Giriş</vt:lpstr>
      <vt:lpstr>Toyotaist Yapısal Unsurlar</vt:lpstr>
      <vt:lpstr>Örtük Bilgi ve Bilgi-Yaratımı</vt:lpstr>
      <vt:lpstr>Kültür ve Kimlik</vt:lpstr>
      <vt:lpstr>Post-Fordizm: Çerçeve</vt:lpstr>
      <vt:lpstr>Yalın Üretim: Tanım</vt:lpstr>
      <vt:lpstr>Yalın: İş Tasarımı ve Takımlar</vt:lpstr>
      <vt:lpstr>Kanban &amp; JIT</vt:lpstr>
      <vt:lpstr>Kaizen: Sürekli Gelişim</vt:lpstr>
      <vt:lpstr>Paradokslarla Yönetim</vt:lpstr>
      <vt:lpstr>Yenilik Aracılığıyla Üretim</vt:lpstr>
      <vt:lpstr>Esnek Kitle Üretimi</vt:lpstr>
      <vt:lpstr>Çalışma Yaşamı: İki Görüş</vt:lpstr>
      <vt:lpstr>Postfordizmin Gerçekleri</vt:lpstr>
      <vt:lpstr>Sonuç ve Dersler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Fordizm ve Ötesi</dc:title>
  <dc:subject/>
  <dc:creator/>
  <cp:keywords/>
  <dc:description>generated using python-pptx</dc:description>
  <cp:lastModifiedBy>Belkıs Özkara</cp:lastModifiedBy>
  <cp:revision>2</cp:revision>
  <dcterms:created xsi:type="dcterms:W3CDTF">2013-01-27T09:14:16Z</dcterms:created>
  <dcterms:modified xsi:type="dcterms:W3CDTF">2025-10-31T22:14:58Z</dcterms:modified>
  <cp:category/>
</cp:coreProperties>
</file>