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sldIdLst>
    <p:sldId id="256" r:id="rId2"/>
    <p:sldId id="257" r:id="rId3"/>
    <p:sldId id="258" r:id="rId4"/>
    <p:sldId id="259" r:id="rId5"/>
    <p:sldId id="277" r:id="rId6"/>
    <p:sldId id="278" r:id="rId7"/>
    <p:sldId id="280" r:id="rId8"/>
    <p:sldId id="281" r:id="rId9"/>
    <p:sldId id="282" r:id="rId10"/>
    <p:sldId id="283" r:id="rId11"/>
    <p:sldId id="279" r:id="rId12"/>
    <p:sldId id="276" r:id="rId13"/>
    <p:sldId id="284" r:id="rId14"/>
    <p:sldId id="260" r:id="rId15"/>
    <p:sldId id="285" r:id="rId16"/>
    <p:sldId id="261" r:id="rId17"/>
    <p:sldId id="262" r:id="rId18"/>
    <p:sldId id="263" r:id="rId19"/>
    <p:sldId id="264" r:id="rId20"/>
    <p:sldId id="265" r:id="rId21"/>
    <p:sldId id="266" r:id="rId22"/>
    <p:sldId id="267" r:id="rId23"/>
    <p:sldId id="268" r:id="rId24"/>
    <p:sldId id="269" r:id="rId25"/>
    <p:sldId id="270" r:id="rId26"/>
    <p:sldId id="271" r:id="rId27"/>
    <p:sldId id="272" r:id="rId28"/>
    <p:sldId id="273" r:id="rId29"/>
    <p:sldId id="286" r:id="rId30"/>
    <p:sldId id="274" r:id="rId31"/>
    <p:sldId id="27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49" d="100"/>
          <a:sy n="49" d="100"/>
        </p:scale>
        <p:origin x="86" y="8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563017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74170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F6DA9-008F-8B48-92A6-B652298478BF}"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37702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2246099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F6DA9-008F-8B48-92A6-B652298478BF}"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175415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315072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3369145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47605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78944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BCAD085-E8A6-8845-BD4E-CB4CCA059FC4}" type="datetimeFigureOut">
              <a:rPr lang="en-US" smtClean="0"/>
              <a:t>10/15/2025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517457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694146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10/15/2025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59907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10/15/2025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03455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10/15/2025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870952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7486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BCAD085-E8A6-8845-BD4E-CB4CCA059FC4}" type="datetimeFigureOut">
              <a:rPr lang="en-US" smtClean="0"/>
              <a:t>10/15/2025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405356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BCAD085-E8A6-8845-BD4E-CB4CCA059FC4}" type="datetimeFigureOut">
              <a:rPr lang="en-US" smtClean="0"/>
              <a:t>10/15/2025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20678506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9183" y="2141145"/>
            <a:ext cx="8229600" cy="1143000"/>
          </a:xfrm>
        </p:spPr>
        <p:txBody>
          <a:bodyPr>
            <a:normAutofit fontScale="90000"/>
          </a:bodyPr>
          <a:lstStyle/>
          <a:p>
            <a:r>
              <a:t>Yönetim Bilişim Sistemlerinin Yeniliğe Etkisi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15FD866-8B2A-45B6-95EB-03E74F0324C3}"/>
              </a:ext>
            </a:extLst>
          </p:cNvPr>
          <p:cNvSpPr>
            <a:spLocks noGrp="1"/>
          </p:cNvSpPr>
          <p:nvPr>
            <p:ph type="title"/>
          </p:nvPr>
        </p:nvSpPr>
        <p:spPr/>
        <p:txBody>
          <a:bodyPr/>
          <a:lstStyle/>
          <a:p>
            <a:r>
              <a:rPr lang="tr-TR" dirty="0"/>
              <a:t>Veri toplama mekanizmaları</a:t>
            </a:r>
          </a:p>
        </p:txBody>
      </p:sp>
      <p:sp>
        <p:nvSpPr>
          <p:cNvPr id="3" name="İçerik Yer Tutucusu 2">
            <a:extLst>
              <a:ext uri="{FF2B5EF4-FFF2-40B4-BE49-F238E27FC236}">
                <a16:creationId xmlns:a16="http://schemas.microsoft.com/office/drawing/2014/main" id="{6CE191BB-F719-4E22-ABEA-0E58B59C39E6}"/>
              </a:ext>
            </a:extLst>
          </p:cNvPr>
          <p:cNvSpPr>
            <a:spLocks noGrp="1"/>
          </p:cNvSpPr>
          <p:nvPr>
            <p:ph idx="1"/>
          </p:nvPr>
        </p:nvSpPr>
        <p:spPr/>
        <p:txBody>
          <a:bodyPr>
            <a:normAutofit fontScale="92500" lnSpcReduction="10000"/>
          </a:bodyPr>
          <a:lstStyle/>
          <a:p>
            <a:r>
              <a:rPr lang="tr-TR" b="1" i="0" dirty="0">
                <a:solidFill>
                  <a:srgbClr val="1B1C1D"/>
                </a:solidFill>
                <a:effectLst/>
                <a:latin typeface="Google Sans Flex"/>
              </a:rPr>
              <a:t>İşlem İşleme Sistemleri (TPS - </a:t>
            </a:r>
            <a:r>
              <a:rPr lang="tr-TR" b="1" i="0" dirty="0" err="1">
                <a:solidFill>
                  <a:srgbClr val="1B1C1D"/>
                </a:solidFill>
                <a:effectLst/>
                <a:latin typeface="Google Sans Flex"/>
              </a:rPr>
              <a:t>Transaction</a:t>
            </a:r>
            <a:r>
              <a:rPr lang="tr-TR" b="1" i="0" dirty="0">
                <a:solidFill>
                  <a:srgbClr val="1B1C1D"/>
                </a:solidFill>
                <a:effectLst/>
                <a:latin typeface="Google Sans Flex"/>
              </a:rPr>
              <a:t> </a:t>
            </a:r>
            <a:r>
              <a:rPr lang="tr-TR" b="1" i="0" dirty="0" err="1">
                <a:solidFill>
                  <a:srgbClr val="1B1C1D"/>
                </a:solidFill>
                <a:effectLst/>
                <a:latin typeface="Google Sans Flex"/>
              </a:rPr>
              <a:t>Processing</a:t>
            </a:r>
            <a:r>
              <a:rPr lang="tr-TR" b="1" i="0" dirty="0">
                <a:solidFill>
                  <a:srgbClr val="1B1C1D"/>
                </a:solidFill>
                <a:effectLst/>
                <a:latin typeface="Google Sans Flex"/>
              </a:rPr>
              <a:t> </a:t>
            </a:r>
            <a:r>
              <a:rPr lang="tr-TR" b="1" i="0" dirty="0" err="1">
                <a:solidFill>
                  <a:srgbClr val="1B1C1D"/>
                </a:solidFill>
                <a:effectLst/>
                <a:latin typeface="Google Sans Flex"/>
              </a:rPr>
              <a:t>Systems</a:t>
            </a:r>
            <a:r>
              <a:rPr lang="tr-TR" b="1" i="0" dirty="0">
                <a:solidFill>
                  <a:srgbClr val="1B1C1D"/>
                </a:solidFill>
                <a:effectLst/>
                <a:latin typeface="Google Sans Flex"/>
              </a:rPr>
              <a:t>):</a:t>
            </a:r>
            <a:r>
              <a:rPr lang="tr-TR" b="0" i="0" dirty="0">
                <a:solidFill>
                  <a:srgbClr val="1B1C1D"/>
                </a:solidFill>
                <a:effectLst/>
                <a:latin typeface="Google Sans Flex"/>
              </a:rPr>
              <a:t> Bunlar, günlük </a:t>
            </a:r>
            <a:r>
              <a:rPr lang="tr-TR" b="0" i="0" dirty="0" err="1">
                <a:solidFill>
                  <a:srgbClr val="1B1C1D"/>
                </a:solidFill>
                <a:effectLst/>
                <a:latin typeface="Google Sans Flex"/>
              </a:rPr>
              <a:t>operasyonel</a:t>
            </a:r>
            <a:r>
              <a:rPr lang="tr-TR" b="0" i="0" dirty="0">
                <a:solidFill>
                  <a:srgbClr val="1B1C1D"/>
                </a:solidFill>
                <a:effectLst/>
                <a:latin typeface="Google Sans Flex"/>
              </a:rPr>
              <a:t> işlemleri (örneğin, bir marketteki barkod okutma işlemi) hızlı ve doğru bir şekilde kaydeden temel sistemlerdir. Bu sistemler, YBS için ham veri kaynağını oluşturur.</a:t>
            </a:r>
          </a:p>
          <a:p>
            <a:r>
              <a:rPr lang="tr-TR" b="1" i="0" dirty="0">
                <a:solidFill>
                  <a:srgbClr val="1B1C1D"/>
                </a:solidFill>
                <a:effectLst/>
                <a:latin typeface="Google Sans Flex"/>
              </a:rPr>
              <a:t>Kurumsal Kaynak Planlaması (ERP) Sistemleri:</a:t>
            </a:r>
            <a:r>
              <a:rPr lang="tr-TR" b="0" i="0" dirty="0">
                <a:solidFill>
                  <a:srgbClr val="1B1C1D"/>
                </a:solidFill>
                <a:effectLst/>
                <a:latin typeface="Google Sans Flex"/>
              </a:rPr>
              <a:t> </a:t>
            </a:r>
            <a:r>
              <a:rPr lang="tr-TR" b="0" i="0" dirty="0" err="1">
                <a:solidFill>
                  <a:srgbClr val="1B1C1D"/>
                </a:solidFill>
                <a:effectLst/>
                <a:latin typeface="Google Sans Flex"/>
              </a:rPr>
              <a:t>TrendPazar</a:t>
            </a:r>
            <a:r>
              <a:rPr lang="tr-TR" b="0" i="0" dirty="0">
                <a:solidFill>
                  <a:srgbClr val="1B1C1D"/>
                </a:solidFill>
                <a:effectLst/>
                <a:latin typeface="Google Sans Flex"/>
              </a:rPr>
              <a:t> örneğinde olduğu gibi, </a:t>
            </a:r>
            <a:r>
              <a:rPr lang="tr-TR" b="0" i="0" dirty="0" err="1">
                <a:solidFill>
                  <a:srgbClr val="1B1C1D"/>
                </a:solidFill>
                <a:effectLst/>
                <a:latin typeface="Google Sans Flex"/>
              </a:rPr>
              <a:t>ERP'ler</a:t>
            </a:r>
            <a:r>
              <a:rPr lang="tr-TR" b="0" i="0" dirty="0">
                <a:solidFill>
                  <a:srgbClr val="1B1C1D"/>
                </a:solidFill>
                <a:effectLst/>
                <a:latin typeface="Google Sans Flex"/>
              </a:rPr>
              <a:t> bir şirketin tüm </a:t>
            </a:r>
            <a:r>
              <a:rPr lang="tr-TR" b="0" i="0" dirty="0" err="1">
                <a:solidFill>
                  <a:srgbClr val="1B1C1D"/>
                </a:solidFill>
                <a:effectLst/>
                <a:latin typeface="Google Sans Flex"/>
              </a:rPr>
              <a:t>operasyonel</a:t>
            </a:r>
            <a:r>
              <a:rPr lang="tr-TR" b="0" i="0" dirty="0">
                <a:solidFill>
                  <a:srgbClr val="1B1C1D"/>
                </a:solidFill>
                <a:effectLst/>
                <a:latin typeface="Google Sans Flex"/>
              </a:rPr>
              <a:t> süreçlerini (finans, tedarik zinciri, üretim vb.) tek bir veri tabanında birleştirir. Bu sayede, farklı departmanlardan gelen veriler otomatik olarak toplanır ve entegre edilir.</a:t>
            </a:r>
          </a:p>
          <a:p>
            <a:r>
              <a:rPr lang="tr-TR" b="1" i="0" dirty="0">
                <a:solidFill>
                  <a:srgbClr val="1B1C1D"/>
                </a:solidFill>
                <a:effectLst/>
                <a:latin typeface="Google Sans Flex"/>
              </a:rPr>
              <a:t>Müşteri İlişkileri Yönetimi (CRM) Sistemleri:</a:t>
            </a:r>
            <a:r>
              <a:rPr lang="tr-TR" b="0" i="0" dirty="0">
                <a:solidFill>
                  <a:srgbClr val="1B1C1D"/>
                </a:solidFill>
                <a:effectLst/>
                <a:latin typeface="Google Sans Flex"/>
              </a:rPr>
              <a:t> Müşteri etkileşimlerinin tamamını kaydeden bu sistemler, her bir müşterinin site üzerindeki hareketlerini, satın alma geçmişini, tercihlerini ve geri bildirimlerini toplar. Bu, "ne kadar" sattığımızdan "kime", "ne zaman" ve "neden" sattığımız bilgisine ulaşmamızı sağlar.</a:t>
            </a:r>
          </a:p>
          <a:p>
            <a:r>
              <a:rPr lang="tr-TR" b="1" i="0" dirty="0">
                <a:solidFill>
                  <a:srgbClr val="1B1C1D"/>
                </a:solidFill>
                <a:effectLst/>
                <a:latin typeface="Google Sans Flex"/>
              </a:rPr>
              <a:t>İş Zekası (BI) ve Veri Ambarları:</a:t>
            </a:r>
            <a:r>
              <a:rPr lang="tr-TR" b="0" i="0" dirty="0">
                <a:solidFill>
                  <a:srgbClr val="1B1C1D"/>
                </a:solidFill>
                <a:effectLst/>
                <a:latin typeface="Google Sans Flex"/>
              </a:rPr>
              <a:t> Toplanan ham veri, direkt olarak kullanılamaz. BI araçları ve veri ambarları, farklı sistemlerden gelen veriyi bir araya getirerek anlamlı raporlar ve analizler için hazır hale getirir. Bu, veriyi "ham" halden "bilgi" haline dönüştürme sürecinin ilk adımıdır.</a:t>
            </a:r>
          </a:p>
          <a:p>
            <a:endParaRPr lang="tr-TR" dirty="0"/>
          </a:p>
        </p:txBody>
      </p:sp>
    </p:spTree>
    <p:extLst>
      <p:ext uri="{BB962C8B-B14F-4D97-AF65-F5344CB8AC3E}">
        <p14:creationId xmlns:p14="http://schemas.microsoft.com/office/powerpoint/2010/main" val="30465206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BC1A65F-1F31-4096-ADD1-E1203C34F50E}"/>
              </a:ext>
            </a:extLst>
          </p:cNvPr>
          <p:cNvSpPr>
            <a:spLocks noGrp="1"/>
          </p:cNvSpPr>
          <p:nvPr>
            <p:ph type="title"/>
          </p:nvPr>
        </p:nvSpPr>
        <p:spPr/>
        <p:txBody>
          <a:bodyPr/>
          <a:lstStyle/>
          <a:p>
            <a:r>
              <a:rPr lang="tr-TR" dirty="0"/>
              <a:t>Veri işleme süreci</a:t>
            </a:r>
          </a:p>
        </p:txBody>
      </p:sp>
      <p:sp>
        <p:nvSpPr>
          <p:cNvPr id="3" name="İçerik Yer Tutucusu 2">
            <a:extLst>
              <a:ext uri="{FF2B5EF4-FFF2-40B4-BE49-F238E27FC236}">
                <a16:creationId xmlns:a16="http://schemas.microsoft.com/office/drawing/2014/main" id="{B54F09CA-B48F-4F99-A09A-78070E83FE1B}"/>
              </a:ext>
            </a:extLst>
          </p:cNvPr>
          <p:cNvSpPr>
            <a:spLocks noGrp="1"/>
          </p:cNvSpPr>
          <p:nvPr>
            <p:ph idx="1"/>
          </p:nvPr>
        </p:nvSpPr>
        <p:spPr/>
        <p:txBody>
          <a:bodyPr>
            <a:normAutofit fontScale="92500" lnSpcReduction="20000"/>
          </a:bodyPr>
          <a:lstStyle/>
          <a:p>
            <a:r>
              <a:rPr lang="tr-TR" b="1" i="0" dirty="0">
                <a:solidFill>
                  <a:srgbClr val="1B1C1D"/>
                </a:solidFill>
                <a:effectLst/>
                <a:latin typeface="Google Sans Flex"/>
              </a:rPr>
              <a:t>Filtreleme ve Temizleme:</a:t>
            </a:r>
            <a:r>
              <a:rPr lang="tr-TR" b="0" i="0" dirty="0">
                <a:solidFill>
                  <a:srgbClr val="1B1C1D"/>
                </a:solidFill>
                <a:effectLst/>
                <a:latin typeface="Google Sans Flex"/>
              </a:rPr>
              <a:t> Toplanan verilerde genellikle hatalar, eksiklikler veya tutarsızlıklar bulunur. YBS, otomatik algoritmalarla bu verileri temizler ve standartlaştırır. Örneğin, farklı kaynaklardan gelen müşteri adres bilgilerini tek bir formatta birleştirir.</a:t>
            </a:r>
          </a:p>
          <a:p>
            <a:r>
              <a:rPr lang="tr-TR" b="1" i="0" dirty="0">
                <a:solidFill>
                  <a:srgbClr val="1B1C1D"/>
                </a:solidFill>
                <a:effectLst/>
                <a:latin typeface="Google Sans Flex"/>
              </a:rPr>
              <a:t>Sınıflandırma ve Düzenleme:</a:t>
            </a:r>
            <a:r>
              <a:rPr lang="tr-TR" b="0" i="0" dirty="0">
                <a:solidFill>
                  <a:srgbClr val="1B1C1D"/>
                </a:solidFill>
                <a:effectLst/>
                <a:latin typeface="Google Sans Flex"/>
              </a:rPr>
              <a:t> Veriler belirli kategorilere (örneğin, ürün türü, coğrafi bölge, müşteri </a:t>
            </a:r>
            <a:r>
              <a:rPr lang="tr-TR" b="0" i="0" dirty="0" err="1">
                <a:solidFill>
                  <a:srgbClr val="1B1C1D"/>
                </a:solidFill>
                <a:effectLst/>
                <a:latin typeface="Google Sans Flex"/>
              </a:rPr>
              <a:t>segmenti</a:t>
            </a:r>
            <a:r>
              <a:rPr lang="tr-TR" b="0" i="0" dirty="0">
                <a:solidFill>
                  <a:srgbClr val="1B1C1D"/>
                </a:solidFill>
                <a:effectLst/>
                <a:latin typeface="Google Sans Flex"/>
              </a:rPr>
              <a:t>) göre sınıflandırılır. Bu, verinin daha sonra analiz edilmesini kolaylaştırır.</a:t>
            </a:r>
          </a:p>
          <a:p>
            <a:r>
              <a:rPr lang="tr-TR" b="1" i="0" dirty="0">
                <a:solidFill>
                  <a:srgbClr val="1B1C1D"/>
                </a:solidFill>
                <a:effectLst/>
                <a:latin typeface="Google Sans Flex"/>
              </a:rPr>
              <a:t>Hesaplama ve Özetleme:</a:t>
            </a:r>
            <a:r>
              <a:rPr lang="tr-TR" b="0" i="0" dirty="0">
                <a:solidFill>
                  <a:srgbClr val="1B1C1D"/>
                </a:solidFill>
                <a:effectLst/>
                <a:latin typeface="Google Sans Flex"/>
              </a:rPr>
              <a:t> Ham veriler, ortalama, toplam, yüzdelik gibi istatistiksel hesaplamalarla özetlenir. Örneğin, bir ay boyunca satılan toplam ürün sayısı veya en çok satan ürün kategorisinin yüzdesi hesaplanır.</a:t>
            </a:r>
          </a:p>
          <a:p>
            <a:r>
              <a:rPr lang="tr-TR" b="1" i="0" dirty="0">
                <a:solidFill>
                  <a:srgbClr val="1B1C1D"/>
                </a:solidFill>
                <a:effectLst/>
                <a:latin typeface="Google Sans Flex"/>
              </a:rPr>
              <a:t>Analiz ve Modelleme:</a:t>
            </a:r>
            <a:r>
              <a:rPr lang="tr-TR" b="0" i="0" dirty="0">
                <a:solidFill>
                  <a:srgbClr val="1B1C1D"/>
                </a:solidFill>
                <a:effectLst/>
                <a:latin typeface="Google Sans Flex"/>
              </a:rPr>
              <a:t> Bu aşamada YBS, iş zekası (BI) ve veri analizi araçlarını kullanarak verilerdeki kalıpları, eğilimleri ve ilişkileri ortaya çıkarır. Bu, yöneticilerin "neden" sorusuna cevap bulmasını sağlar. Örneğin, "Geçen ayın satışları neden %15 düştü?" sorusunun cevabını, pazarlama kampanyası verileriyle satış verilerini karşılaştırarak bulabilir.</a:t>
            </a:r>
          </a:p>
          <a:p>
            <a:r>
              <a:rPr lang="tr-TR" b="1" i="0" dirty="0">
                <a:solidFill>
                  <a:srgbClr val="1B1C1D"/>
                </a:solidFill>
                <a:effectLst/>
                <a:latin typeface="Google Sans Flex"/>
              </a:rPr>
              <a:t>Veri Madenciliği (Data </a:t>
            </a:r>
            <a:r>
              <a:rPr lang="tr-TR" b="1" i="0" dirty="0" err="1">
                <a:solidFill>
                  <a:srgbClr val="1B1C1D"/>
                </a:solidFill>
                <a:effectLst/>
                <a:latin typeface="Google Sans Flex"/>
              </a:rPr>
              <a:t>Mining</a:t>
            </a:r>
            <a:r>
              <a:rPr lang="tr-TR" b="1" i="0" dirty="0">
                <a:solidFill>
                  <a:srgbClr val="1B1C1D"/>
                </a:solidFill>
                <a:effectLst/>
                <a:latin typeface="Google Sans Flex"/>
              </a:rPr>
              <a:t>):</a:t>
            </a:r>
            <a:r>
              <a:rPr lang="tr-TR" b="0" i="0" dirty="0">
                <a:solidFill>
                  <a:srgbClr val="1B1C1D"/>
                </a:solidFill>
                <a:effectLst/>
                <a:latin typeface="Google Sans Flex"/>
              </a:rPr>
              <a:t> Çok büyük veri setleri içindeki önceden bilinmeyen, gizli kalıpları keşfetmek için YBS tarafından kullanılan ileri bir tekniktir. Örneğin, bir marketin müşteri sepeti analizinde, belirli ürünlerin (</a:t>
            </a:r>
            <a:r>
              <a:rPr lang="tr-TR" b="0" i="0" dirty="0" err="1">
                <a:solidFill>
                  <a:srgbClr val="1B1C1D"/>
                </a:solidFill>
                <a:effectLst/>
                <a:latin typeface="Google Sans Flex"/>
              </a:rPr>
              <a:t>örn</a:t>
            </a:r>
            <a:r>
              <a:rPr lang="tr-TR" b="0" i="0" dirty="0">
                <a:solidFill>
                  <a:srgbClr val="1B1C1D"/>
                </a:solidFill>
                <a:effectLst/>
                <a:latin typeface="Google Sans Flex"/>
              </a:rPr>
              <a:t>. cips ve kola) birlikte satın alındığını ortaya çıkarabilir.</a:t>
            </a:r>
          </a:p>
          <a:p>
            <a:endParaRPr lang="tr-TR" dirty="0"/>
          </a:p>
        </p:txBody>
      </p:sp>
    </p:spTree>
    <p:extLst>
      <p:ext uri="{BB962C8B-B14F-4D97-AF65-F5344CB8AC3E}">
        <p14:creationId xmlns:p14="http://schemas.microsoft.com/office/powerpoint/2010/main" val="3952855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26511A-8BC3-46C4-87CC-F2E3C8CCDB78}"/>
              </a:ext>
            </a:extLst>
          </p:cNvPr>
          <p:cNvSpPr>
            <a:spLocks noGrp="1"/>
          </p:cNvSpPr>
          <p:nvPr>
            <p:ph type="title"/>
          </p:nvPr>
        </p:nvSpPr>
        <p:spPr/>
        <p:txBody>
          <a:bodyPr/>
          <a:lstStyle/>
          <a:p>
            <a:r>
              <a:rPr lang="tr-TR" dirty="0" err="1"/>
              <a:t>YBS’nin</a:t>
            </a:r>
            <a:r>
              <a:rPr lang="tr-TR" dirty="0"/>
              <a:t> katkıları </a:t>
            </a:r>
          </a:p>
        </p:txBody>
      </p:sp>
      <p:sp>
        <p:nvSpPr>
          <p:cNvPr id="3" name="İçerik Yer Tutucusu 2">
            <a:extLst>
              <a:ext uri="{FF2B5EF4-FFF2-40B4-BE49-F238E27FC236}">
                <a16:creationId xmlns:a16="http://schemas.microsoft.com/office/drawing/2014/main" id="{C9A96037-EF1C-4716-B4BA-B0CC068E43D8}"/>
              </a:ext>
            </a:extLst>
          </p:cNvPr>
          <p:cNvSpPr>
            <a:spLocks noGrp="1"/>
          </p:cNvSpPr>
          <p:nvPr>
            <p:ph idx="1"/>
          </p:nvPr>
        </p:nvSpPr>
        <p:spPr/>
        <p:txBody>
          <a:bodyPr>
            <a:normAutofit/>
          </a:bodyPr>
          <a:lstStyle/>
          <a:p>
            <a:r>
              <a:rPr lang="tr-TR" b="1" i="0" dirty="0">
                <a:solidFill>
                  <a:srgbClr val="1B1C1D"/>
                </a:solidFill>
                <a:effectLst/>
                <a:latin typeface="Google Sans Flex"/>
              </a:rPr>
              <a:t>Otomasyon ve Verimlilik:</a:t>
            </a:r>
            <a:r>
              <a:rPr lang="tr-TR" b="0" i="0" dirty="0">
                <a:solidFill>
                  <a:srgbClr val="1B1C1D"/>
                </a:solidFill>
                <a:effectLst/>
                <a:latin typeface="Google Sans Flex"/>
              </a:rPr>
              <a:t> Manuel veri girişini ortadan kaldırarak hem zamandan tasarruf sağlar hem de insan hatası riskini en aza indirir.</a:t>
            </a:r>
          </a:p>
          <a:p>
            <a:r>
              <a:rPr lang="tr-TR" b="1" i="0" dirty="0">
                <a:solidFill>
                  <a:srgbClr val="1B1C1D"/>
                </a:solidFill>
                <a:effectLst/>
                <a:latin typeface="Google Sans Flex"/>
              </a:rPr>
              <a:t>Doğruluk ve Tutarlılık:</a:t>
            </a:r>
            <a:r>
              <a:rPr lang="tr-TR" b="0" i="0" dirty="0">
                <a:solidFill>
                  <a:srgbClr val="1B1C1D"/>
                </a:solidFill>
                <a:effectLst/>
                <a:latin typeface="Google Sans Flex"/>
              </a:rPr>
              <a:t> Farklı sistemler arasındaki veri akışını standartlaştırır. Bu sayede, envanterin satış departmanı tarafından görülen miktarı ile depo tarafından görülen miktarı arasında tutarsızlık olmaz.</a:t>
            </a:r>
          </a:p>
          <a:p>
            <a:r>
              <a:rPr lang="tr-TR" b="1" i="0" dirty="0">
                <a:solidFill>
                  <a:srgbClr val="1B1C1D"/>
                </a:solidFill>
                <a:effectLst/>
                <a:latin typeface="Google Sans Flex"/>
              </a:rPr>
              <a:t>Gerçek Zamanlılık:</a:t>
            </a:r>
            <a:r>
              <a:rPr lang="tr-TR" b="0" i="0" dirty="0">
                <a:solidFill>
                  <a:srgbClr val="1B1C1D"/>
                </a:solidFill>
                <a:effectLst/>
                <a:latin typeface="Google Sans Flex"/>
              </a:rPr>
              <a:t> Günümüzün </a:t>
            </a:r>
            <a:r>
              <a:rPr lang="tr-TR" b="0" i="0" dirty="0" err="1">
                <a:solidFill>
                  <a:srgbClr val="1B1C1D"/>
                </a:solidFill>
                <a:effectLst/>
                <a:latin typeface="Google Sans Flex"/>
              </a:rPr>
              <a:t>YBS'leri</a:t>
            </a:r>
            <a:r>
              <a:rPr lang="tr-TR" b="0" i="0" dirty="0">
                <a:solidFill>
                  <a:srgbClr val="1B1C1D"/>
                </a:solidFill>
                <a:effectLst/>
                <a:latin typeface="Google Sans Flex"/>
              </a:rPr>
              <a:t>, veriyi anlık olarak toplar ve yöneticilere sunar. Bu, hızlı ve dinamik pazar koşullarında anında karar alma yeteneği kazandırır.</a:t>
            </a:r>
          </a:p>
          <a:p>
            <a:r>
              <a:rPr lang="tr-TR" b="1" i="0" dirty="0">
                <a:solidFill>
                  <a:srgbClr val="1B1C1D"/>
                </a:solidFill>
                <a:effectLst/>
                <a:latin typeface="Google Sans Flex"/>
              </a:rPr>
              <a:t>Stratejik Değer:</a:t>
            </a:r>
            <a:r>
              <a:rPr lang="tr-TR" b="0" i="0" dirty="0">
                <a:solidFill>
                  <a:srgbClr val="1B1C1D"/>
                </a:solidFill>
                <a:effectLst/>
                <a:latin typeface="Google Sans Flex"/>
              </a:rPr>
              <a:t> Toplanan veriler, sadece operasyonları yönetmek için değil, aynı zamanda yeni ürün fikirleri geliştirmek, pazar trendlerini tahmin etmek ve yenilikçi stratejiler oluşturmak için de kullanılır.</a:t>
            </a:r>
          </a:p>
          <a:p>
            <a:endParaRPr lang="tr-TR" dirty="0"/>
          </a:p>
        </p:txBody>
      </p:sp>
    </p:spTree>
    <p:extLst>
      <p:ext uri="{BB962C8B-B14F-4D97-AF65-F5344CB8AC3E}">
        <p14:creationId xmlns:p14="http://schemas.microsoft.com/office/powerpoint/2010/main" val="19649659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E6D9144-0146-4655-A14F-F72618FD990E}"/>
              </a:ext>
            </a:extLst>
          </p:cNvPr>
          <p:cNvSpPr>
            <a:spLocks noGrp="1"/>
          </p:cNvSpPr>
          <p:nvPr>
            <p:ph type="title"/>
          </p:nvPr>
        </p:nvSpPr>
        <p:spPr/>
        <p:txBody>
          <a:bodyPr>
            <a:normAutofit/>
          </a:bodyPr>
          <a:lstStyle/>
          <a:p>
            <a:r>
              <a:rPr lang="tr-TR" b="1" i="0" dirty="0">
                <a:solidFill>
                  <a:srgbClr val="1B1C1D"/>
                </a:solidFill>
                <a:effectLst/>
                <a:latin typeface="Google Sans Flex"/>
              </a:rPr>
              <a:t>Bilginin Dağıtılması ve Kullanımı: </a:t>
            </a:r>
            <a:r>
              <a:rPr lang="tr-TR" b="0" i="0" dirty="0">
                <a:solidFill>
                  <a:srgbClr val="1B1C1D"/>
                </a:solidFill>
                <a:effectLst/>
                <a:latin typeface="Google Sans Flex"/>
              </a:rPr>
              <a:t>Bilginin Doğru Kişiye Ulaştırılması</a:t>
            </a:r>
            <a:endParaRPr lang="tr-TR" dirty="0"/>
          </a:p>
        </p:txBody>
      </p:sp>
      <p:sp>
        <p:nvSpPr>
          <p:cNvPr id="3" name="İçerik Yer Tutucusu 2">
            <a:extLst>
              <a:ext uri="{FF2B5EF4-FFF2-40B4-BE49-F238E27FC236}">
                <a16:creationId xmlns:a16="http://schemas.microsoft.com/office/drawing/2014/main" id="{E53921BA-34F8-402F-A325-DE29F72C3956}"/>
              </a:ext>
            </a:extLst>
          </p:cNvPr>
          <p:cNvSpPr>
            <a:spLocks noGrp="1"/>
          </p:cNvSpPr>
          <p:nvPr>
            <p:ph idx="1"/>
          </p:nvPr>
        </p:nvSpPr>
        <p:spPr/>
        <p:txBody>
          <a:bodyPr>
            <a:normAutofit fontScale="92500" lnSpcReduction="10000"/>
          </a:bodyPr>
          <a:lstStyle/>
          <a:p>
            <a:r>
              <a:rPr lang="tr-TR" b="1" i="0" dirty="0">
                <a:solidFill>
                  <a:srgbClr val="1B1C1D"/>
                </a:solidFill>
                <a:effectLst/>
                <a:latin typeface="Google Sans Flex"/>
              </a:rPr>
              <a:t>Kontrol Panelleri (</a:t>
            </a:r>
            <a:r>
              <a:rPr lang="tr-TR" b="1" i="0" dirty="0" err="1">
                <a:solidFill>
                  <a:srgbClr val="1B1C1D"/>
                </a:solidFill>
                <a:effectLst/>
                <a:latin typeface="Google Sans Flex"/>
              </a:rPr>
              <a:t>Dashboards</a:t>
            </a:r>
            <a:r>
              <a:rPr lang="tr-TR" b="1" i="0" dirty="0">
                <a:solidFill>
                  <a:srgbClr val="1B1C1D"/>
                </a:solidFill>
                <a:effectLst/>
                <a:latin typeface="Google Sans Flex"/>
              </a:rPr>
              <a:t>):</a:t>
            </a:r>
            <a:r>
              <a:rPr lang="tr-TR" b="0" i="0" dirty="0">
                <a:solidFill>
                  <a:srgbClr val="1B1C1D"/>
                </a:solidFill>
                <a:effectLst/>
                <a:latin typeface="Google Sans Flex"/>
              </a:rPr>
              <a:t> Yöneticiler için tasarlanmış görsel özetlerdir. Tek bir ekranda şirketin tüm kritik performans göstergelerini (</a:t>
            </a:r>
            <a:r>
              <a:rPr lang="tr-TR" b="0" i="0" dirty="0" err="1">
                <a:solidFill>
                  <a:srgbClr val="1B1C1D"/>
                </a:solidFill>
                <a:effectLst/>
                <a:latin typeface="Google Sans Flex"/>
              </a:rPr>
              <a:t>KPI'lar</a:t>
            </a:r>
            <a:r>
              <a:rPr lang="tr-TR" b="0" i="0" dirty="0">
                <a:solidFill>
                  <a:srgbClr val="1B1C1D"/>
                </a:solidFill>
                <a:effectLst/>
                <a:latin typeface="Google Sans Flex"/>
              </a:rPr>
              <a:t>) (örneğin, günlük satışlar, müşteri memnuniyet oranı, stok seviyesi) anlık olarak gösterir. Bu, üst düzey yöneticilerin hızlı ve genel kararlar almasını sağlar.</a:t>
            </a:r>
          </a:p>
          <a:p>
            <a:r>
              <a:rPr lang="tr-TR" b="1" i="0" dirty="0">
                <a:solidFill>
                  <a:srgbClr val="1B1C1D"/>
                </a:solidFill>
                <a:effectLst/>
                <a:latin typeface="Google Sans Flex"/>
              </a:rPr>
              <a:t>Özel Raporlar:</a:t>
            </a:r>
            <a:r>
              <a:rPr lang="tr-TR" b="0" i="0" dirty="0">
                <a:solidFill>
                  <a:srgbClr val="1B1C1D"/>
                </a:solidFill>
                <a:effectLst/>
                <a:latin typeface="Google Sans Flex"/>
              </a:rPr>
              <a:t> Belirli bir departman veya yönetici için detaylı ve özelleştirilmiş raporlardır. Örneğin, pazarlama departmanı için kampanya performansı raporları, finans departmanı için aylık gelir-gider raporları hazırlanır.</a:t>
            </a:r>
          </a:p>
          <a:p>
            <a:r>
              <a:rPr lang="tr-TR" b="1" i="0" dirty="0">
                <a:solidFill>
                  <a:srgbClr val="1B1C1D"/>
                </a:solidFill>
                <a:effectLst/>
                <a:latin typeface="Google Sans Flex"/>
              </a:rPr>
              <a:t>Uyarı ve Bildirim Sistemleri:</a:t>
            </a:r>
            <a:r>
              <a:rPr lang="tr-TR" b="0" i="0" dirty="0">
                <a:solidFill>
                  <a:srgbClr val="1B1C1D"/>
                </a:solidFill>
                <a:effectLst/>
                <a:latin typeface="Google Sans Flex"/>
              </a:rPr>
              <a:t> Önemli bir durum meydana geldiğinde ilgili kişileri otomatik olarak bilgilendiren sistemlerdir. Örneğin, bir ürünün </a:t>
            </a:r>
            <a:r>
              <a:rPr lang="tr-TR" b="0" i="0" dirty="0" err="1">
                <a:solidFill>
                  <a:srgbClr val="1B1C1D"/>
                </a:solidFill>
                <a:effectLst/>
                <a:latin typeface="Google Sans Flex"/>
              </a:rPr>
              <a:t>stoğu</a:t>
            </a:r>
            <a:r>
              <a:rPr lang="tr-TR" b="0" i="0" dirty="0">
                <a:solidFill>
                  <a:srgbClr val="1B1C1D"/>
                </a:solidFill>
                <a:effectLst/>
                <a:latin typeface="Google Sans Flex"/>
              </a:rPr>
              <a:t> kritik seviyenin altına düştüğünde depo yöneticisine otomatik bir uyarı gönderilir.</a:t>
            </a:r>
          </a:p>
          <a:p>
            <a:r>
              <a:rPr lang="tr-TR" b="1" i="0" dirty="0">
                <a:solidFill>
                  <a:srgbClr val="1B1C1D"/>
                </a:solidFill>
                <a:effectLst/>
                <a:latin typeface="Google Sans Flex"/>
              </a:rPr>
              <a:t>İşbirliği Platformları:</a:t>
            </a:r>
            <a:r>
              <a:rPr lang="tr-TR" b="0" i="0" dirty="0">
                <a:solidFill>
                  <a:srgbClr val="1B1C1D"/>
                </a:solidFill>
                <a:effectLst/>
                <a:latin typeface="Google Sans Flex"/>
              </a:rPr>
              <a:t> İşlenmiş bilgiyi şirket içinde paylaşan ve departmanlar arası iletişimi artıran platformlardır (</a:t>
            </a:r>
            <a:r>
              <a:rPr lang="tr-TR" b="0" i="0" dirty="0" err="1">
                <a:solidFill>
                  <a:srgbClr val="1B1C1D"/>
                </a:solidFill>
                <a:effectLst/>
                <a:latin typeface="Google Sans Flex"/>
              </a:rPr>
              <a:t>örn</a:t>
            </a:r>
            <a:r>
              <a:rPr lang="tr-TR" b="0" i="0" dirty="0">
                <a:solidFill>
                  <a:srgbClr val="1B1C1D"/>
                </a:solidFill>
                <a:effectLst/>
                <a:latin typeface="Google Sans Flex"/>
              </a:rPr>
              <a:t>. intranet). Bu platformlar sayesinde, tüm çalışanlar en güncel bilgilere ulaşabilir ve işbirliği içinde çalışabilir.</a:t>
            </a:r>
          </a:p>
          <a:p>
            <a:endParaRPr lang="tr-TR" dirty="0"/>
          </a:p>
        </p:txBody>
      </p:sp>
    </p:spTree>
    <p:extLst>
      <p:ext uri="{BB962C8B-B14F-4D97-AF65-F5344CB8AC3E}">
        <p14:creationId xmlns:p14="http://schemas.microsoft.com/office/powerpoint/2010/main" val="4169290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YBS ve Yenilik Arasındaki İlişki</a:t>
            </a:r>
          </a:p>
        </p:txBody>
      </p:sp>
      <p:sp>
        <p:nvSpPr>
          <p:cNvPr id="3" name="Content Placeholder 2"/>
          <p:cNvSpPr>
            <a:spLocks noGrp="1"/>
          </p:cNvSpPr>
          <p:nvPr>
            <p:ph idx="1"/>
          </p:nvPr>
        </p:nvSpPr>
        <p:spPr/>
        <p:txBody>
          <a:bodyPr/>
          <a:lstStyle/>
          <a:p>
            <a:pPr>
              <a:defRPr sz="1800">
                <a:solidFill>
                  <a:srgbClr val="282828"/>
                </a:solidFill>
              </a:defRPr>
            </a:pPr>
            <a:r>
              <a:t>YBS, fikirlerin toplanması, işlenmesi ve paylaşılmasını kolaylaştırır.</a:t>
            </a:r>
          </a:p>
          <a:p>
            <a:pPr>
              <a:defRPr sz="1800">
                <a:solidFill>
                  <a:srgbClr val="282828"/>
                </a:solidFill>
              </a:defRPr>
            </a:pPr>
            <a:r>
              <a:t>Gerçek zamanlı veri analitiği, yenilik süreçlerini hızlandırır.</a:t>
            </a:r>
          </a:p>
          <a:p>
            <a:pPr>
              <a:defRPr sz="1800">
                <a:solidFill>
                  <a:srgbClr val="282828"/>
                </a:solidFill>
              </a:defRPr>
            </a:pPr>
            <a:r>
              <a:t>Bilgi sistemleri, örgüt içi öğrenme kültürünü güçlendirir.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495428-9FF6-4F58-A843-A14D9E9E8897}"/>
              </a:ext>
            </a:extLst>
          </p:cNvPr>
          <p:cNvSpPr>
            <a:spLocks noGrp="1"/>
          </p:cNvSpPr>
          <p:nvPr>
            <p:ph type="title"/>
          </p:nvPr>
        </p:nvSpPr>
        <p:spPr/>
        <p:txBody>
          <a:bodyPr/>
          <a:lstStyle/>
          <a:p>
            <a:r>
              <a:rPr lang="tr-TR" dirty="0" err="1"/>
              <a:t>YBS’nin</a:t>
            </a:r>
            <a:r>
              <a:rPr lang="tr-TR" dirty="0"/>
              <a:t> yeniliğe etkisi: Yeniliğin itici gücü</a:t>
            </a:r>
          </a:p>
        </p:txBody>
      </p:sp>
      <p:sp>
        <p:nvSpPr>
          <p:cNvPr id="3" name="İçerik Yer Tutucusu 2">
            <a:extLst>
              <a:ext uri="{FF2B5EF4-FFF2-40B4-BE49-F238E27FC236}">
                <a16:creationId xmlns:a16="http://schemas.microsoft.com/office/drawing/2014/main" id="{34A74F6B-7DD8-4796-BBCE-E3970D66741E}"/>
              </a:ext>
            </a:extLst>
          </p:cNvPr>
          <p:cNvSpPr>
            <a:spLocks noGrp="1"/>
          </p:cNvSpPr>
          <p:nvPr>
            <p:ph idx="1"/>
          </p:nvPr>
        </p:nvSpPr>
        <p:spPr/>
        <p:txBody>
          <a:bodyPr/>
          <a:lstStyle/>
          <a:p>
            <a:r>
              <a:rPr lang="tr-TR" b="1" i="0" dirty="0">
                <a:solidFill>
                  <a:srgbClr val="1B1C1D"/>
                </a:solidFill>
                <a:effectLst/>
                <a:latin typeface="Google Sans Flex"/>
              </a:rPr>
              <a:t>Pazar Odaklı Yenilik:</a:t>
            </a:r>
            <a:r>
              <a:rPr lang="tr-TR" b="0" i="0" dirty="0">
                <a:solidFill>
                  <a:srgbClr val="1B1C1D"/>
                </a:solidFill>
                <a:effectLst/>
                <a:latin typeface="Google Sans Flex"/>
              </a:rPr>
              <a:t> Müşteri verileri sayesinde yeni ürün ve hizmet fikirleri geliştirme.</a:t>
            </a:r>
          </a:p>
          <a:p>
            <a:r>
              <a:rPr lang="tr-TR" b="1" i="0" dirty="0" err="1">
                <a:solidFill>
                  <a:srgbClr val="1B1C1D"/>
                </a:solidFill>
                <a:effectLst/>
                <a:latin typeface="Google Sans Flex"/>
              </a:rPr>
              <a:t>Operasyonel</a:t>
            </a:r>
            <a:r>
              <a:rPr lang="tr-TR" b="1" i="0" dirty="0">
                <a:solidFill>
                  <a:srgbClr val="1B1C1D"/>
                </a:solidFill>
                <a:effectLst/>
                <a:latin typeface="Google Sans Flex"/>
              </a:rPr>
              <a:t> Yenilik:</a:t>
            </a:r>
            <a:r>
              <a:rPr lang="tr-TR" b="0" i="0" dirty="0">
                <a:solidFill>
                  <a:srgbClr val="1B1C1D"/>
                </a:solidFill>
                <a:effectLst/>
                <a:latin typeface="Google Sans Flex"/>
              </a:rPr>
              <a:t> İş süreçlerini optimize ederek verimliliği ve hızı artırma.</a:t>
            </a:r>
          </a:p>
          <a:p>
            <a:r>
              <a:rPr lang="tr-TR" b="1" i="0" dirty="0">
                <a:solidFill>
                  <a:srgbClr val="1B1C1D"/>
                </a:solidFill>
                <a:effectLst/>
                <a:latin typeface="Google Sans Flex"/>
              </a:rPr>
              <a:t>Kültürel Yenilik:</a:t>
            </a:r>
            <a:r>
              <a:rPr lang="tr-TR" b="0" i="0" dirty="0">
                <a:solidFill>
                  <a:srgbClr val="1B1C1D"/>
                </a:solidFill>
                <a:effectLst/>
                <a:latin typeface="Google Sans Flex"/>
              </a:rPr>
              <a:t> Bilgi paylaşımını teşvik ederek departmanlar arası iş birliğini güçlendirme.</a:t>
            </a:r>
          </a:p>
          <a:p>
            <a:r>
              <a:rPr lang="tr-TR" b="1" i="0" dirty="0">
                <a:solidFill>
                  <a:srgbClr val="1B1C1D"/>
                </a:solidFill>
                <a:effectLst/>
                <a:latin typeface="Google Sans Flex"/>
              </a:rPr>
              <a:t>Stratejik Yenilik:</a:t>
            </a:r>
            <a:r>
              <a:rPr lang="tr-TR" b="0" i="0" dirty="0">
                <a:solidFill>
                  <a:srgbClr val="1B1C1D"/>
                </a:solidFill>
                <a:effectLst/>
                <a:latin typeface="Google Sans Flex"/>
              </a:rPr>
              <a:t> Riskleri daha iyi yöneterek yeni pazarlara girme ve yeni iş modelleri deneme.</a:t>
            </a:r>
          </a:p>
          <a:p>
            <a:endParaRPr lang="tr-TR" dirty="0"/>
          </a:p>
        </p:txBody>
      </p:sp>
    </p:spTree>
    <p:extLst>
      <p:ext uri="{BB962C8B-B14F-4D97-AF65-F5344CB8AC3E}">
        <p14:creationId xmlns:p14="http://schemas.microsoft.com/office/powerpoint/2010/main" val="1909192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Vaka 1: Amazon – Veri Analitiği ile Yenilik</a:t>
            </a:r>
          </a:p>
        </p:txBody>
      </p:sp>
      <p:sp>
        <p:nvSpPr>
          <p:cNvPr id="3" name="Content Placeholder 2"/>
          <p:cNvSpPr>
            <a:spLocks noGrp="1"/>
          </p:cNvSpPr>
          <p:nvPr>
            <p:ph idx="1"/>
          </p:nvPr>
        </p:nvSpPr>
        <p:spPr/>
        <p:txBody>
          <a:bodyPr/>
          <a:lstStyle/>
          <a:p>
            <a:pPr>
              <a:defRPr sz="1800">
                <a:solidFill>
                  <a:srgbClr val="282828"/>
                </a:solidFill>
              </a:defRPr>
            </a:pPr>
            <a:r>
              <a:t>Amazon, müşteri verilerini analiz ederek kişiselleştirilmiş alışveriş deneyimi sunar.</a:t>
            </a:r>
          </a:p>
          <a:p>
            <a:pPr>
              <a:defRPr sz="1800">
                <a:solidFill>
                  <a:srgbClr val="282828"/>
                </a:solidFill>
              </a:defRPr>
            </a:pPr>
            <a:r>
              <a:t>Veri madenciliği ve yapay zekâ sistemleriyle öneri algoritmalarını geliştirir.</a:t>
            </a:r>
          </a:p>
          <a:p>
            <a:pPr>
              <a:defRPr sz="1800">
                <a:solidFill>
                  <a:srgbClr val="282828"/>
                </a:solidFill>
              </a:defRPr>
            </a:pPr>
            <a:r>
              <a:t>YBS sayesinde tedarik zinciri ve lojistik süreçleri optimize edilmiştir.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Vaka 2: Toyota – Dijital Üretim ve Sürekli İyileştirme</a:t>
            </a:r>
          </a:p>
        </p:txBody>
      </p:sp>
      <p:sp>
        <p:nvSpPr>
          <p:cNvPr id="3" name="Content Placeholder 2"/>
          <p:cNvSpPr>
            <a:spLocks noGrp="1"/>
          </p:cNvSpPr>
          <p:nvPr>
            <p:ph idx="1"/>
          </p:nvPr>
        </p:nvSpPr>
        <p:spPr/>
        <p:txBody>
          <a:bodyPr/>
          <a:lstStyle/>
          <a:p>
            <a:pPr>
              <a:defRPr sz="1800">
                <a:solidFill>
                  <a:srgbClr val="282828"/>
                </a:solidFill>
              </a:defRPr>
            </a:pPr>
            <a:r>
              <a:t>Toyota, ERP ve sensör tabanlı veri toplama sistemleriyle üretim sürecini dijitalleştirmiştir.</a:t>
            </a:r>
          </a:p>
          <a:p>
            <a:pPr>
              <a:defRPr sz="1800">
                <a:solidFill>
                  <a:srgbClr val="282828"/>
                </a:solidFill>
              </a:defRPr>
            </a:pPr>
            <a:r>
              <a:t>YBS, yalın üretim ve Kaizen felsefesiyle bütünleşmiştir.</a:t>
            </a:r>
          </a:p>
          <a:p>
            <a:pPr>
              <a:defRPr sz="1800">
                <a:solidFill>
                  <a:srgbClr val="282828"/>
                </a:solidFill>
              </a:defRPr>
            </a:pPr>
            <a:r>
              <a:t>Sonuç: Hataların azalması, kalite artışı ve sürekli yenilik.</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Vaka 3: Arçelik – IoT Tabanlı Ürün Geliştirme</a:t>
            </a:r>
          </a:p>
        </p:txBody>
      </p:sp>
      <p:sp>
        <p:nvSpPr>
          <p:cNvPr id="3" name="Content Placeholder 2"/>
          <p:cNvSpPr>
            <a:spLocks noGrp="1"/>
          </p:cNvSpPr>
          <p:nvPr>
            <p:ph idx="1"/>
          </p:nvPr>
        </p:nvSpPr>
        <p:spPr/>
        <p:txBody>
          <a:bodyPr/>
          <a:lstStyle/>
          <a:p>
            <a:pPr>
              <a:defRPr sz="1800">
                <a:solidFill>
                  <a:srgbClr val="282828"/>
                </a:solidFill>
              </a:defRPr>
            </a:pPr>
            <a:r>
              <a:t>Arçelik, IoT teknolojisiyle akıllı ev cihazları üretmektedir.</a:t>
            </a:r>
          </a:p>
          <a:p>
            <a:pPr>
              <a:defRPr sz="1800">
                <a:solidFill>
                  <a:srgbClr val="282828"/>
                </a:solidFill>
              </a:defRPr>
            </a:pPr>
            <a:r>
              <a:t>YBS, tasarım ve Ar-Ge birimleri arasında bilgi akışını kolaylaştırır.</a:t>
            </a:r>
          </a:p>
          <a:p>
            <a:pPr>
              <a:defRPr sz="1800">
                <a:solidFill>
                  <a:srgbClr val="282828"/>
                </a:solidFill>
              </a:defRPr>
            </a:pPr>
            <a:r>
              <a:t>Ürün geliştirme süreçleri müşteri geri bildirimleriyle yönlendirilir.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Vaka 4: Turkcell – Büyük Veriyle Stratejik Yenilik</a:t>
            </a:r>
          </a:p>
        </p:txBody>
      </p:sp>
      <p:sp>
        <p:nvSpPr>
          <p:cNvPr id="3" name="Content Placeholder 2"/>
          <p:cNvSpPr>
            <a:spLocks noGrp="1"/>
          </p:cNvSpPr>
          <p:nvPr>
            <p:ph idx="1"/>
          </p:nvPr>
        </p:nvSpPr>
        <p:spPr/>
        <p:txBody>
          <a:bodyPr/>
          <a:lstStyle/>
          <a:p>
            <a:pPr>
              <a:defRPr sz="1800">
                <a:solidFill>
                  <a:srgbClr val="282828"/>
                </a:solidFill>
              </a:defRPr>
            </a:pPr>
            <a:r>
              <a:t>Turkcell, YBS tabanlı veri ambarı kullanarak müşteri segmentasyonu yapmaktadır.</a:t>
            </a:r>
          </a:p>
          <a:p>
            <a:pPr>
              <a:defRPr sz="1800">
                <a:solidFill>
                  <a:srgbClr val="282828"/>
                </a:solidFill>
              </a:defRPr>
            </a:pPr>
            <a:r>
              <a:t>Yapay zekâ destekli analizlerle kampanyalar kişiye özel hale getirilir.</a:t>
            </a:r>
          </a:p>
          <a:p>
            <a:pPr>
              <a:defRPr sz="1800">
                <a:solidFill>
                  <a:srgbClr val="282828"/>
                </a:solidFill>
              </a:defRPr>
            </a:pPr>
            <a:r>
              <a:t>Böylece müşteri bağlılığı ve memnuniyeti artar.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Giriş</a:t>
            </a:r>
          </a:p>
        </p:txBody>
      </p:sp>
      <p:sp>
        <p:nvSpPr>
          <p:cNvPr id="3" name="Content Placeholder 2"/>
          <p:cNvSpPr>
            <a:spLocks noGrp="1"/>
          </p:cNvSpPr>
          <p:nvPr>
            <p:ph idx="1"/>
          </p:nvPr>
        </p:nvSpPr>
        <p:spPr/>
        <p:txBody>
          <a:bodyPr/>
          <a:lstStyle/>
          <a:p>
            <a:pPr>
              <a:defRPr sz="1800">
                <a:solidFill>
                  <a:srgbClr val="282828"/>
                </a:solidFill>
              </a:defRPr>
            </a:pPr>
            <a:r>
              <a:t>Dijital dönüşüm, kurumların işleyiş biçimini kökten değiştirmiştir.</a:t>
            </a:r>
          </a:p>
          <a:p>
            <a:pPr>
              <a:defRPr sz="1800">
                <a:solidFill>
                  <a:srgbClr val="282828"/>
                </a:solidFill>
              </a:defRPr>
            </a:pPr>
            <a:r>
              <a:t>Bilgi sistemleri, artık sadece destek aracı değil, stratejik bir yenilik kaynağıdır.</a:t>
            </a:r>
          </a:p>
          <a:p>
            <a:pPr>
              <a:defRPr sz="1800">
                <a:solidFill>
                  <a:srgbClr val="282828"/>
                </a:solidFill>
              </a:defRPr>
            </a:pPr>
            <a:r>
              <a:t>Veriye dayalı karar verme ve otomasyon sistemleri, kurumların rekabet gücünü belirlemektedir.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Vaka 5: Tesla – Yazılım Güncellemeleriyle Yenilik</a:t>
            </a:r>
          </a:p>
        </p:txBody>
      </p:sp>
      <p:sp>
        <p:nvSpPr>
          <p:cNvPr id="3" name="Content Placeholder 2"/>
          <p:cNvSpPr>
            <a:spLocks noGrp="1"/>
          </p:cNvSpPr>
          <p:nvPr>
            <p:ph idx="1"/>
          </p:nvPr>
        </p:nvSpPr>
        <p:spPr/>
        <p:txBody>
          <a:bodyPr/>
          <a:lstStyle/>
          <a:p>
            <a:pPr>
              <a:defRPr sz="1800">
                <a:solidFill>
                  <a:srgbClr val="282828"/>
                </a:solidFill>
              </a:defRPr>
            </a:pPr>
            <a:r>
              <a:t>Tesla araçları, yazılım güncellemeleriyle sürekli geliştirilir.</a:t>
            </a:r>
          </a:p>
          <a:p>
            <a:pPr>
              <a:defRPr sz="1800">
                <a:solidFill>
                  <a:srgbClr val="282828"/>
                </a:solidFill>
              </a:defRPr>
            </a:pPr>
            <a:r>
              <a:t>YBS, sürüş verilerini analiz ederek otonom sistemleri geliştirir.</a:t>
            </a:r>
          </a:p>
          <a:p>
            <a:pPr>
              <a:defRPr sz="1800">
                <a:solidFill>
                  <a:srgbClr val="282828"/>
                </a:solidFill>
              </a:defRPr>
            </a:pPr>
            <a:r>
              <a:t>Ürün yeniliği, yazılım altyapısıyla kesintisiz biçimde sürdürülür.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Bilgi Paylaşımı ve Kurumsal Öğrenme</a:t>
            </a:r>
          </a:p>
        </p:txBody>
      </p:sp>
      <p:sp>
        <p:nvSpPr>
          <p:cNvPr id="3" name="Content Placeholder 2"/>
          <p:cNvSpPr>
            <a:spLocks noGrp="1"/>
          </p:cNvSpPr>
          <p:nvPr>
            <p:ph idx="1"/>
          </p:nvPr>
        </p:nvSpPr>
        <p:spPr/>
        <p:txBody>
          <a:bodyPr/>
          <a:lstStyle/>
          <a:p>
            <a:pPr>
              <a:defRPr sz="1800">
                <a:solidFill>
                  <a:srgbClr val="282828"/>
                </a:solidFill>
              </a:defRPr>
            </a:pPr>
            <a:r>
              <a:t>Bilgi yönetimi sistemleri, kurum içi bilgi paylaşımını ve öğrenmeyi destekler.</a:t>
            </a:r>
          </a:p>
          <a:p>
            <a:pPr>
              <a:defRPr sz="1800">
                <a:solidFill>
                  <a:srgbClr val="282828"/>
                </a:solidFill>
              </a:defRPr>
            </a:pPr>
            <a:r>
              <a:t>IBM ve Google gibi firmalar, bilgi paylaşımını yenilikle ilişkilendirmiştir.</a:t>
            </a:r>
          </a:p>
          <a:p>
            <a:pPr>
              <a:defRPr sz="1800">
                <a:solidFill>
                  <a:srgbClr val="282828"/>
                </a:solidFill>
              </a:defRPr>
            </a:pPr>
            <a:r>
              <a:t>Kurumsal hafıza, bireysel bilginin sistematik olarak aktarımıyla güçlenir.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YBS ve Kurumsal Kültür</a:t>
            </a:r>
          </a:p>
        </p:txBody>
      </p:sp>
      <p:sp>
        <p:nvSpPr>
          <p:cNvPr id="3" name="Content Placeholder 2"/>
          <p:cNvSpPr>
            <a:spLocks noGrp="1"/>
          </p:cNvSpPr>
          <p:nvPr>
            <p:ph idx="1"/>
          </p:nvPr>
        </p:nvSpPr>
        <p:spPr/>
        <p:txBody>
          <a:bodyPr/>
          <a:lstStyle/>
          <a:p>
            <a:pPr>
              <a:defRPr sz="1800">
                <a:solidFill>
                  <a:srgbClr val="282828"/>
                </a:solidFill>
              </a:defRPr>
            </a:pPr>
            <a:r>
              <a:t>Yenilikçi kurum kültürü, bilgi sistemleriyle beslenir.</a:t>
            </a:r>
          </a:p>
          <a:p>
            <a:pPr>
              <a:defRPr sz="1800">
                <a:solidFill>
                  <a:srgbClr val="282828"/>
                </a:solidFill>
              </a:defRPr>
            </a:pPr>
            <a:r>
              <a:t>İç iletişim platformları, fikirlerin serbest dolaşımını sağlar.</a:t>
            </a:r>
          </a:p>
          <a:p>
            <a:pPr>
              <a:defRPr sz="1800">
                <a:solidFill>
                  <a:srgbClr val="282828"/>
                </a:solidFill>
              </a:defRPr>
            </a:pPr>
            <a:r>
              <a:t>Açık iletişim, çalışanların yenilik süreçlerine katılımını teşvik eder.</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Karar Destek Sistemleri (DSS)</a:t>
            </a:r>
          </a:p>
        </p:txBody>
      </p:sp>
      <p:sp>
        <p:nvSpPr>
          <p:cNvPr id="3" name="Content Placeholder 2"/>
          <p:cNvSpPr>
            <a:spLocks noGrp="1"/>
          </p:cNvSpPr>
          <p:nvPr>
            <p:ph idx="1"/>
          </p:nvPr>
        </p:nvSpPr>
        <p:spPr/>
        <p:txBody>
          <a:bodyPr/>
          <a:lstStyle/>
          <a:p>
            <a:pPr>
              <a:defRPr sz="1800">
                <a:solidFill>
                  <a:srgbClr val="282828"/>
                </a:solidFill>
              </a:defRPr>
            </a:pPr>
            <a:r>
              <a:t>Karar destek sistemleri, veri analiziyle yaratıcı kararları destekler.</a:t>
            </a:r>
          </a:p>
          <a:p>
            <a:pPr>
              <a:defRPr sz="1800">
                <a:solidFill>
                  <a:srgbClr val="282828"/>
                </a:solidFill>
              </a:defRPr>
            </a:pPr>
            <a:r>
              <a:t>Simülasyonlar ve senaryo planlamaları, riskleri azaltır.</a:t>
            </a:r>
          </a:p>
          <a:p>
            <a:pPr>
              <a:defRPr sz="1800">
                <a:solidFill>
                  <a:srgbClr val="282828"/>
                </a:solidFill>
              </a:defRPr>
            </a:pPr>
            <a:r>
              <a:t>Bu sistemler yenilikçi karar süreçlerinin temelini oluşturur.</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Dijital Dönüşüm ve Yenilik Ekosistemi</a:t>
            </a:r>
          </a:p>
        </p:txBody>
      </p:sp>
      <p:sp>
        <p:nvSpPr>
          <p:cNvPr id="3" name="Content Placeholder 2"/>
          <p:cNvSpPr>
            <a:spLocks noGrp="1"/>
          </p:cNvSpPr>
          <p:nvPr>
            <p:ph idx="1"/>
          </p:nvPr>
        </p:nvSpPr>
        <p:spPr/>
        <p:txBody>
          <a:bodyPr/>
          <a:lstStyle/>
          <a:p>
            <a:pPr>
              <a:defRPr sz="1800">
                <a:solidFill>
                  <a:srgbClr val="282828"/>
                </a:solidFill>
              </a:defRPr>
            </a:pPr>
            <a:r>
              <a:t>YBS, yapay zekâ, bulut bilişim, IoT ve blockchain ile entegre hale gelmiştir.</a:t>
            </a:r>
          </a:p>
          <a:p>
            <a:pPr>
              <a:defRPr sz="1800">
                <a:solidFill>
                  <a:srgbClr val="282828"/>
                </a:solidFill>
              </a:defRPr>
            </a:pPr>
            <a:r>
              <a:t>Bu teknolojiler, sürekli öğrenen bir yenilik ekosistemi oluşturur.</a:t>
            </a:r>
          </a:p>
          <a:p>
            <a:pPr>
              <a:defRPr sz="1800">
                <a:solidFill>
                  <a:srgbClr val="282828"/>
                </a:solidFill>
              </a:defRPr>
            </a:pPr>
            <a:r>
              <a:t>Kurumlar arası veri işbirliği, yeni iş modellerine kapı açar.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Kamuda Yenilik: E-Devlet</a:t>
            </a:r>
          </a:p>
        </p:txBody>
      </p:sp>
      <p:sp>
        <p:nvSpPr>
          <p:cNvPr id="3" name="Content Placeholder 2"/>
          <p:cNvSpPr>
            <a:spLocks noGrp="1"/>
          </p:cNvSpPr>
          <p:nvPr>
            <p:ph idx="1"/>
          </p:nvPr>
        </p:nvSpPr>
        <p:spPr/>
        <p:txBody>
          <a:bodyPr/>
          <a:lstStyle/>
          <a:p>
            <a:pPr>
              <a:defRPr sz="1800">
                <a:solidFill>
                  <a:srgbClr val="282828"/>
                </a:solidFill>
              </a:defRPr>
            </a:pPr>
            <a:r>
              <a:t>E-Devlet sistemi, kamu hizmetlerinde dijital yeniliğin örneğidir.</a:t>
            </a:r>
          </a:p>
          <a:p>
            <a:pPr>
              <a:defRPr sz="1800">
                <a:solidFill>
                  <a:srgbClr val="282828"/>
                </a:solidFill>
              </a:defRPr>
            </a:pPr>
            <a:r>
              <a:t>YBS, süreçleri hızlandırır, şeffaflığı artırır.</a:t>
            </a:r>
          </a:p>
          <a:p>
            <a:pPr>
              <a:defRPr sz="1800">
                <a:solidFill>
                  <a:srgbClr val="282828"/>
                </a:solidFill>
              </a:defRPr>
            </a:pPr>
            <a:r>
              <a:t>Vatandaş memnuniyetini ölçen sistemler, hizmet kalitesini geliştirir.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KOBİ’lerde YBS Kullanımı</a:t>
            </a:r>
          </a:p>
        </p:txBody>
      </p:sp>
      <p:sp>
        <p:nvSpPr>
          <p:cNvPr id="3" name="Content Placeholder 2"/>
          <p:cNvSpPr>
            <a:spLocks noGrp="1"/>
          </p:cNvSpPr>
          <p:nvPr>
            <p:ph idx="1"/>
          </p:nvPr>
        </p:nvSpPr>
        <p:spPr/>
        <p:txBody>
          <a:bodyPr/>
          <a:lstStyle/>
          <a:p>
            <a:pPr>
              <a:defRPr sz="1800">
                <a:solidFill>
                  <a:srgbClr val="282828"/>
                </a:solidFill>
              </a:defRPr>
            </a:pPr>
            <a:r>
              <a:t>KOBİ’ler, bulut tabanlı sistemlerle dijitalleşme sürecine dahil olmuştur.</a:t>
            </a:r>
          </a:p>
          <a:p>
            <a:pPr>
              <a:defRPr sz="1800">
                <a:solidFill>
                  <a:srgbClr val="282828"/>
                </a:solidFill>
              </a:defRPr>
            </a:pPr>
            <a:r>
              <a:t>YBS, maliyetleri düşürürken verimliliği artırır.</a:t>
            </a:r>
          </a:p>
          <a:p>
            <a:pPr>
              <a:defRPr sz="1800">
                <a:solidFill>
                  <a:srgbClr val="282828"/>
                </a:solidFill>
              </a:defRPr>
            </a:pPr>
            <a:r>
              <a:t>Dijitalleşme, KOBİ’ler için rekabet avantajı sağlar.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YBS’nin Yeniliğe Katkı Mekanizması</a:t>
            </a:r>
          </a:p>
        </p:txBody>
      </p:sp>
      <p:sp>
        <p:nvSpPr>
          <p:cNvPr id="3" name="Content Placeholder 2"/>
          <p:cNvSpPr>
            <a:spLocks noGrp="1"/>
          </p:cNvSpPr>
          <p:nvPr>
            <p:ph idx="1"/>
          </p:nvPr>
        </p:nvSpPr>
        <p:spPr/>
        <p:txBody>
          <a:bodyPr/>
          <a:lstStyle/>
          <a:p>
            <a:pPr>
              <a:defRPr sz="1800">
                <a:solidFill>
                  <a:srgbClr val="282828"/>
                </a:solidFill>
              </a:defRPr>
            </a:pPr>
            <a:r>
              <a:t>YBS, veriyi bilgiye, bilgiyi yeniliğe dönüştürür.</a:t>
            </a:r>
          </a:p>
          <a:p>
            <a:pPr>
              <a:defRPr sz="1800">
                <a:solidFill>
                  <a:srgbClr val="282828"/>
                </a:solidFill>
              </a:defRPr>
            </a:pPr>
            <a:r>
              <a:t>Bu zincir, kurumun öğrenme kapasitesini belirler.</a:t>
            </a:r>
          </a:p>
          <a:p>
            <a:pPr>
              <a:defRPr sz="1800">
                <a:solidFill>
                  <a:srgbClr val="282828"/>
                </a:solidFill>
              </a:defRPr>
            </a:pPr>
            <a:r>
              <a:t>Yenilik, bilgi dönüşüm sürecinin doğal sonucudur.</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Performans Değerlendirme Boyutu</a:t>
            </a:r>
          </a:p>
        </p:txBody>
      </p:sp>
      <p:sp>
        <p:nvSpPr>
          <p:cNvPr id="3" name="Content Placeholder 2"/>
          <p:cNvSpPr>
            <a:spLocks noGrp="1"/>
          </p:cNvSpPr>
          <p:nvPr>
            <p:ph idx="1"/>
          </p:nvPr>
        </p:nvSpPr>
        <p:spPr/>
        <p:txBody>
          <a:bodyPr/>
          <a:lstStyle/>
          <a:p>
            <a:pPr>
              <a:defRPr sz="1800">
                <a:solidFill>
                  <a:srgbClr val="282828"/>
                </a:solidFill>
              </a:defRPr>
            </a:pPr>
            <a:r>
              <a:t>YBS, yeniliklerin sonuçlarını ölçmek için performans göstergeleri sağlar.</a:t>
            </a:r>
          </a:p>
          <a:p>
            <a:pPr>
              <a:defRPr sz="1800">
                <a:solidFill>
                  <a:srgbClr val="282828"/>
                </a:solidFill>
              </a:defRPr>
            </a:pPr>
            <a:r>
              <a:t>KPI ve dashboard sistemleriyle stratejik geri bildirim alınır.</a:t>
            </a:r>
          </a:p>
          <a:p>
            <a:pPr>
              <a:defRPr sz="1800">
                <a:solidFill>
                  <a:srgbClr val="282828"/>
                </a:solidFill>
              </a:defRPr>
            </a:pPr>
            <a:r>
              <a:t>Bu sayede kurumlar sürekli gelişimi yönetebilir.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8BEE912-D295-41AF-A584-876BEA027B37}"/>
              </a:ext>
            </a:extLst>
          </p:cNvPr>
          <p:cNvSpPr>
            <a:spLocks noGrp="1"/>
          </p:cNvSpPr>
          <p:nvPr>
            <p:ph type="title"/>
          </p:nvPr>
        </p:nvSpPr>
        <p:spPr/>
        <p:txBody>
          <a:bodyPr/>
          <a:lstStyle/>
          <a:p>
            <a:r>
              <a:rPr lang="tr-TR" dirty="0" err="1"/>
              <a:t>YBS’nin</a:t>
            </a:r>
            <a:r>
              <a:rPr lang="tr-TR" dirty="0"/>
              <a:t> geleceği-Geleceğin teknolojileri</a:t>
            </a:r>
          </a:p>
        </p:txBody>
      </p:sp>
      <p:sp>
        <p:nvSpPr>
          <p:cNvPr id="3" name="İçerik Yer Tutucusu 2">
            <a:extLst>
              <a:ext uri="{FF2B5EF4-FFF2-40B4-BE49-F238E27FC236}">
                <a16:creationId xmlns:a16="http://schemas.microsoft.com/office/drawing/2014/main" id="{7D4DFB05-8E41-48A8-9849-EE4B4640736E}"/>
              </a:ext>
            </a:extLst>
          </p:cNvPr>
          <p:cNvSpPr>
            <a:spLocks noGrp="1"/>
          </p:cNvSpPr>
          <p:nvPr>
            <p:ph idx="1"/>
          </p:nvPr>
        </p:nvSpPr>
        <p:spPr/>
        <p:txBody>
          <a:bodyPr/>
          <a:lstStyle/>
          <a:p>
            <a:r>
              <a:rPr lang="tr-TR" b="1" i="0" dirty="0">
                <a:solidFill>
                  <a:srgbClr val="1B1C1D"/>
                </a:solidFill>
                <a:effectLst/>
                <a:latin typeface="Google Sans Flex"/>
              </a:rPr>
              <a:t>Yapay Zeka (AI) ve Makine Öğrenimi:</a:t>
            </a:r>
            <a:r>
              <a:rPr lang="tr-TR" b="0" i="0" dirty="0">
                <a:solidFill>
                  <a:srgbClr val="1B1C1D"/>
                </a:solidFill>
                <a:effectLst/>
                <a:latin typeface="Google Sans Flex"/>
              </a:rPr>
              <a:t> Sistemlerin, veriden kendi kendine öğrenerek daha isabetli tahminler yapması.</a:t>
            </a:r>
          </a:p>
          <a:p>
            <a:r>
              <a:rPr lang="tr-TR" b="1" i="0" dirty="0">
                <a:solidFill>
                  <a:srgbClr val="1B1C1D"/>
                </a:solidFill>
                <a:effectLst/>
                <a:latin typeface="Google Sans Flex"/>
              </a:rPr>
              <a:t>Nesnelerin İnterneti (</a:t>
            </a:r>
            <a:r>
              <a:rPr lang="tr-TR" b="1" i="0" dirty="0" err="1">
                <a:solidFill>
                  <a:srgbClr val="1B1C1D"/>
                </a:solidFill>
                <a:effectLst/>
                <a:latin typeface="Google Sans Flex"/>
              </a:rPr>
              <a:t>IoT</a:t>
            </a:r>
            <a:r>
              <a:rPr lang="tr-TR" b="1" i="0" dirty="0">
                <a:solidFill>
                  <a:srgbClr val="1B1C1D"/>
                </a:solidFill>
                <a:effectLst/>
                <a:latin typeface="Google Sans Flex"/>
              </a:rPr>
              <a:t>):</a:t>
            </a:r>
            <a:r>
              <a:rPr lang="tr-TR" b="0" i="0" dirty="0">
                <a:solidFill>
                  <a:srgbClr val="1B1C1D"/>
                </a:solidFill>
                <a:effectLst/>
                <a:latin typeface="Google Sans Flex"/>
              </a:rPr>
              <a:t> Cihazlardan gelen verilerle süreçlerin otomatikleştirilmesi.</a:t>
            </a:r>
          </a:p>
          <a:p>
            <a:r>
              <a:rPr lang="tr-TR" b="1" i="0" dirty="0">
                <a:solidFill>
                  <a:srgbClr val="1B1C1D"/>
                </a:solidFill>
                <a:effectLst/>
                <a:latin typeface="Google Sans Flex"/>
              </a:rPr>
              <a:t>Bulut Bilişim:</a:t>
            </a:r>
            <a:r>
              <a:rPr lang="tr-TR" b="0" i="0" dirty="0">
                <a:solidFill>
                  <a:srgbClr val="1B1C1D"/>
                </a:solidFill>
                <a:effectLst/>
                <a:latin typeface="Google Sans Flex"/>
              </a:rPr>
              <a:t> </a:t>
            </a:r>
            <a:r>
              <a:rPr lang="tr-TR" b="0" i="0" dirty="0" err="1">
                <a:solidFill>
                  <a:srgbClr val="1B1C1D"/>
                </a:solidFill>
                <a:effectLst/>
                <a:latin typeface="Google Sans Flex"/>
              </a:rPr>
              <a:t>YBS'lerin</a:t>
            </a:r>
            <a:r>
              <a:rPr lang="tr-TR" b="0" i="0" dirty="0">
                <a:solidFill>
                  <a:srgbClr val="1B1C1D"/>
                </a:solidFill>
                <a:effectLst/>
                <a:latin typeface="Google Sans Flex"/>
              </a:rPr>
              <a:t> daha esnek ve erişilebilir hale gelmesi.</a:t>
            </a:r>
          </a:p>
          <a:p>
            <a:r>
              <a:rPr lang="tr-TR" b="1" i="0" dirty="0">
                <a:solidFill>
                  <a:srgbClr val="1B1C1D"/>
                </a:solidFill>
                <a:effectLst/>
                <a:latin typeface="Google Sans Flex"/>
              </a:rPr>
              <a:t>Görsel:</a:t>
            </a:r>
            <a:r>
              <a:rPr lang="tr-TR" b="0" i="0" dirty="0">
                <a:solidFill>
                  <a:srgbClr val="1B1C1D"/>
                </a:solidFill>
                <a:effectLst/>
                <a:latin typeface="Google Sans Flex"/>
              </a:rPr>
              <a:t> AI robotu, birbirine bağlı nesneler ve bulut simgesi.</a:t>
            </a:r>
          </a:p>
          <a:p>
            <a:endParaRPr lang="tr-TR" dirty="0"/>
          </a:p>
        </p:txBody>
      </p:sp>
    </p:spTree>
    <p:extLst>
      <p:ext uri="{BB962C8B-B14F-4D97-AF65-F5344CB8AC3E}">
        <p14:creationId xmlns:p14="http://schemas.microsoft.com/office/powerpoint/2010/main" val="33164557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Temel Kavramlar</a:t>
            </a:r>
          </a:p>
        </p:txBody>
      </p:sp>
      <p:sp>
        <p:nvSpPr>
          <p:cNvPr id="3" name="Content Placeholder 2"/>
          <p:cNvSpPr>
            <a:spLocks noGrp="1"/>
          </p:cNvSpPr>
          <p:nvPr>
            <p:ph idx="1"/>
          </p:nvPr>
        </p:nvSpPr>
        <p:spPr/>
        <p:txBody>
          <a:bodyPr/>
          <a:lstStyle/>
          <a:p>
            <a:pPr>
              <a:defRPr sz="1800">
                <a:solidFill>
                  <a:srgbClr val="282828"/>
                </a:solidFill>
              </a:defRPr>
            </a:pPr>
            <a:r>
              <a:t>Yönetim Bilişim Sistemleri (YBS): İnsan, teknoloji ve süreçlerin bütünleşik yapısıdır.</a:t>
            </a:r>
          </a:p>
          <a:p>
            <a:pPr>
              <a:defRPr sz="1800">
                <a:solidFill>
                  <a:srgbClr val="282828"/>
                </a:solidFill>
              </a:defRPr>
            </a:pPr>
            <a:r>
              <a:t>Yenilik (İnovasyon): Yeni ürün, süreç veya iş modeli yaratma sürecidir.</a:t>
            </a:r>
          </a:p>
          <a:p>
            <a:pPr>
              <a:defRPr sz="1800">
                <a:solidFill>
                  <a:srgbClr val="282828"/>
                </a:solidFill>
              </a:defRPr>
            </a:pPr>
            <a:r>
              <a:t>YBS, bilgiyi dönüştürerek yeniliğin ortaya çıkmasını hızlandırır.</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Geleceğin YBS Trendleri</a:t>
            </a:r>
          </a:p>
        </p:txBody>
      </p:sp>
      <p:sp>
        <p:nvSpPr>
          <p:cNvPr id="3" name="Content Placeholder 2"/>
          <p:cNvSpPr>
            <a:spLocks noGrp="1"/>
          </p:cNvSpPr>
          <p:nvPr>
            <p:ph idx="1"/>
          </p:nvPr>
        </p:nvSpPr>
        <p:spPr/>
        <p:txBody>
          <a:bodyPr/>
          <a:lstStyle/>
          <a:p>
            <a:pPr>
              <a:defRPr sz="1800">
                <a:solidFill>
                  <a:srgbClr val="282828"/>
                </a:solidFill>
              </a:defRPr>
            </a:pPr>
            <a:r>
              <a:t>Yapay zekâ destekli karar sistemleri hızla yaygınlaşmaktadır.</a:t>
            </a:r>
          </a:p>
          <a:p>
            <a:pPr>
              <a:defRPr sz="1800">
                <a:solidFill>
                  <a:srgbClr val="282828"/>
                </a:solidFill>
              </a:defRPr>
            </a:pPr>
            <a:r>
              <a:t>Kuantum bilişim ve otonom sistemler, bilgi yönetimini dönüştürecektir.</a:t>
            </a:r>
          </a:p>
          <a:p>
            <a:pPr>
              <a:defRPr sz="1800">
                <a:solidFill>
                  <a:srgbClr val="282828"/>
                </a:solidFill>
              </a:defRPr>
            </a:pPr>
            <a:r>
              <a:t>Metaverse tabanlı organizasyonlar yeni iş modelleri yaratacaktır.</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Sonuç ve Değerlendirme</a:t>
            </a:r>
          </a:p>
        </p:txBody>
      </p:sp>
      <p:sp>
        <p:nvSpPr>
          <p:cNvPr id="3" name="Content Placeholder 2"/>
          <p:cNvSpPr>
            <a:spLocks noGrp="1"/>
          </p:cNvSpPr>
          <p:nvPr>
            <p:ph idx="1"/>
          </p:nvPr>
        </p:nvSpPr>
        <p:spPr/>
        <p:txBody>
          <a:bodyPr/>
          <a:lstStyle/>
          <a:p>
            <a:pPr>
              <a:defRPr sz="1800">
                <a:solidFill>
                  <a:srgbClr val="282828"/>
                </a:solidFill>
              </a:defRPr>
            </a:pPr>
            <a:r>
              <a:t>Yönetim bilişim sistemleri, yeniliği yöneten stratejik altyapıdır.</a:t>
            </a:r>
          </a:p>
          <a:p>
            <a:pPr>
              <a:defRPr sz="1800">
                <a:solidFill>
                  <a:srgbClr val="282828"/>
                </a:solidFill>
              </a:defRPr>
            </a:pPr>
            <a:r>
              <a:t>Bilgi, kurumun en değerli sermayesi haline gelmiştir.</a:t>
            </a:r>
          </a:p>
          <a:p>
            <a:pPr>
              <a:defRPr sz="1800">
                <a:solidFill>
                  <a:srgbClr val="282828"/>
                </a:solidFill>
              </a:defRPr>
            </a:pPr>
            <a:r>
              <a:t>Yenilik, sistematik bilgi yönetimiyle sürdürülebilir hale gelir.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Teorik Arka Plan</a:t>
            </a:r>
          </a:p>
        </p:txBody>
      </p:sp>
      <p:sp>
        <p:nvSpPr>
          <p:cNvPr id="3" name="Content Placeholder 2"/>
          <p:cNvSpPr>
            <a:spLocks noGrp="1"/>
          </p:cNvSpPr>
          <p:nvPr>
            <p:ph idx="1"/>
          </p:nvPr>
        </p:nvSpPr>
        <p:spPr/>
        <p:txBody>
          <a:bodyPr/>
          <a:lstStyle/>
          <a:p>
            <a:pPr>
              <a:defRPr sz="1800">
                <a:solidFill>
                  <a:srgbClr val="282828"/>
                </a:solidFill>
              </a:defRPr>
            </a:pPr>
            <a:r>
              <a:t>Bilgi sistemleri örgütsel öğrenme, bilgi paylaşımı ve dinamik yetenek teorileriyle ilişkilidir.</a:t>
            </a:r>
          </a:p>
          <a:p>
            <a:pPr>
              <a:defRPr sz="1800">
                <a:solidFill>
                  <a:srgbClr val="282828"/>
                </a:solidFill>
              </a:defRPr>
            </a:pPr>
            <a:r>
              <a:t>Schumpeter’in 'yaratıcı yıkım' kavramı, bilgi teknolojilerinin eski sistemleri dönüştürme gücünü açıklar.</a:t>
            </a:r>
          </a:p>
          <a:p>
            <a:pPr>
              <a:defRPr sz="1800">
                <a:solidFill>
                  <a:srgbClr val="282828"/>
                </a:solidFill>
              </a:defRPr>
            </a:pPr>
            <a:r>
              <a:t>YBS, bu dönüşümü yöneten stratejik bir araçtır.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49893A-2089-44E4-943C-C68B4B4A331D}"/>
              </a:ext>
            </a:extLst>
          </p:cNvPr>
          <p:cNvSpPr>
            <a:spLocks noGrp="1"/>
          </p:cNvSpPr>
          <p:nvPr>
            <p:ph type="title"/>
          </p:nvPr>
        </p:nvSpPr>
        <p:spPr/>
        <p:txBody>
          <a:bodyPr/>
          <a:lstStyle/>
          <a:p>
            <a:r>
              <a:rPr lang="tr-TR" dirty="0"/>
              <a:t>Neden YBS?</a:t>
            </a:r>
          </a:p>
        </p:txBody>
      </p:sp>
      <p:sp>
        <p:nvSpPr>
          <p:cNvPr id="3" name="İçerik Yer Tutucusu 2">
            <a:extLst>
              <a:ext uri="{FF2B5EF4-FFF2-40B4-BE49-F238E27FC236}">
                <a16:creationId xmlns:a16="http://schemas.microsoft.com/office/drawing/2014/main" id="{819C6257-F511-4507-8E94-6BFE3CF5D82E}"/>
              </a:ext>
            </a:extLst>
          </p:cNvPr>
          <p:cNvSpPr>
            <a:spLocks noGrp="1"/>
          </p:cNvSpPr>
          <p:nvPr>
            <p:ph idx="1"/>
          </p:nvPr>
        </p:nvSpPr>
        <p:spPr/>
        <p:txBody>
          <a:bodyPr>
            <a:normAutofit fontScale="92500" lnSpcReduction="20000"/>
          </a:bodyPr>
          <a:lstStyle/>
          <a:p>
            <a:pPr marL="2743200" lvl="6" indent="0">
              <a:buNone/>
            </a:pPr>
            <a:r>
              <a:rPr lang="tr-TR" sz="3200" dirty="0"/>
              <a:t>Günümüzün en değerli varlığı bilgi</a:t>
            </a:r>
            <a:endParaRPr lang="tr-TR" sz="3200" b="0" i="0" dirty="0">
              <a:solidFill>
                <a:srgbClr val="1B1C1D"/>
              </a:solidFill>
              <a:effectLst/>
              <a:latin typeface="Google Sans Flex"/>
            </a:endParaRPr>
          </a:p>
          <a:p>
            <a:pPr marL="0" indent="0" algn="r">
              <a:buNone/>
            </a:pPr>
            <a:endParaRPr lang="tr-TR" sz="3200" dirty="0">
              <a:solidFill>
                <a:srgbClr val="1B1C1D"/>
              </a:solidFill>
              <a:latin typeface="Google Sans Flex"/>
            </a:endParaRPr>
          </a:p>
          <a:p>
            <a:r>
              <a:rPr lang="tr-TR" sz="3200" b="0" i="0" dirty="0">
                <a:solidFill>
                  <a:srgbClr val="1B1C1D"/>
                </a:solidFill>
                <a:effectLst/>
                <a:latin typeface="Google Sans Flex"/>
              </a:rPr>
              <a:t>Bir şirketin en büyük rekabet avantajı artık sadece sermaye veya üretim gücü değil, </a:t>
            </a:r>
            <a:r>
              <a:rPr lang="tr-TR" sz="3200" b="1" i="0" dirty="0">
                <a:solidFill>
                  <a:srgbClr val="1B1C1D"/>
                </a:solidFill>
                <a:effectLst/>
                <a:latin typeface="Google Sans Flex"/>
              </a:rPr>
              <a:t>bilgiyi yönetme becerisidir.</a:t>
            </a:r>
            <a:endParaRPr lang="tr-TR" sz="3200" b="0" i="0" dirty="0">
              <a:solidFill>
                <a:srgbClr val="1B1C1D"/>
              </a:solidFill>
              <a:effectLst/>
              <a:latin typeface="Google Sans Flex"/>
            </a:endParaRPr>
          </a:p>
          <a:p>
            <a:r>
              <a:rPr lang="tr-TR" sz="3200" b="0" i="0" dirty="0">
                <a:solidFill>
                  <a:srgbClr val="1B1C1D"/>
                </a:solidFill>
                <a:effectLst/>
                <a:latin typeface="Google Sans Flex"/>
              </a:rPr>
              <a:t>Yönetim Bilişim Sistemleri (YBS), bu bilgiyi yöneten, operasyonları destekleyen ve karar alma süreçlerini hızlandıran bir </a:t>
            </a:r>
            <a:r>
              <a:rPr lang="tr-TR" sz="3200" b="1" i="0" dirty="0">
                <a:solidFill>
                  <a:srgbClr val="1B1C1D"/>
                </a:solidFill>
                <a:effectLst/>
                <a:latin typeface="Google Sans Flex"/>
              </a:rPr>
              <a:t>sinir sistemi</a:t>
            </a:r>
            <a:r>
              <a:rPr lang="tr-TR" sz="3200" b="0" i="0" dirty="0">
                <a:solidFill>
                  <a:srgbClr val="1B1C1D"/>
                </a:solidFill>
                <a:effectLst/>
                <a:latin typeface="Google Sans Flex"/>
              </a:rPr>
              <a:t> gibidir.</a:t>
            </a:r>
          </a:p>
          <a:p>
            <a:endParaRPr lang="tr-TR" dirty="0"/>
          </a:p>
        </p:txBody>
      </p:sp>
    </p:spTree>
    <p:extLst>
      <p:ext uri="{BB962C8B-B14F-4D97-AF65-F5344CB8AC3E}">
        <p14:creationId xmlns:p14="http://schemas.microsoft.com/office/powerpoint/2010/main" val="2100629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4AFC06-BD1C-4496-8B5A-C9614B4DB197}"/>
              </a:ext>
            </a:extLst>
          </p:cNvPr>
          <p:cNvSpPr>
            <a:spLocks noGrp="1"/>
          </p:cNvSpPr>
          <p:nvPr>
            <p:ph type="title"/>
          </p:nvPr>
        </p:nvSpPr>
        <p:spPr/>
        <p:txBody>
          <a:bodyPr/>
          <a:lstStyle/>
          <a:p>
            <a:r>
              <a:rPr lang="tr-TR" b="0" i="0" dirty="0">
                <a:solidFill>
                  <a:srgbClr val="1B1C1D"/>
                </a:solidFill>
                <a:effectLst/>
                <a:latin typeface="Google Sans Flex"/>
              </a:rPr>
              <a:t>YBS: İnsan, Teknoloji ve Süreçlerin Birlikteliği</a:t>
            </a:r>
            <a:endParaRPr lang="tr-TR" dirty="0"/>
          </a:p>
        </p:txBody>
      </p:sp>
      <p:sp>
        <p:nvSpPr>
          <p:cNvPr id="3" name="İçerik Yer Tutucusu 2">
            <a:extLst>
              <a:ext uri="{FF2B5EF4-FFF2-40B4-BE49-F238E27FC236}">
                <a16:creationId xmlns:a16="http://schemas.microsoft.com/office/drawing/2014/main" id="{ECCD62D7-F269-4058-914B-398456E258D6}"/>
              </a:ext>
            </a:extLst>
          </p:cNvPr>
          <p:cNvSpPr>
            <a:spLocks noGrp="1"/>
          </p:cNvSpPr>
          <p:nvPr>
            <p:ph idx="1"/>
          </p:nvPr>
        </p:nvSpPr>
        <p:spPr/>
        <p:txBody>
          <a:bodyPr/>
          <a:lstStyle/>
          <a:p>
            <a:r>
              <a:rPr lang="tr-TR" b="1" i="0" dirty="0">
                <a:solidFill>
                  <a:srgbClr val="1B1C1D"/>
                </a:solidFill>
                <a:effectLst/>
                <a:latin typeface="Google Sans Flex"/>
              </a:rPr>
              <a:t>İnsanlar:</a:t>
            </a:r>
            <a:r>
              <a:rPr lang="tr-TR" b="0" i="0" dirty="0">
                <a:solidFill>
                  <a:srgbClr val="1B1C1D"/>
                </a:solidFill>
                <a:effectLst/>
                <a:latin typeface="Google Sans Flex"/>
              </a:rPr>
              <a:t> Kullanıcılar, yöneticiler ve bilgi teknolojileri uzmanları.</a:t>
            </a:r>
          </a:p>
          <a:p>
            <a:r>
              <a:rPr lang="tr-TR" b="1" i="0" dirty="0">
                <a:solidFill>
                  <a:srgbClr val="1B1C1D"/>
                </a:solidFill>
                <a:effectLst/>
                <a:latin typeface="Google Sans Flex"/>
              </a:rPr>
              <a:t>Teknoloji:</a:t>
            </a:r>
            <a:r>
              <a:rPr lang="tr-TR" b="0" i="0" dirty="0">
                <a:solidFill>
                  <a:srgbClr val="1B1C1D"/>
                </a:solidFill>
                <a:effectLst/>
                <a:latin typeface="Google Sans Flex"/>
              </a:rPr>
              <a:t> Donanım, yazılım, veri tabanları ve ağlar.</a:t>
            </a:r>
          </a:p>
          <a:p>
            <a:r>
              <a:rPr lang="tr-TR" b="1" i="0" dirty="0">
                <a:solidFill>
                  <a:srgbClr val="1B1C1D"/>
                </a:solidFill>
                <a:effectLst/>
                <a:latin typeface="Google Sans Flex"/>
              </a:rPr>
              <a:t>Süreçler:</a:t>
            </a:r>
            <a:r>
              <a:rPr lang="tr-TR" b="0" i="0" dirty="0">
                <a:solidFill>
                  <a:srgbClr val="1B1C1D"/>
                </a:solidFill>
                <a:effectLst/>
                <a:latin typeface="Google Sans Flex"/>
              </a:rPr>
              <a:t> Bilginin toplanmasından dağıtılmasına kadar tüm iş akışları.</a:t>
            </a:r>
          </a:p>
          <a:p>
            <a:r>
              <a:rPr lang="tr-TR" b="1" i="0" dirty="0">
                <a:solidFill>
                  <a:srgbClr val="1B1C1D"/>
                </a:solidFill>
                <a:effectLst/>
                <a:latin typeface="Google Sans Flex"/>
              </a:rPr>
              <a:t>Görsel:</a:t>
            </a:r>
            <a:r>
              <a:rPr lang="tr-TR" b="0" i="0" dirty="0">
                <a:solidFill>
                  <a:srgbClr val="1B1C1D"/>
                </a:solidFill>
                <a:effectLst/>
                <a:latin typeface="Google Sans Flex"/>
              </a:rPr>
              <a:t> Bu üç bileşeni gösteren bir diyagram.</a:t>
            </a:r>
          </a:p>
          <a:p>
            <a:pPr marL="0" indent="0">
              <a:buNone/>
            </a:pPr>
            <a:br>
              <a:rPr lang="tr-TR" dirty="0"/>
            </a:br>
            <a:endParaRPr lang="tr-TR" dirty="0"/>
          </a:p>
        </p:txBody>
      </p:sp>
    </p:spTree>
    <p:extLst>
      <p:ext uri="{BB962C8B-B14F-4D97-AF65-F5344CB8AC3E}">
        <p14:creationId xmlns:p14="http://schemas.microsoft.com/office/powerpoint/2010/main" val="988955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025227-9A15-431A-8EE6-9E5F795693E4}"/>
              </a:ext>
            </a:extLst>
          </p:cNvPr>
          <p:cNvSpPr>
            <a:spLocks noGrp="1"/>
          </p:cNvSpPr>
          <p:nvPr>
            <p:ph type="title"/>
          </p:nvPr>
        </p:nvSpPr>
        <p:spPr/>
        <p:txBody>
          <a:bodyPr/>
          <a:lstStyle/>
          <a:p>
            <a:r>
              <a:rPr lang="tr-TR" b="0" i="0" dirty="0">
                <a:solidFill>
                  <a:srgbClr val="1B1C1D"/>
                </a:solidFill>
                <a:effectLst/>
                <a:latin typeface="Google Sans Flex"/>
              </a:rPr>
              <a:t>Bilgi Yönetiminin Döngüsü</a:t>
            </a:r>
            <a:endParaRPr lang="tr-TR" dirty="0"/>
          </a:p>
        </p:txBody>
      </p:sp>
      <p:sp>
        <p:nvSpPr>
          <p:cNvPr id="3" name="İçerik Yer Tutucusu 2">
            <a:extLst>
              <a:ext uri="{FF2B5EF4-FFF2-40B4-BE49-F238E27FC236}">
                <a16:creationId xmlns:a16="http://schemas.microsoft.com/office/drawing/2014/main" id="{D212C896-6284-4A9B-B7DB-8DF8DA1E623D}"/>
              </a:ext>
            </a:extLst>
          </p:cNvPr>
          <p:cNvSpPr>
            <a:spLocks noGrp="1"/>
          </p:cNvSpPr>
          <p:nvPr>
            <p:ph idx="1"/>
          </p:nvPr>
        </p:nvSpPr>
        <p:spPr/>
        <p:txBody>
          <a:bodyPr/>
          <a:lstStyle/>
          <a:p>
            <a:r>
              <a:rPr lang="tr-TR" b="1" i="0" dirty="0">
                <a:solidFill>
                  <a:srgbClr val="1B1C1D"/>
                </a:solidFill>
                <a:effectLst/>
                <a:latin typeface="Google Sans Flex"/>
              </a:rPr>
              <a:t>Yaratma:</a:t>
            </a:r>
            <a:r>
              <a:rPr lang="tr-TR" b="0" i="0" dirty="0">
                <a:solidFill>
                  <a:srgbClr val="1B1C1D"/>
                </a:solidFill>
                <a:effectLst/>
                <a:latin typeface="Google Sans Flex"/>
              </a:rPr>
              <a:t> Verinin oluşumu (Ar-Ge, müşteri geri bildirimi).</a:t>
            </a:r>
          </a:p>
          <a:p>
            <a:r>
              <a:rPr lang="tr-TR" b="1" i="0" dirty="0">
                <a:solidFill>
                  <a:srgbClr val="1B1C1D"/>
                </a:solidFill>
                <a:effectLst/>
                <a:latin typeface="Google Sans Flex"/>
              </a:rPr>
              <a:t>Toplama:</a:t>
            </a:r>
            <a:r>
              <a:rPr lang="tr-TR" b="0" i="0" dirty="0">
                <a:solidFill>
                  <a:srgbClr val="1B1C1D"/>
                </a:solidFill>
                <a:effectLst/>
                <a:latin typeface="Google Sans Flex"/>
              </a:rPr>
              <a:t> Farklı kaynaklardan verinin alınması.</a:t>
            </a:r>
            <a:endParaRPr lang="tr-TR" dirty="0">
              <a:solidFill>
                <a:srgbClr val="1B1C1D"/>
              </a:solidFill>
              <a:latin typeface="Google Sans Flex"/>
            </a:endParaRPr>
          </a:p>
          <a:p>
            <a:r>
              <a:rPr lang="tr-TR" b="1" i="0" dirty="0">
                <a:solidFill>
                  <a:srgbClr val="1B1C1D"/>
                </a:solidFill>
                <a:effectLst/>
                <a:latin typeface="Google Sans Flex"/>
              </a:rPr>
              <a:t>Depolama:</a:t>
            </a:r>
            <a:r>
              <a:rPr lang="tr-TR" b="0" i="0" dirty="0">
                <a:solidFill>
                  <a:srgbClr val="1B1C1D"/>
                </a:solidFill>
                <a:effectLst/>
                <a:latin typeface="Google Sans Flex"/>
              </a:rPr>
              <a:t> Veri tabanları ve bulut sistemlerinde saklama.</a:t>
            </a:r>
          </a:p>
          <a:p>
            <a:r>
              <a:rPr lang="tr-TR" b="1" i="0" dirty="0">
                <a:solidFill>
                  <a:srgbClr val="1B1C1D"/>
                </a:solidFill>
                <a:effectLst/>
                <a:latin typeface="Google Sans Flex"/>
              </a:rPr>
              <a:t>İşleme &amp; Analiz:</a:t>
            </a:r>
            <a:r>
              <a:rPr lang="tr-TR" b="0" i="0" dirty="0">
                <a:solidFill>
                  <a:srgbClr val="1B1C1D"/>
                </a:solidFill>
                <a:effectLst/>
                <a:latin typeface="Google Sans Flex"/>
              </a:rPr>
              <a:t> Ham veriyi anlamlı bilgiye dönüştürme.</a:t>
            </a:r>
          </a:p>
          <a:p>
            <a:r>
              <a:rPr lang="tr-TR" b="1" i="0" dirty="0">
                <a:solidFill>
                  <a:srgbClr val="1B1C1D"/>
                </a:solidFill>
                <a:effectLst/>
                <a:latin typeface="Google Sans Flex"/>
              </a:rPr>
              <a:t>Paylaşım &amp; Kullanım:</a:t>
            </a:r>
            <a:r>
              <a:rPr lang="tr-TR" b="0" i="0" dirty="0">
                <a:solidFill>
                  <a:srgbClr val="1B1C1D"/>
                </a:solidFill>
                <a:effectLst/>
                <a:latin typeface="Google Sans Flex"/>
              </a:rPr>
              <a:t> Bilginin doğru kişiye ulaştırılması ve karar almada kullanılması.</a:t>
            </a:r>
            <a:endParaRPr lang="tr-TR" dirty="0"/>
          </a:p>
        </p:txBody>
      </p:sp>
    </p:spTree>
    <p:extLst>
      <p:ext uri="{BB962C8B-B14F-4D97-AF65-F5344CB8AC3E}">
        <p14:creationId xmlns:p14="http://schemas.microsoft.com/office/powerpoint/2010/main" val="2285720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E92AE38-D1E5-4A89-B479-CD4386E38015}"/>
              </a:ext>
            </a:extLst>
          </p:cNvPr>
          <p:cNvSpPr>
            <a:spLocks noGrp="1"/>
          </p:cNvSpPr>
          <p:nvPr>
            <p:ph type="title"/>
          </p:nvPr>
        </p:nvSpPr>
        <p:spPr/>
        <p:txBody>
          <a:bodyPr/>
          <a:lstStyle/>
          <a:p>
            <a:r>
              <a:rPr lang="tr-TR" dirty="0"/>
              <a:t>Veri kaynaklarının belirlenmesi</a:t>
            </a:r>
          </a:p>
        </p:txBody>
      </p:sp>
      <p:sp>
        <p:nvSpPr>
          <p:cNvPr id="3" name="İçerik Yer Tutucusu 2">
            <a:extLst>
              <a:ext uri="{FF2B5EF4-FFF2-40B4-BE49-F238E27FC236}">
                <a16:creationId xmlns:a16="http://schemas.microsoft.com/office/drawing/2014/main" id="{8AAAAF38-0647-4A47-ADE2-580036C95C8D}"/>
              </a:ext>
            </a:extLst>
          </p:cNvPr>
          <p:cNvSpPr>
            <a:spLocks noGrp="1"/>
          </p:cNvSpPr>
          <p:nvPr>
            <p:ph idx="1"/>
          </p:nvPr>
        </p:nvSpPr>
        <p:spPr/>
        <p:txBody>
          <a:bodyPr>
            <a:normAutofit lnSpcReduction="10000"/>
          </a:bodyPr>
          <a:lstStyle/>
          <a:p>
            <a:r>
              <a:rPr lang="tr-TR" b="1" i="0" dirty="0">
                <a:solidFill>
                  <a:srgbClr val="1B1C1D"/>
                </a:solidFill>
                <a:effectLst/>
                <a:latin typeface="Google Sans Flex"/>
              </a:rPr>
              <a:t>İç Veri Kaynakları:</a:t>
            </a:r>
            <a:endParaRPr lang="tr-TR" b="0" i="0" dirty="0">
              <a:solidFill>
                <a:srgbClr val="1B1C1D"/>
              </a:solidFill>
              <a:effectLst/>
              <a:latin typeface="Google Sans Flex"/>
            </a:endParaRPr>
          </a:p>
          <a:p>
            <a:pPr marL="742950" lvl="1" indent="-285750"/>
            <a:r>
              <a:rPr lang="tr-TR" b="1" i="0" dirty="0">
                <a:solidFill>
                  <a:srgbClr val="1B1C1D"/>
                </a:solidFill>
                <a:effectLst/>
                <a:latin typeface="Google Sans Flex"/>
              </a:rPr>
              <a:t>İşlem Kayıtları:</a:t>
            </a:r>
            <a:r>
              <a:rPr lang="tr-TR" b="0" i="0" dirty="0">
                <a:solidFill>
                  <a:srgbClr val="1B1C1D"/>
                </a:solidFill>
                <a:effectLst/>
                <a:latin typeface="Google Sans Flex"/>
              </a:rPr>
              <a:t> Satış siparişleri, envanter hareketleri, finansal işlemler (gelirler, giderler), üretim kayıtları gibi günlük </a:t>
            </a:r>
            <a:r>
              <a:rPr lang="tr-TR" b="0" i="0" dirty="0" err="1">
                <a:solidFill>
                  <a:srgbClr val="1B1C1D"/>
                </a:solidFill>
                <a:effectLst/>
                <a:latin typeface="Google Sans Flex"/>
              </a:rPr>
              <a:t>operasyonel</a:t>
            </a:r>
            <a:r>
              <a:rPr lang="tr-TR" b="0" i="0" dirty="0">
                <a:solidFill>
                  <a:srgbClr val="1B1C1D"/>
                </a:solidFill>
                <a:effectLst/>
                <a:latin typeface="Google Sans Flex"/>
              </a:rPr>
              <a:t> işlemlerden elde edilen veriler.</a:t>
            </a:r>
          </a:p>
          <a:p>
            <a:pPr marL="742950" lvl="1" indent="-285750"/>
            <a:r>
              <a:rPr lang="tr-TR" b="1" i="0" dirty="0">
                <a:solidFill>
                  <a:srgbClr val="1B1C1D"/>
                </a:solidFill>
                <a:effectLst/>
                <a:latin typeface="Google Sans Flex"/>
              </a:rPr>
              <a:t>Çalışan Verileri:</a:t>
            </a:r>
            <a:r>
              <a:rPr lang="tr-TR" b="0" i="0" dirty="0">
                <a:solidFill>
                  <a:srgbClr val="1B1C1D"/>
                </a:solidFill>
                <a:effectLst/>
                <a:latin typeface="Google Sans Flex"/>
              </a:rPr>
              <a:t> İnsan kaynakları yönetimi sistemlerinden (IKYS) elde edilen çalışan performansı, maaş, izin ve eğitim verileri.</a:t>
            </a:r>
          </a:p>
          <a:p>
            <a:pPr marL="742950" lvl="1" indent="-285750"/>
            <a:r>
              <a:rPr lang="tr-TR" b="1" i="0" dirty="0">
                <a:solidFill>
                  <a:srgbClr val="1B1C1D"/>
                </a:solidFill>
                <a:effectLst/>
                <a:latin typeface="Google Sans Flex"/>
              </a:rPr>
              <a:t>Müşteri Etkileşimleri:</a:t>
            </a:r>
            <a:r>
              <a:rPr lang="tr-TR" b="0" i="0" dirty="0">
                <a:solidFill>
                  <a:srgbClr val="1B1C1D"/>
                </a:solidFill>
                <a:effectLst/>
                <a:latin typeface="Google Sans Flex"/>
              </a:rPr>
              <a:t> Müşteri hizmetleri aramaları, e-postalar, web sitesi ziyaretleri, sosyal medya yorumları ve şikayetler.</a:t>
            </a:r>
          </a:p>
          <a:p>
            <a:r>
              <a:rPr lang="tr-TR" b="1" i="0" dirty="0">
                <a:solidFill>
                  <a:srgbClr val="1B1C1D"/>
                </a:solidFill>
                <a:effectLst/>
                <a:latin typeface="Google Sans Flex"/>
              </a:rPr>
              <a:t>Dış Veri Kaynakları:</a:t>
            </a:r>
            <a:endParaRPr lang="tr-TR" b="0" i="0" dirty="0">
              <a:solidFill>
                <a:srgbClr val="1B1C1D"/>
              </a:solidFill>
              <a:effectLst/>
              <a:latin typeface="Google Sans Flex"/>
            </a:endParaRPr>
          </a:p>
          <a:p>
            <a:pPr marL="742950" lvl="1" indent="-285750"/>
            <a:r>
              <a:rPr lang="tr-TR" b="1" i="0" dirty="0">
                <a:solidFill>
                  <a:srgbClr val="1B1C1D"/>
                </a:solidFill>
                <a:effectLst/>
                <a:latin typeface="Google Sans Flex"/>
              </a:rPr>
              <a:t>Pazar Verileri:</a:t>
            </a:r>
            <a:r>
              <a:rPr lang="tr-TR" b="0" i="0" dirty="0">
                <a:solidFill>
                  <a:srgbClr val="1B1C1D"/>
                </a:solidFill>
                <a:effectLst/>
                <a:latin typeface="Google Sans Flex"/>
              </a:rPr>
              <a:t> Sektör raporları, rekabet analizleri ve pazar eğilimleri.</a:t>
            </a:r>
          </a:p>
          <a:p>
            <a:pPr marL="742950" lvl="1" indent="-285750"/>
            <a:r>
              <a:rPr lang="tr-TR" b="1" i="0" dirty="0">
                <a:solidFill>
                  <a:srgbClr val="1B1C1D"/>
                </a:solidFill>
                <a:effectLst/>
                <a:latin typeface="Google Sans Flex"/>
              </a:rPr>
              <a:t>Ekonomik Veriler:</a:t>
            </a:r>
            <a:r>
              <a:rPr lang="tr-TR" b="0" i="0" dirty="0">
                <a:solidFill>
                  <a:srgbClr val="1B1C1D"/>
                </a:solidFill>
                <a:effectLst/>
                <a:latin typeface="Google Sans Flex"/>
              </a:rPr>
              <a:t> Enflasyon oranları, döviz kurları, GSYİH verileri gibi makroekonomik bilgiler.</a:t>
            </a:r>
          </a:p>
          <a:p>
            <a:pPr marL="742950" lvl="1" indent="-285750"/>
            <a:r>
              <a:rPr lang="tr-TR" b="1" i="0" dirty="0">
                <a:solidFill>
                  <a:srgbClr val="1B1C1D"/>
                </a:solidFill>
                <a:effectLst/>
                <a:latin typeface="Google Sans Flex"/>
              </a:rPr>
              <a:t>Hava Durumu ve Coğrafi Veriler:</a:t>
            </a:r>
            <a:r>
              <a:rPr lang="tr-TR" b="0" i="0" dirty="0">
                <a:solidFill>
                  <a:srgbClr val="1B1C1D"/>
                </a:solidFill>
                <a:effectLst/>
                <a:latin typeface="Google Sans Flex"/>
              </a:rPr>
              <a:t> Perakende ve lojistik sektörleri için kritik önem taşıyan dış verilerdir.</a:t>
            </a:r>
          </a:p>
          <a:p>
            <a:endParaRPr lang="tr-TR" dirty="0"/>
          </a:p>
        </p:txBody>
      </p:sp>
    </p:spTree>
    <p:extLst>
      <p:ext uri="{BB962C8B-B14F-4D97-AF65-F5344CB8AC3E}">
        <p14:creationId xmlns:p14="http://schemas.microsoft.com/office/powerpoint/2010/main" val="12297639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9DC7EC-1EDD-43A7-B82E-D1C9C086DF9A}"/>
              </a:ext>
            </a:extLst>
          </p:cNvPr>
          <p:cNvSpPr>
            <a:spLocks noGrp="1"/>
          </p:cNvSpPr>
          <p:nvPr>
            <p:ph type="title"/>
          </p:nvPr>
        </p:nvSpPr>
        <p:spPr/>
        <p:txBody>
          <a:bodyPr/>
          <a:lstStyle/>
          <a:p>
            <a:r>
              <a:rPr lang="tr-TR" b="0" i="0" dirty="0">
                <a:solidFill>
                  <a:srgbClr val="1B1C1D"/>
                </a:solidFill>
                <a:effectLst/>
                <a:latin typeface="Google Sans Flex"/>
              </a:rPr>
              <a:t>Ham Veriden Stratejik Bilgiye</a:t>
            </a:r>
            <a:endParaRPr lang="tr-TR" dirty="0"/>
          </a:p>
        </p:txBody>
      </p:sp>
      <p:sp>
        <p:nvSpPr>
          <p:cNvPr id="3" name="İçerik Yer Tutucusu 2">
            <a:extLst>
              <a:ext uri="{FF2B5EF4-FFF2-40B4-BE49-F238E27FC236}">
                <a16:creationId xmlns:a16="http://schemas.microsoft.com/office/drawing/2014/main" id="{A16929C8-E130-4D1A-BFF2-DEF9908D82C7}"/>
              </a:ext>
            </a:extLst>
          </p:cNvPr>
          <p:cNvSpPr>
            <a:spLocks noGrp="1"/>
          </p:cNvSpPr>
          <p:nvPr>
            <p:ph idx="1"/>
          </p:nvPr>
        </p:nvSpPr>
        <p:spPr/>
        <p:txBody>
          <a:bodyPr/>
          <a:lstStyle/>
          <a:p>
            <a:r>
              <a:rPr lang="tr-TR" dirty="0"/>
              <a:t>Veri toplama</a:t>
            </a:r>
          </a:p>
          <a:p>
            <a:pPr lvl="1"/>
            <a:r>
              <a:rPr lang="tr-TR" dirty="0"/>
              <a:t>ERP: Finans, üretim, envanter verilerini birleştirir.</a:t>
            </a:r>
          </a:p>
          <a:p>
            <a:pPr lvl="1"/>
            <a:r>
              <a:rPr lang="tr-TR" dirty="0"/>
              <a:t>CRM: Müşteri etkileşimlerini kaydeder.</a:t>
            </a:r>
          </a:p>
          <a:p>
            <a:r>
              <a:rPr lang="tr-TR" dirty="0"/>
              <a:t>Veri işleme</a:t>
            </a:r>
          </a:p>
          <a:p>
            <a:pPr lvl="1"/>
            <a:r>
              <a:rPr lang="tr-TR" dirty="0"/>
              <a:t>İş zekası (BI): Veriyi raporlar, özetler ve analiz eder</a:t>
            </a:r>
          </a:p>
          <a:p>
            <a:pPr lvl="1"/>
            <a:r>
              <a:rPr lang="tr-TR" dirty="0"/>
              <a:t>Veri madenciliği: Gizli kalıpları ve trendleri ortaya çıkarır.</a:t>
            </a:r>
          </a:p>
          <a:p>
            <a:pPr marL="457200" lvl="1" indent="0">
              <a:buNone/>
            </a:pPr>
            <a:r>
              <a:rPr lang="tr-TR" dirty="0"/>
              <a:t>	</a:t>
            </a:r>
          </a:p>
          <a:p>
            <a:endParaRPr lang="tr-TR" dirty="0"/>
          </a:p>
          <a:p>
            <a:endParaRPr lang="tr-TR" dirty="0"/>
          </a:p>
        </p:txBody>
      </p:sp>
    </p:spTree>
    <p:extLst>
      <p:ext uri="{BB962C8B-B14F-4D97-AF65-F5344CB8AC3E}">
        <p14:creationId xmlns:p14="http://schemas.microsoft.com/office/powerpoint/2010/main" val="136794496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10</TotalTime>
  <Words>1788</Words>
  <Application>Microsoft Office PowerPoint</Application>
  <PresentationFormat>Geniş ekran</PresentationFormat>
  <Paragraphs>142</Paragraphs>
  <Slides>31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31</vt:i4>
      </vt:variant>
    </vt:vector>
  </HeadingPairs>
  <TitlesOfParts>
    <vt:vector size="36" baseType="lpstr">
      <vt:lpstr>Arial</vt:lpstr>
      <vt:lpstr>Century Gothic</vt:lpstr>
      <vt:lpstr>Google Sans Flex</vt:lpstr>
      <vt:lpstr>Wingdings 3</vt:lpstr>
      <vt:lpstr>Duman</vt:lpstr>
      <vt:lpstr>Yönetim Bilişim Sistemlerinin Yeniliğe Etkisi</vt:lpstr>
      <vt:lpstr>Giriş</vt:lpstr>
      <vt:lpstr>Temel Kavramlar</vt:lpstr>
      <vt:lpstr>Teorik Arka Plan</vt:lpstr>
      <vt:lpstr>Neden YBS?</vt:lpstr>
      <vt:lpstr>YBS: İnsan, Teknoloji ve Süreçlerin Birlikteliği</vt:lpstr>
      <vt:lpstr>Bilgi Yönetiminin Döngüsü</vt:lpstr>
      <vt:lpstr>Veri kaynaklarının belirlenmesi</vt:lpstr>
      <vt:lpstr>Ham Veriden Stratejik Bilgiye</vt:lpstr>
      <vt:lpstr>Veri toplama mekanizmaları</vt:lpstr>
      <vt:lpstr>Veri işleme süreci</vt:lpstr>
      <vt:lpstr>YBS’nin katkıları </vt:lpstr>
      <vt:lpstr>Bilginin Dağıtılması ve Kullanımı: Bilginin Doğru Kişiye Ulaştırılması</vt:lpstr>
      <vt:lpstr>YBS ve Yenilik Arasındaki İlişki</vt:lpstr>
      <vt:lpstr>YBS’nin yeniliğe etkisi: Yeniliğin itici gücü</vt:lpstr>
      <vt:lpstr>Vaka 1: Amazon – Veri Analitiği ile Yenilik</vt:lpstr>
      <vt:lpstr>Vaka 2: Toyota – Dijital Üretim ve Sürekli İyileştirme</vt:lpstr>
      <vt:lpstr>Vaka 3: Arçelik – IoT Tabanlı Ürün Geliştirme</vt:lpstr>
      <vt:lpstr>Vaka 4: Turkcell – Büyük Veriyle Stratejik Yenilik</vt:lpstr>
      <vt:lpstr>Vaka 5: Tesla – Yazılım Güncellemeleriyle Yenilik</vt:lpstr>
      <vt:lpstr>Bilgi Paylaşımı ve Kurumsal Öğrenme</vt:lpstr>
      <vt:lpstr>YBS ve Kurumsal Kültür</vt:lpstr>
      <vt:lpstr>Karar Destek Sistemleri (DSS)</vt:lpstr>
      <vt:lpstr>Dijital Dönüşüm ve Yenilik Ekosistemi</vt:lpstr>
      <vt:lpstr>Kamuda Yenilik: E-Devlet</vt:lpstr>
      <vt:lpstr>KOBİ’lerde YBS Kullanımı</vt:lpstr>
      <vt:lpstr>YBS’nin Yeniliğe Katkı Mekanizması</vt:lpstr>
      <vt:lpstr>Performans Değerlendirme Boyutu</vt:lpstr>
      <vt:lpstr>YBS’nin geleceği-Geleceğin teknolojileri</vt:lpstr>
      <vt:lpstr>Geleceğin YBS Trendleri</vt:lpstr>
      <vt:lpstr>Sonuç ve Değerlendirme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Yönetim Bilişim Sistemlerinin Yeniliğe Etkisi</dc:title>
  <dc:subject/>
  <dc:creator>Belkıs Özkara</dc:creator>
  <cp:keywords/>
  <dc:description>generated using python-pptx</dc:description>
  <cp:lastModifiedBy>Belkıs Özkara</cp:lastModifiedBy>
  <cp:revision>3</cp:revision>
  <dcterms:created xsi:type="dcterms:W3CDTF">2013-01-27T09:14:16Z</dcterms:created>
  <dcterms:modified xsi:type="dcterms:W3CDTF">2025-10-15T08:45:26Z</dcterms:modified>
  <cp:category/>
</cp:coreProperties>
</file>