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93" r:id="rId6"/>
    <p:sldId id="261" r:id="rId7"/>
    <p:sldId id="262" r:id="rId8"/>
    <p:sldId id="263" r:id="rId9"/>
    <p:sldId id="264" r:id="rId10"/>
    <p:sldId id="265" r:id="rId11"/>
    <p:sldId id="266" r:id="rId12"/>
    <p:sldId id="267" r:id="rId13"/>
    <p:sldId id="281" r:id="rId14"/>
    <p:sldId id="268" r:id="rId15"/>
    <p:sldId id="287" r:id="rId16"/>
    <p:sldId id="269" r:id="rId17"/>
    <p:sldId id="270" r:id="rId18"/>
    <p:sldId id="289" r:id="rId19"/>
    <p:sldId id="288" r:id="rId20"/>
    <p:sldId id="290" r:id="rId21"/>
    <p:sldId id="291" r:id="rId22"/>
    <p:sldId id="275" r:id="rId23"/>
    <p:sldId id="280" r:id="rId24"/>
    <p:sldId id="29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E9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0449" autoAdjust="0"/>
  </p:normalViewPr>
  <p:slideViewPr>
    <p:cSldViewPr snapToGrid="0" snapToObjects="1">
      <p:cViewPr>
        <p:scale>
          <a:sx n="400" d="100"/>
          <a:sy n="400" d="100"/>
        </p:scale>
        <p:origin x="230" y="2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53EA4-5B63-044A-BBB9-4116F728535C}" type="doc">
      <dgm:prSet loTypeId="urn:microsoft.com/office/officeart/2005/8/layout/orgChart1" loCatId="" qsTypeId="urn:microsoft.com/office/officeart/2005/8/quickstyle/3D3" qsCatId="3D" csTypeId="urn:microsoft.com/office/officeart/2005/8/colors/accent1_2" csCatId="accent1" phldr="1"/>
      <dgm:spPr/>
      <dgm:t>
        <a:bodyPr/>
        <a:lstStyle/>
        <a:p>
          <a:endParaRPr lang="en-US"/>
        </a:p>
      </dgm:t>
    </dgm:pt>
    <dgm:pt modelId="{67223479-39BD-6C4B-8E88-21C9C74CC30E}">
      <dgm:prSet phldrT="[Text]"/>
      <dgm:spPr/>
      <dgm:t>
        <a:bodyPr/>
        <a:lstStyle/>
        <a:p>
          <a:r>
            <a:rPr lang="tr-TR" noProof="0" dirty="0"/>
            <a:t>Veri Toplama</a:t>
          </a:r>
        </a:p>
      </dgm:t>
    </dgm:pt>
    <dgm:pt modelId="{5A6C4733-575F-E34F-9050-7F0C42BFD22F}" type="parTrans" cxnId="{397CE1AD-4BFE-8F45-87A7-8ECF820E2243}">
      <dgm:prSet/>
      <dgm:spPr/>
      <dgm:t>
        <a:bodyPr/>
        <a:lstStyle/>
        <a:p>
          <a:endParaRPr lang="en-US"/>
        </a:p>
      </dgm:t>
    </dgm:pt>
    <dgm:pt modelId="{BCD66C1F-0BA3-F242-9AA5-9FBC5D433142}" type="sibTrans" cxnId="{397CE1AD-4BFE-8F45-87A7-8ECF820E2243}">
      <dgm:prSet/>
      <dgm:spPr/>
      <dgm:t>
        <a:bodyPr/>
        <a:lstStyle/>
        <a:p>
          <a:endParaRPr lang="en-US"/>
        </a:p>
      </dgm:t>
    </dgm:pt>
    <dgm:pt modelId="{F2611EAB-D705-BC4C-AF17-C50F0C607560}">
      <dgm:prSet phldrT="[Text]"/>
      <dgm:spPr/>
      <dgm:t>
        <a:bodyPr/>
        <a:lstStyle/>
        <a:p>
          <a:r>
            <a:rPr lang="tr-TR" noProof="0" dirty="0"/>
            <a:t>Odak Grup Görüşmesi</a:t>
          </a:r>
        </a:p>
      </dgm:t>
    </dgm:pt>
    <dgm:pt modelId="{A7CDF19F-D176-994E-83A1-09D6C713A536}" type="parTrans" cxnId="{582381D5-0480-7548-8C7B-FEB253A97A3E}">
      <dgm:prSet/>
      <dgm:spPr/>
      <dgm:t>
        <a:bodyPr/>
        <a:lstStyle/>
        <a:p>
          <a:endParaRPr lang="tr-TR" noProof="0"/>
        </a:p>
      </dgm:t>
    </dgm:pt>
    <dgm:pt modelId="{3B9C0D6A-84F6-B74B-AC95-15170083A150}" type="sibTrans" cxnId="{582381D5-0480-7548-8C7B-FEB253A97A3E}">
      <dgm:prSet/>
      <dgm:spPr/>
      <dgm:t>
        <a:bodyPr/>
        <a:lstStyle/>
        <a:p>
          <a:endParaRPr lang="en-US"/>
        </a:p>
      </dgm:t>
    </dgm:pt>
    <dgm:pt modelId="{1A9BB29E-B12D-B044-BCD6-7CF8719F4C6B}">
      <dgm:prSet phldrT="[Text]"/>
      <dgm:spPr/>
      <dgm:t>
        <a:bodyPr/>
        <a:lstStyle/>
        <a:p>
          <a:r>
            <a:rPr lang="tr-TR" noProof="0"/>
            <a:t>Derinlemesine Görüşme</a:t>
          </a:r>
        </a:p>
      </dgm:t>
    </dgm:pt>
    <dgm:pt modelId="{09E304C3-1235-BA45-A095-C4BE0A5A0261}" type="parTrans" cxnId="{AEC8CD2E-85B2-BB42-B1D4-C346C5703B26}">
      <dgm:prSet/>
      <dgm:spPr/>
      <dgm:t>
        <a:bodyPr/>
        <a:lstStyle/>
        <a:p>
          <a:endParaRPr lang="tr-TR" noProof="0"/>
        </a:p>
      </dgm:t>
    </dgm:pt>
    <dgm:pt modelId="{DF9CFE71-B608-DA4B-A328-0880CDCA02E1}" type="sibTrans" cxnId="{AEC8CD2E-85B2-BB42-B1D4-C346C5703B26}">
      <dgm:prSet/>
      <dgm:spPr/>
      <dgm:t>
        <a:bodyPr/>
        <a:lstStyle/>
        <a:p>
          <a:endParaRPr lang="en-US"/>
        </a:p>
      </dgm:t>
    </dgm:pt>
    <dgm:pt modelId="{178B520F-BF17-6640-AB9E-51AC2CC674AE}">
      <dgm:prSet phldrT="[Text]"/>
      <dgm:spPr/>
      <dgm:t>
        <a:bodyPr/>
        <a:lstStyle/>
        <a:p>
          <a:r>
            <a:rPr lang="tr-TR" noProof="0" dirty="0"/>
            <a:t>Gözlem</a:t>
          </a:r>
        </a:p>
      </dgm:t>
    </dgm:pt>
    <dgm:pt modelId="{69EA3F31-E9C9-FC4E-8C95-1F8574525F65}" type="parTrans" cxnId="{BB4A21AB-2CA3-2449-9AE8-9DBB1BEBBCE1}">
      <dgm:prSet/>
      <dgm:spPr/>
      <dgm:t>
        <a:bodyPr/>
        <a:lstStyle/>
        <a:p>
          <a:endParaRPr lang="tr-TR" noProof="0"/>
        </a:p>
      </dgm:t>
    </dgm:pt>
    <dgm:pt modelId="{6BB5D212-C836-E94A-BBCE-408A66A2B1ED}" type="sibTrans" cxnId="{BB4A21AB-2CA3-2449-9AE8-9DBB1BEBBCE1}">
      <dgm:prSet/>
      <dgm:spPr/>
      <dgm:t>
        <a:bodyPr/>
        <a:lstStyle/>
        <a:p>
          <a:endParaRPr lang="en-US"/>
        </a:p>
      </dgm:t>
    </dgm:pt>
    <dgm:pt modelId="{86A9F23D-A35B-F145-8975-F846FB9E4F32}">
      <dgm:prSet phldrT="[Text]"/>
      <dgm:spPr/>
      <dgm:t>
        <a:bodyPr/>
        <a:lstStyle/>
        <a:p>
          <a:r>
            <a:rPr lang="tr-TR" noProof="0" dirty="0"/>
            <a:t>Mülakat</a:t>
          </a:r>
        </a:p>
      </dgm:t>
    </dgm:pt>
    <dgm:pt modelId="{EB83CAC8-0E65-C14F-A14B-9B9E0CAAA74A}" type="parTrans" cxnId="{C8DBD531-AA63-134E-959C-8A11803B4BDC}">
      <dgm:prSet/>
      <dgm:spPr/>
      <dgm:t>
        <a:bodyPr/>
        <a:lstStyle/>
        <a:p>
          <a:endParaRPr lang="en-US"/>
        </a:p>
      </dgm:t>
    </dgm:pt>
    <dgm:pt modelId="{E072431D-755B-0246-9D6A-62F11D2BAEF6}" type="sibTrans" cxnId="{C8DBD531-AA63-134E-959C-8A11803B4BDC}">
      <dgm:prSet/>
      <dgm:spPr/>
      <dgm:t>
        <a:bodyPr/>
        <a:lstStyle/>
        <a:p>
          <a:endParaRPr lang="en-US"/>
        </a:p>
      </dgm:t>
    </dgm:pt>
    <dgm:pt modelId="{EE074919-4CBA-644D-9A51-8A21F8C82E06}" type="pres">
      <dgm:prSet presAssocID="{3B253EA4-5B63-044A-BBB9-4116F728535C}" presName="hierChild1" presStyleCnt="0">
        <dgm:presLayoutVars>
          <dgm:orgChart val="1"/>
          <dgm:chPref val="1"/>
          <dgm:dir/>
          <dgm:animOne val="branch"/>
          <dgm:animLvl val="lvl"/>
          <dgm:resizeHandles/>
        </dgm:presLayoutVars>
      </dgm:prSet>
      <dgm:spPr/>
    </dgm:pt>
    <dgm:pt modelId="{2206C616-5791-C449-8B25-6ACDB91EC8EC}" type="pres">
      <dgm:prSet presAssocID="{67223479-39BD-6C4B-8E88-21C9C74CC30E}" presName="hierRoot1" presStyleCnt="0">
        <dgm:presLayoutVars>
          <dgm:hierBranch val="init"/>
        </dgm:presLayoutVars>
      </dgm:prSet>
      <dgm:spPr/>
    </dgm:pt>
    <dgm:pt modelId="{2F7C9C62-56A5-964C-9985-755884DC328C}" type="pres">
      <dgm:prSet presAssocID="{67223479-39BD-6C4B-8E88-21C9C74CC30E}" presName="rootComposite1" presStyleCnt="0"/>
      <dgm:spPr/>
    </dgm:pt>
    <dgm:pt modelId="{45232993-498D-5242-80E3-1D7443AB4D97}" type="pres">
      <dgm:prSet presAssocID="{67223479-39BD-6C4B-8E88-21C9C74CC30E}" presName="rootText1" presStyleLbl="node0" presStyleIdx="0" presStyleCnt="1">
        <dgm:presLayoutVars>
          <dgm:chPref val="3"/>
        </dgm:presLayoutVars>
      </dgm:prSet>
      <dgm:spPr/>
    </dgm:pt>
    <dgm:pt modelId="{EB49F997-C22A-9149-AA11-8BBA9233AB55}" type="pres">
      <dgm:prSet presAssocID="{67223479-39BD-6C4B-8E88-21C9C74CC30E}" presName="rootConnector1" presStyleLbl="node1" presStyleIdx="0" presStyleCnt="0"/>
      <dgm:spPr/>
    </dgm:pt>
    <dgm:pt modelId="{4FB0C364-D35A-9949-AFDD-14C48D3D1AA1}" type="pres">
      <dgm:prSet presAssocID="{67223479-39BD-6C4B-8E88-21C9C74CC30E}" presName="hierChild2" presStyleCnt="0"/>
      <dgm:spPr/>
    </dgm:pt>
    <dgm:pt modelId="{D43C7E86-D01E-B846-9297-6187FA29D554}" type="pres">
      <dgm:prSet presAssocID="{A7CDF19F-D176-994E-83A1-09D6C713A536}" presName="Name37" presStyleLbl="parChTrans1D2" presStyleIdx="0" presStyleCnt="4"/>
      <dgm:spPr/>
    </dgm:pt>
    <dgm:pt modelId="{C253A5DD-4A4B-CB4C-B7C1-A70B019CC496}" type="pres">
      <dgm:prSet presAssocID="{F2611EAB-D705-BC4C-AF17-C50F0C607560}" presName="hierRoot2" presStyleCnt="0">
        <dgm:presLayoutVars>
          <dgm:hierBranch val="init"/>
        </dgm:presLayoutVars>
      </dgm:prSet>
      <dgm:spPr/>
    </dgm:pt>
    <dgm:pt modelId="{991845FB-6E34-BD4A-9E67-1E7B53D37789}" type="pres">
      <dgm:prSet presAssocID="{F2611EAB-D705-BC4C-AF17-C50F0C607560}" presName="rootComposite" presStyleCnt="0"/>
      <dgm:spPr/>
    </dgm:pt>
    <dgm:pt modelId="{297022A0-C747-3046-BF9D-8E763982A527}" type="pres">
      <dgm:prSet presAssocID="{F2611EAB-D705-BC4C-AF17-C50F0C607560}" presName="rootText" presStyleLbl="node2" presStyleIdx="0" presStyleCnt="4">
        <dgm:presLayoutVars>
          <dgm:chPref val="3"/>
        </dgm:presLayoutVars>
      </dgm:prSet>
      <dgm:spPr/>
    </dgm:pt>
    <dgm:pt modelId="{DAAE71F8-1BCC-1F40-9DE3-4DEB0137EBC4}" type="pres">
      <dgm:prSet presAssocID="{F2611EAB-D705-BC4C-AF17-C50F0C607560}" presName="rootConnector" presStyleLbl="node2" presStyleIdx="0" presStyleCnt="4"/>
      <dgm:spPr/>
    </dgm:pt>
    <dgm:pt modelId="{DA489D48-8177-8C4C-ADBA-1123E85CADFB}" type="pres">
      <dgm:prSet presAssocID="{F2611EAB-D705-BC4C-AF17-C50F0C607560}" presName="hierChild4" presStyleCnt="0"/>
      <dgm:spPr/>
    </dgm:pt>
    <dgm:pt modelId="{0355C707-F9EF-794F-AB24-0B5DD475A9C8}" type="pres">
      <dgm:prSet presAssocID="{F2611EAB-D705-BC4C-AF17-C50F0C607560}" presName="hierChild5" presStyleCnt="0"/>
      <dgm:spPr/>
    </dgm:pt>
    <dgm:pt modelId="{1DBD60AA-E6F3-DE44-948A-D34F73F3E4BA}" type="pres">
      <dgm:prSet presAssocID="{09E304C3-1235-BA45-A095-C4BE0A5A0261}" presName="Name37" presStyleLbl="parChTrans1D2" presStyleIdx="1" presStyleCnt="4"/>
      <dgm:spPr/>
    </dgm:pt>
    <dgm:pt modelId="{92C222B8-3177-9046-BF5E-E1CC0A672B7E}" type="pres">
      <dgm:prSet presAssocID="{1A9BB29E-B12D-B044-BCD6-7CF8719F4C6B}" presName="hierRoot2" presStyleCnt="0">
        <dgm:presLayoutVars>
          <dgm:hierBranch val="init"/>
        </dgm:presLayoutVars>
      </dgm:prSet>
      <dgm:spPr/>
    </dgm:pt>
    <dgm:pt modelId="{5ED42E29-DD57-BC41-AD6B-7AF587D9625F}" type="pres">
      <dgm:prSet presAssocID="{1A9BB29E-B12D-B044-BCD6-7CF8719F4C6B}" presName="rootComposite" presStyleCnt="0"/>
      <dgm:spPr/>
    </dgm:pt>
    <dgm:pt modelId="{E1CF52F9-9B5A-BF44-972F-651CBA125886}" type="pres">
      <dgm:prSet presAssocID="{1A9BB29E-B12D-B044-BCD6-7CF8719F4C6B}" presName="rootText" presStyleLbl="node2" presStyleIdx="1" presStyleCnt="4">
        <dgm:presLayoutVars>
          <dgm:chPref val="3"/>
        </dgm:presLayoutVars>
      </dgm:prSet>
      <dgm:spPr/>
    </dgm:pt>
    <dgm:pt modelId="{5A8D5DBD-5C76-3846-93E0-3ACDC103A1C7}" type="pres">
      <dgm:prSet presAssocID="{1A9BB29E-B12D-B044-BCD6-7CF8719F4C6B}" presName="rootConnector" presStyleLbl="node2" presStyleIdx="1" presStyleCnt="4"/>
      <dgm:spPr/>
    </dgm:pt>
    <dgm:pt modelId="{FD1E00AE-0954-E44B-979B-86D9465A83A5}" type="pres">
      <dgm:prSet presAssocID="{1A9BB29E-B12D-B044-BCD6-7CF8719F4C6B}" presName="hierChild4" presStyleCnt="0"/>
      <dgm:spPr/>
    </dgm:pt>
    <dgm:pt modelId="{04FFC280-1C64-7B4B-98F3-2CAA15BB1932}" type="pres">
      <dgm:prSet presAssocID="{1A9BB29E-B12D-B044-BCD6-7CF8719F4C6B}" presName="hierChild5" presStyleCnt="0"/>
      <dgm:spPr/>
    </dgm:pt>
    <dgm:pt modelId="{3D1322BD-7428-714F-843D-17E0088AE43C}" type="pres">
      <dgm:prSet presAssocID="{69EA3F31-E9C9-FC4E-8C95-1F8574525F65}" presName="Name37" presStyleLbl="parChTrans1D2" presStyleIdx="2" presStyleCnt="4"/>
      <dgm:spPr/>
    </dgm:pt>
    <dgm:pt modelId="{A592B4FF-625B-274E-98E5-AC9D171DE55D}" type="pres">
      <dgm:prSet presAssocID="{178B520F-BF17-6640-AB9E-51AC2CC674AE}" presName="hierRoot2" presStyleCnt="0">
        <dgm:presLayoutVars>
          <dgm:hierBranch val="init"/>
        </dgm:presLayoutVars>
      </dgm:prSet>
      <dgm:spPr/>
    </dgm:pt>
    <dgm:pt modelId="{1C2A5C68-9645-814C-81B2-04F30E134A7B}" type="pres">
      <dgm:prSet presAssocID="{178B520F-BF17-6640-AB9E-51AC2CC674AE}" presName="rootComposite" presStyleCnt="0"/>
      <dgm:spPr/>
    </dgm:pt>
    <dgm:pt modelId="{5AC8E3C2-83AB-6B49-ACE6-2F0C5E3F66F7}" type="pres">
      <dgm:prSet presAssocID="{178B520F-BF17-6640-AB9E-51AC2CC674AE}" presName="rootText" presStyleLbl="node2" presStyleIdx="2" presStyleCnt="4">
        <dgm:presLayoutVars>
          <dgm:chPref val="3"/>
        </dgm:presLayoutVars>
      </dgm:prSet>
      <dgm:spPr/>
    </dgm:pt>
    <dgm:pt modelId="{18B07A75-3A29-E740-8AD1-CC75C8AE8E99}" type="pres">
      <dgm:prSet presAssocID="{178B520F-BF17-6640-AB9E-51AC2CC674AE}" presName="rootConnector" presStyleLbl="node2" presStyleIdx="2" presStyleCnt="4"/>
      <dgm:spPr/>
    </dgm:pt>
    <dgm:pt modelId="{8A809A78-0F42-2B4B-9AF7-4AA980FD329B}" type="pres">
      <dgm:prSet presAssocID="{178B520F-BF17-6640-AB9E-51AC2CC674AE}" presName="hierChild4" presStyleCnt="0"/>
      <dgm:spPr/>
    </dgm:pt>
    <dgm:pt modelId="{925787AE-A1DF-E14B-87F3-4B7E3E8EDD47}" type="pres">
      <dgm:prSet presAssocID="{178B520F-BF17-6640-AB9E-51AC2CC674AE}" presName="hierChild5" presStyleCnt="0"/>
      <dgm:spPr/>
    </dgm:pt>
    <dgm:pt modelId="{3F5FAA3C-5C89-C240-93C3-E805C83B3CA3}" type="pres">
      <dgm:prSet presAssocID="{EB83CAC8-0E65-C14F-A14B-9B9E0CAAA74A}" presName="Name37" presStyleLbl="parChTrans1D2" presStyleIdx="3" presStyleCnt="4"/>
      <dgm:spPr/>
    </dgm:pt>
    <dgm:pt modelId="{D12CE432-6919-0B42-8278-D4161D4D83E1}" type="pres">
      <dgm:prSet presAssocID="{86A9F23D-A35B-F145-8975-F846FB9E4F32}" presName="hierRoot2" presStyleCnt="0">
        <dgm:presLayoutVars>
          <dgm:hierBranch val="init"/>
        </dgm:presLayoutVars>
      </dgm:prSet>
      <dgm:spPr/>
    </dgm:pt>
    <dgm:pt modelId="{599193E5-58F9-7545-B988-32F15DCA3F2A}" type="pres">
      <dgm:prSet presAssocID="{86A9F23D-A35B-F145-8975-F846FB9E4F32}" presName="rootComposite" presStyleCnt="0"/>
      <dgm:spPr/>
    </dgm:pt>
    <dgm:pt modelId="{1EB45358-C71F-7B42-A32C-3904623BB1CA}" type="pres">
      <dgm:prSet presAssocID="{86A9F23D-A35B-F145-8975-F846FB9E4F32}" presName="rootText" presStyleLbl="node2" presStyleIdx="3" presStyleCnt="4">
        <dgm:presLayoutVars>
          <dgm:chPref val="3"/>
        </dgm:presLayoutVars>
      </dgm:prSet>
      <dgm:spPr/>
    </dgm:pt>
    <dgm:pt modelId="{40680691-88EC-2947-A776-71DBC5855374}" type="pres">
      <dgm:prSet presAssocID="{86A9F23D-A35B-F145-8975-F846FB9E4F32}" presName="rootConnector" presStyleLbl="node2" presStyleIdx="3" presStyleCnt="4"/>
      <dgm:spPr/>
    </dgm:pt>
    <dgm:pt modelId="{5FE67ADE-C9CC-1043-97F1-94E80533B8DC}" type="pres">
      <dgm:prSet presAssocID="{86A9F23D-A35B-F145-8975-F846FB9E4F32}" presName="hierChild4" presStyleCnt="0"/>
      <dgm:spPr/>
    </dgm:pt>
    <dgm:pt modelId="{D1EAC657-BC2A-EF4F-8D32-D59A53ED4607}" type="pres">
      <dgm:prSet presAssocID="{86A9F23D-A35B-F145-8975-F846FB9E4F32}" presName="hierChild5" presStyleCnt="0"/>
      <dgm:spPr/>
    </dgm:pt>
    <dgm:pt modelId="{5F85E866-189E-304C-9F38-9F554B77B6E6}" type="pres">
      <dgm:prSet presAssocID="{67223479-39BD-6C4B-8E88-21C9C74CC30E}" presName="hierChild3" presStyleCnt="0"/>
      <dgm:spPr/>
    </dgm:pt>
  </dgm:ptLst>
  <dgm:cxnLst>
    <dgm:cxn modelId="{AEC8CD2E-85B2-BB42-B1D4-C346C5703B26}" srcId="{67223479-39BD-6C4B-8E88-21C9C74CC30E}" destId="{1A9BB29E-B12D-B044-BCD6-7CF8719F4C6B}" srcOrd="1" destOrd="0" parTransId="{09E304C3-1235-BA45-A095-C4BE0A5A0261}" sibTransId="{DF9CFE71-B608-DA4B-A328-0880CDCA02E1}"/>
    <dgm:cxn modelId="{C8DBD531-AA63-134E-959C-8A11803B4BDC}" srcId="{67223479-39BD-6C4B-8E88-21C9C74CC30E}" destId="{86A9F23D-A35B-F145-8975-F846FB9E4F32}" srcOrd="3" destOrd="0" parTransId="{EB83CAC8-0E65-C14F-A14B-9B9E0CAAA74A}" sibTransId="{E072431D-755B-0246-9D6A-62F11D2BAEF6}"/>
    <dgm:cxn modelId="{60F06750-BCC0-AE4C-B7E2-503DE588A465}" type="presOf" srcId="{178B520F-BF17-6640-AB9E-51AC2CC674AE}" destId="{18B07A75-3A29-E740-8AD1-CC75C8AE8E99}" srcOrd="1" destOrd="0" presId="urn:microsoft.com/office/officeart/2005/8/layout/orgChart1"/>
    <dgm:cxn modelId="{D7475258-DE4B-454D-AF70-D5D5D0E96B28}" type="presOf" srcId="{A7CDF19F-D176-994E-83A1-09D6C713A536}" destId="{D43C7E86-D01E-B846-9297-6187FA29D554}" srcOrd="0" destOrd="0" presId="urn:microsoft.com/office/officeart/2005/8/layout/orgChart1"/>
    <dgm:cxn modelId="{7FAD235A-E00E-EC41-8BD5-3572D2B83F4A}" type="presOf" srcId="{1A9BB29E-B12D-B044-BCD6-7CF8719F4C6B}" destId="{E1CF52F9-9B5A-BF44-972F-651CBA125886}" srcOrd="0" destOrd="0" presId="urn:microsoft.com/office/officeart/2005/8/layout/orgChart1"/>
    <dgm:cxn modelId="{F4650A85-8A24-0745-97F0-6070AA624599}" type="presOf" srcId="{F2611EAB-D705-BC4C-AF17-C50F0C607560}" destId="{297022A0-C747-3046-BF9D-8E763982A527}" srcOrd="0" destOrd="0" presId="urn:microsoft.com/office/officeart/2005/8/layout/orgChart1"/>
    <dgm:cxn modelId="{35E2918D-A8C6-5845-9813-BE01027DEB20}" type="presOf" srcId="{3B253EA4-5B63-044A-BBB9-4116F728535C}" destId="{EE074919-4CBA-644D-9A51-8A21F8C82E06}" srcOrd="0" destOrd="0" presId="urn:microsoft.com/office/officeart/2005/8/layout/orgChart1"/>
    <dgm:cxn modelId="{DE1A9293-F360-4F45-A8EE-FD53ADF9D7B8}" type="presOf" srcId="{1A9BB29E-B12D-B044-BCD6-7CF8719F4C6B}" destId="{5A8D5DBD-5C76-3846-93E0-3ACDC103A1C7}" srcOrd="1" destOrd="0" presId="urn:microsoft.com/office/officeart/2005/8/layout/orgChart1"/>
    <dgm:cxn modelId="{4618BAA3-DF2E-7644-A8A0-1B7C4EBD24B2}" type="presOf" srcId="{69EA3F31-E9C9-FC4E-8C95-1F8574525F65}" destId="{3D1322BD-7428-714F-843D-17E0088AE43C}" srcOrd="0" destOrd="0" presId="urn:microsoft.com/office/officeart/2005/8/layout/orgChart1"/>
    <dgm:cxn modelId="{4012EFA5-0594-8548-9F9E-3BC9DC6A746E}" type="presOf" srcId="{178B520F-BF17-6640-AB9E-51AC2CC674AE}" destId="{5AC8E3C2-83AB-6B49-ACE6-2F0C5E3F66F7}" srcOrd="0" destOrd="0" presId="urn:microsoft.com/office/officeart/2005/8/layout/orgChart1"/>
    <dgm:cxn modelId="{356CCFA9-C185-544D-A039-265CCE679323}" type="presOf" srcId="{86A9F23D-A35B-F145-8975-F846FB9E4F32}" destId="{40680691-88EC-2947-A776-71DBC5855374}" srcOrd="1" destOrd="0" presId="urn:microsoft.com/office/officeart/2005/8/layout/orgChart1"/>
    <dgm:cxn modelId="{BB4A21AB-2CA3-2449-9AE8-9DBB1BEBBCE1}" srcId="{67223479-39BD-6C4B-8E88-21C9C74CC30E}" destId="{178B520F-BF17-6640-AB9E-51AC2CC674AE}" srcOrd="2" destOrd="0" parTransId="{69EA3F31-E9C9-FC4E-8C95-1F8574525F65}" sibTransId="{6BB5D212-C836-E94A-BBCE-408A66A2B1ED}"/>
    <dgm:cxn modelId="{397CE1AD-4BFE-8F45-87A7-8ECF820E2243}" srcId="{3B253EA4-5B63-044A-BBB9-4116F728535C}" destId="{67223479-39BD-6C4B-8E88-21C9C74CC30E}" srcOrd="0" destOrd="0" parTransId="{5A6C4733-575F-E34F-9050-7F0C42BFD22F}" sibTransId="{BCD66C1F-0BA3-F242-9AA5-9FBC5D433142}"/>
    <dgm:cxn modelId="{505B28B1-89E5-A542-95D0-DC07CE546D1F}" type="presOf" srcId="{67223479-39BD-6C4B-8E88-21C9C74CC30E}" destId="{EB49F997-C22A-9149-AA11-8BBA9233AB55}" srcOrd="1" destOrd="0" presId="urn:microsoft.com/office/officeart/2005/8/layout/orgChart1"/>
    <dgm:cxn modelId="{929AA0CC-0F3F-CC42-98CD-510E168575C5}" type="presOf" srcId="{F2611EAB-D705-BC4C-AF17-C50F0C607560}" destId="{DAAE71F8-1BCC-1F40-9DE3-4DEB0137EBC4}" srcOrd="1" destOrd="0" presId="urn:microsoft.com/office/officeart/2005/8/layout/orgChart1"/>
    <dgm:cxn modelId="{3EA58AD1-FC76-D641-A112-AD1B942D5DF2}" type="presOf" srcId="{67223479-39BD-6C4B-8E88-21C9C74CC30E}" destId="{45232993-498D-5242-80E3-1D7443AB4D97}" srcOrd="0" destOrd="0" presId="urn:microsoft.com/office/officeart/2005/8/layout/orgChart1"/>
    <dgm:cxn modelId="{582381D5-0480-7548-8C7B-FEB253A97A3E}" srcId="{67223479-39BD-6C4B-8E88-21C9C74CC30E}" destId="{F2611EAB-D705-BC4C-AF17-C50F0C607560}" srcOrd="0" destOrd="0" parTransId="{A7CDF19F-D176-994E-83A1-09D6C713A536}" sibTransId="{3B9C0D6A-84F6-B74B-AC95-15170083A150}"/>
    <dgm:cxn modelId="{03DF20DC-FEC4-9848-9C30-0FBF7600D738}" type="presOf" srcId="{09E304C3-1235-BA45-A095-C4BE0A5A0261}" destId="{1DBD60AA-E6F3-DE44-948A-D34F73F3E4BA}" srcOrd="0" destOrd="0" presId="urn:microsoft.com/office/officeart/2005/8/layout/orgChart1"/>
    <dgm:cxn modelId="{F79C08E7-DE16-9348-9497-FCA66DF7799E}" type="presOf" srcId="{86A9F23D-A35B-F145-8975-F846FB9E4F32}" destId="{1EB45358-C71F-7B42-A32C-3904623BB1CA}" srcOrd="0" destOrd="0" presId="urn:microsoft.com/office/officeart/2005/8/layout/orgChart1"/>
    <dgm:cxn modelId="{E8BEF1FB-690F-1D41-9E9F-4EB31B410345}" type="presOf" srcId="{EB83CAC8-0E65-C14F-A14B-9B9E0CAAA74A}" destId="{3F5FAA3C-5C89-C240-93C3-E805C83B3CA3}" srcOrd="0" destOrd="0" presId="urn:microsoft.com/office/officeart/2005/8/layout/orgChart1"/>
    <dgm:cxn modelId="{AF21314D-2134-8547-ADAF-EF90E5F52E51}" type="presParOf" srcId="{EE074919-4CBA-644D-9A51-8A21F8C82E06}" destId="{2206C616-5791-C449-8B25-6ACDB91EC8EC}" srcOrd="0" destOrd="0" presId="urn:microsoft.com/office/officeart/2005/8/layout/orgChart1"/>
    <dgm:cxn modelId="{76663E15-8BAD-8643-AAF5-D66110827C4E}" type="presParOf" srcId="{2206C616-5791-C449-8B25-6ACDB91EC8EC}" destId="{2F7C9C62-56A5-964C-9985-755884DC328C}" srcOrd="0" destOrd="0" presId="urn:microsoft.com/office/officeart/2005/8/layout/orgChart1"/>
    <dgm:cxn modelId="{86E2D0BF-228D-B549-9EEE-72CDA6C89085}" type="presParOf" srcId="{2F7C9C62-56A5-964C-9985-755884DC328C}" destId="{45232993-498D-5242-80E3-1D7443AB4D97}" srcOrd="0" destOrd="0" presId="urn:microsoft.com/office/officeart/2005/8/layout/orgChart1"/>
    <dgm:cxn modelId="{7C2A6C27-55DB-4947-9ACA-2ADB5F6A88C7}" type="presParOf" srcId="{2F7C9C62-56A5-964C-9985-755884DC328C}" destId="{EB49F997-C22A-9149-AA11-8BBA9233AB55}" srcOrd="1" destOrd="0" presId="urn:microsoft.com/office/officeart/2005/8/layout/orgChart1"/>
    <dgm:cxn modelId="{61A5A20E-C7E3-1B4B-A5AF-DFE6182ED3D9}" type="presParOf" srcId="{2206C616-5791-C449-8B25-6ACDB91EC8EC}" destId="{4FB0C364-D35A-9949-AFDD-14C48D3D1AA1}" srcOrd="1" destOrd="0" presId="urn:microsoft.com/office/officeart/2005/8/layout/orgChart1"/>
    <dgm:cxn modelId="{2EC6AFFF-71A5-7D43-83F9-B42D912EB555}" type="presParOf" srcId="{4FB0C364-D35A-9949-AFDD-14C48D3D1AA1}" destId="{D43C7E86-D01E-B846-9297-6187FA29D554}" srcOrd="0" destOrd="0" presId="urn:microsoft.com/office/officeart/2005/8/layout/orgChart1"/>
    <dgm:cxn modelId="{5E0B4F73-528B-7140-AAB3-86717CCC796F}" type="presParOf" srcId="{4FB0C364-D35A-9949-AFDD-14C48D3D1AA1}" destId="{C253A5DD-4A4B-CB4C-B7C1-A70B019CC496}" srcOrd="1" destOrd="0" presId="urn:microsoft.com/office/officeart/2005/8/layout/orgChart1"/>
    <dgm:cxn modelId="{9FA3A70E-0BAB-D748-A8AD-ADA88F7F1245}" type="presParOf" srcId="{C253A5DD-4A4B-CB4C-B7C1-A70B019CC496}" destId="{991845FB-6E34-BD4A-9E67-1E7B53D37789}" srcOrd="0" destOrd="0" presId="urn:microsoft.com/office/officeart/2005/8/layout/orgChart1"/>
    <dgm:cxn modelId="{6BDB1084-4B23-FB42-B5B4-206265AB610E}" type="presParOf" srcId="{991845FB-6E34-BD4A-9E67-1E7B53D37789}" destId="{297022A0-C747-3046-BF9D-8E763982A527}" srcOrd="0" destOrd="0" presId="urn:microsoft.com/office/officeart/2005/8/layout/orgChart1"/>
    <dgm:cxn modelId="{6867E626-6FB4-6B4B-9403-82D08E0B6A8F}" type="presParOf" srcId="{991845FB-6E34-BD4A-9E67-1E7B53D37789}" destId="{DAAE71F8-1BCC-1F40-9DE3-4DEB0137EBC4}" srcOrd="1" destOrd="0" presId="urn:microsoft.com/office/officeart/2005/8/layout/orgChart1"/>
    <dgm:cxn modelId="{2873EE12-D38A-8847-B0FF-CC801A86A88F}" type="presParOf" srcId="{C253A5DD-4A4B-CB4C-B7C1-A70B019CC496}" destId="{DA489D48-8177-8C4C-ADBA-1123E85CADFB}" srcOrd="1" destOrd="0" presId="urn:microsoft.com/office/officeart/2005/8/layout/orgChart1"/>
    <dgm:cxn modelId="{0B3AA278-99E1-B841-98AA-12A34E5A8F4F}" type="presParOf" srcId="{C253A5DD-4A4B-CB4C-B7C1-A70B019CC496}" destId="{0355C707-F9EF-794F-AB24-0B5DD475A9C8}" srcOrd="2" destOrd="0" presId="urn:microsoft.com/office/officeart/2005/8/layout/orgChart1"/>
    <dgm:cxn modelId="{B65A0EF6-8C8B-9441-9244-A56B48806F28}" type="presParOf" srcId="{4FB0C364-D35A-9949-AFDD-14C48D3D1AA1}" destId="{1DBD60AA-E6F3-DE44-948A-D34F73F3E4BA}" srcOrd="2" destOrd="0" presId="urn:microsoft.com/office/officeart/2005/8/layout/orgChart1"/>
    <dgm:cxn modelId="{C1EE9EC4-E8EF-4248-BD94-D632ACF45847}" type="presParOf" srcId="{4FB0C364-D35A-9949-AFDD-14C48D3D1AA1}" destId="{92C222B8-3177-9046-BF5E-E1CC0A672B7E}" srcOrd="3" destOrd="0" presId="urn:microsoft.com/office/officeart/2005/8/layout/orgChart1"/>
    <dgm:cxn modelId="{22B9ADE3-9117-5F42-8212-FF043C353899}" type="presParOf" srcId="{92C222B8-3177-9046-BF5E-E1CC0A672B7E}" destId="{5ED42E29-DD57-BC41-AD6B-7AF587D9625F}" srcOrd="0" destOrd="0" presId="urn:microsoft.com/office/officeart/2005/8/layout/orgChart1"/>
    <dgm:cxn modelId="{78649A8B-EE95-5340-9FB8-C84549B5B4CD}" type="presParOf" srcId="{5ED42E29-DD57-BC41-AD6B-7AF587D9625F}" destId="{E1CF52F9-9B5A-BF44-972F-651CBA125886}" srcOrd="0" destOrd="0" presId="urn:microsoft.com/office/officeart/2005/8/layout/orgChart1"/>
    <dgm:cxn modelId="{70F6DDA1-6EB5-374E-96E4-CACCF323FAAC}" type="presParOf" srcId="{5ED42E29-DD57-BC41-AD6B-7AF587D9625F}" destId="{5A8D5DBD-5C76-3846-93E0-3ACDC103A1C7}" srcOrd="1" destOrd="0" presId="urn:microsoft.com/office/officeart/2005/8/layout/orgChart1"/>
    <dgm:cxn modelId="{74FDA656-A9D7-3548-926A-E493DAC704DC}" type="presParOf" srcId="{92C222B8-3177-9046-BF5E-E1CC0A672B7E}" destId="{FD1E00AE-0954-E44B-979B-86D9465A83A5}" srcOrd="1" destOrd="0" presId="urn:microsoft.com/office/officeart/2005/8/layout/orgChart1"/>
    <dgm:cxn modelId="{1EACB32E-618A-D94F-9593-E49E4171D8F5}" type="presParOf" srcId="{92C222B8-3177-9046-BF5E-E1CC0A672B7E}" destId="{04FFC280-1C64-7B4B-98F3-2CAA15BB1932}" srcOrd="2" destOrd="0" presId="urn:microsoft.com/office/officeart/2005/8/layout/orgChart1"/>
    <dgm:cxn modelId="{5DB58701-72A9-4B49-A638-47903E6EC175}" type="presParOf" srcId="{4FB0C364-D35A-9949-AFDD-14C48D3D1AA1}" destId="{3D1322BD-7428-714F-843D-17E0088AE43C}" srcOrd="4" destOrd="0" presId="urn:microsoft.com/office/officeart/2005/8/layout/orgChart1"/>
    <dgm:cxn modelId="{6B82436F-A357-9E44-BF41-8B375A97E50C}" type="presParOf" srcId="{4FB0C364-D35A-9949-AFDD-14C48D3D1AA1}" destId="{A592B4FF-625B-274E-98E5-AC9D171DE55D}" srcOrd="5" destOrd="0" presId="urn:microsoft.com/office/officeart/2005/8/layout/orgChart1"/>
    <dgm:cxn modelId="{77E40723-301E-824A-88A8-E4CB39372AC3}" type="presParOf" srcId="{A592B4FF-625B-274E-98E5-AC9D171DE55D}" destId="{1C2A5C68-9645-814C-81B2-04F30E134A7B}" srcOrd="0" destOrd="0" presId="urn:microsoft.com/office/officeart/2005/8/layout/orgChart1"/>
    <dgm:cxn modelId="{48297B0C-AAC6-4344-86AA-7C059F9ED737}" type="presParOf" srcId="{1C2A5C68-9645-814C-81B2-04F30E134A7B}" destId="{5AC8E3C2-83AB-6B49-ACE6-2F0C5E3F66F7}" srcOrd="0" destOrd="0" presId="urn:microsoft.com/office/officeart/2005/8/layout/orgChart1"/>
    <dgm:cxn modelId="{50A067FD-6B6A-FF4A-89D4-7A760BAC461C}" type="presParOf" srcId="{1C2A5C68-9645-814C-81B2-04F30E134A7B}" destId="{18B07A75-3A29-E740-8AD1-CC75C8AE8E99}" srcOrd="1" destOrd="0" presId="urn:microsoft.com/office/officeart/2005/8/layout/orgChart1"/>
    <dgm:cxn modelId="{0F53DE6B-A468-8C48-A7E7-992DBDF7CA2A}" type="presParOf" srcId="{A592B4FF-625B-274E-98E5-AC9D171DE55D}" destId="{8A809A78-0F42-2B4B-9AF7-4AA980FD329B}" srcOrd="1" destOrd="0" presId="urn:microsoft.com/office/officeart/2005/8/layout/orgChart1"/>
    <dgm:cxn modelId="{A1A924FA-0D09-C545-8389-5723AF13A0F6}" type="presParOf" srcId="{A592B4FF-625B-274E-98E5-AC9D171DE55D}" destId="{925787AE-A1DF-E14B-87F3-4B7E3E8EDD47}" srcOrd="2" destOrd="0" presId="urn:microsoft.com/office/officeart/2005/8/layout/orgChart1"/>
    <dgm:cxn modelId="{7459F312-06A6-3344-BD0C-EDE3BA3588CE}" type="presParOf" srcId="{4FB0C364-D35A-9949-AFDD-14C48D3D1AA1}" destId="{3F5FAA3C-5C89-C240-93C3-E805C83B3CA3}" srcOrd="6" destOrd="0" presId="urn:microsoft.com/office/officeart/2005/8/layout/orgChart1"/>
    <dgm:cxn modelId="{3C0D0A0C-9CB8-F646-BFC8-88BCB05966A9}" type="presParOf" srcId="{4FB0C364-D35A-9949-AFDD-14C48D3D1AA1}" destId="{D12CE432-6919-0B42-8278-D4161D4D83E1}" srcOrd="7" destOrd="0" presId="urn:microsoft.com/office/officeart/2005/8/layout/orgChart1"/>
    <dgm:cxn modelId="{8E4FE54A-A52E-4548-92BD-2BF6D185CFFC}" type="presParOf" srcId="{D12CE432-6919-0B42-8278-D4161D4D83E1}" destId="{599193E5-58F9-7545-B988-32F15DCA3F2A}" srcOrd="0" destOrd="0" presId="urn:microsoft.com/office/officeart/2005/8/layout/orgChart1"/>
    <dgm:cxn modelId="{DC7C22D8-54EA-9640-8703-64078A0266A2}" type="presParOf" srcId="{599193E5-58F9-7545-B988-32F15DCA3F2A}" destId="{1EB45358-C71F-7B42-A32C-3904623BB1CA}" srcOrd="0" destOrd="0" presId="urn:microsoft.com/office/officeart/2005/8/layout/orgChart1"/>
    <dgm:cxn modelId="{A0FFC54B-6B8F-774F-B94C-E2A664E36135}" type="presParOf" srcId="{599193E5-58F9-7545-B988-32F15DCA3F2A}" destId="{40680691-88EC-2947-A776-71DBC5855374}" srcOrd="1" destOrd="0" presId="urn:microsoft.com/office/officeart/2005/8/layout/orgChart1"/>
    <dgm:cxn modelId="{DF86A8FD-47FF-D348-922D-15E36B9D4F67}" type="presParOf" srcId="{D12CE432-6919-0B42-8278-D4161D4D83E1}" destId="{5FE67ADE-C9CC-1043-97F1-94E80533B8DC}" srcOrd="1" destOrd="0" presId="urn:microsoft.com/office/officeart/2005/8/layout/orgChart1"/>
    <dgm:cxn modelId="{5F8EB6E8-270B-AE4F-82AE-AFEC3908FCE7}" type="presParOf" srcId="{D12CE432-6919-0B42-8278-D4161D4D83E1}" destId="{D1EAC657-BC2A-EF4F-8D32-D59A53ED4607}" srcOrd="2" destOrd="0" presId="urn:microsoft.com/office/officeart/2005/8/layout/orgChart1"/>
    <dgm:cxn modelId="{C3D088A3-88DB-3843-A4A3-63D4DEB12992}" type="presParOf" srcId="{2206C616-5791-C449-8B25-6ACDB91EC8EC}" destId="{5F85E866-189E-304C-9F38-9F554B77B6E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FAA3C-5C89-C240-93C3-E805C83B3CA3}">
      <dsp:nvSpPr>
        <dsp:cNvPr id="0" name=""/>
        <dsp:cNvSpPr/>
      </dsp:nvSpPr>
      <dsp:spPr>
        <a:xfrm>
          <a:off x="3582737" y="2193852"/>
          <a:ext cx="2806021" cy="324663"/>
        </a:xfrm>
        <a:custGeom>
          <a:avLst/>
          <a:gdLst/>
          <a:ahLst/>
          <a:cxnLst/>
          <a:rect l="0" t="0" r="0" b="0"/>
          <a:pathLst>
            <a:path>
              <a:moveTo>
                <a:pt x="0" y="0"/>
              </a:moveTo>
              <a:lnTo>
                <a:pt x="0" y="162331"/>
              </a:lnTo>
              <a:lnTo>
                <a:pt x="2806021" y="162331"/>
              </a:lnTo>
              <a:lnTo>
                <a:pt x="2806021" y="324663"/>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D1322BD-7428-714F-843D-17E0088AE43C}">
      <dsp:nvSpPr>
        <dsp:cNvPr id="0" name=""/>
        <dsp:cNvSpPr/>
      </dsp:nvSpPr>
      <dsp:spPr>
        <a:xfrm>
          <a:off x="3582737" y="2193852"/>
          <a:ext cx="935340" cy="324663"/>
        </a:xfrm>
        <a:custGeom>
          <a:avLst/>
          <a:gdLst/>
          <a:ahLst/>
          <a:cxnLst/>
          <a:rect l="0" t="0" r="0" b="0"/>
          <a:pathLst>
            <a:path>
              <a:moveTo>
                <a:pt x="0" y="0"/>
              </a:moveTo>
              <a:lnTo>
                <a:pt x="0" y="162331"/>
              </a:lnTo>
              <a:lnTo>
                <a:pt x="935340" y="162331"/>
              </a:lnTo>
              <a:lnTo>
                <a:pt x="935340" y="324663"/>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DBD60AA-E6F3-DE44-948A-D34F73F3E4BA}">
      <dsp:nvSpPr>
        <dsp:cNvPr id="0" name=""/>
        <dsp:cNvSpPr/>
      </dsp:nvSpPr>
      <dsp:spPr>
        <a:xfrm>
          <a:off x="2647396" y="2193852"/>
          <a:ext cx="935340" cy="324663"/>
        </a:xfrm>
        <a:custGeom>
          <a:avLst/>
          <a:gdLst/>
          <a:ahLst/>
          <a:cxnLst/>
          <a:rect l="0" t="0" r="0" b="0"/>
          <a:pathLst>
            <a:path>
              <a:moveTo>
                <a:pt x="935340" y="0"/>
              </a:moveTo>
              <a:lnTo>
                <a:pt x="935340" y="162331"/>
              </a:lnTo>
              <a:lnTo>
                <a:pt x="0" y="162331"/>
              </a:lnTo>
              <a:lnTo>
                <a:pt x="0" y="324663"/>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43C7E86-D01E-B846-9297-6187FA29D554}">
      <dsp:nvSpPr>
        <dsp:cNvPr id="0" name=""/>
        <dsp:cNvSpPr/>
      </dsp:nvSpPr>
      <dsp:spPr>
        <a:xfrm>
          <a:off x="776715" y="2193852"/>
          <a:ext cx="2806021" cy="324663"/>
        </a:xfrm>
        <a:custGeom>
          <a:avLst/>
          <a:gdLst/>
          <a:ahLst/>
          <a:cxnLst/>
          <a:rect l="0" t="0" r="0" b="0"/>
          <a:pathLst>
            <a:path>
              <a:moveTo>
                <a:pt x="2806021" y="0"/>
              </a:moveTo>
              <a:lnTo>
                <a:pt x="2806021" y="162331"/>
              </a:lnTo>
              <a:lnTo>
                <a:pt x="0" y="162331"/>
              </a:lnTo>
              <a:lnTo>
                <a:pt x="0" y="324663"/>
              </a:lnTo>
            </a:path>
          </a:pathLst>
        </a:custGeom>
        <a:noFill/>
        <a:ln w="15875"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5232993-498D-5242-80E3-1D7443AB4D97}">
      <dsp:nvSpPr>
        <dsp:cNvPr id="0" name=""/>
        <dsp:cNvSpPr/>
      </dsp:nvSpPr>
      <dsp:spPr>
        <a:xfrm>
          <a:off x="2809728" y="1420843"/>
          <a:ext cx="1546017" cy="77300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noProof="0" dirty="0"/>
            <a:t>Veri Toplama</a:t>
          </a:r>
        </a:p>
      </dsp:txBody>
      <dsp:txXfrm>
        <a:off x="2809728" y="1420843"/>
        <a:ext cx="1546017" cy="773008"/>
      </dsp:txXfrm>
    </dsp:sp>
    <dsp:sp modelId="{297022A0-C747-3046-BF9D-8E763982A527}">
      <dsp:nvSpPr>
        <dsp:cNvPr id="0" name=""/>
        <dsp:cNvSpPr/>
      </dsp:nvSpPr>
      <dsp:spPr>
        <a:xfrm>
          <a:off x="3706" y="2518515"/>
          <a:ext cx="1546017" cy="77300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noProof="0" dirty="0"/>
            <a:t>Odak Grup Görüşmesi</a:t>
          </a:r>
        </a:p>
      </dsp:txBody>
      <dsp:txXfrm>
        <a:off x="3706" y="2518515"/>
        <a:ext cx="1546017" cy="773008"/>
      </dsp:txXfrm>
    </dsp:sp>
    <dsp:sp modelId="{E1CF52F9-9B5A-BF44-972F-651CBA125886}">
      <dsp:nvSpPr>
        <dsp:cNvPr id="0" name=""/>
        <dsp:cNvSpPr/>
      </dsp:nvSpPr>
      <dsp:spPr>
        <a:xfrm>
          <a:off x="1874387" y="2518515"/>
          <a:ext cx="1546017" cy="77300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noProof="0"/>
            <a:t>Derinlemesine Görüşme</a:t>
          </a:r>
        </a:p>
      </dsp:txBody>
      <dsp:txXfrm>
        <a:off x="1874387" y="2518515"/>
        <a:ext cx="1546017" cy="773008"/>
      </dsp:txXfrm>
    </dsp:sp>
    <dsp:sp modelId="{5AC8E3C2-83AB-6B49-ACE6-2F0C5E3F66F7}">
      <dsp:nvSpPr>
        <dsp:cNvPr id="0" name=""/>
        <dsp:cNvSpPr/>
      </dsp:nvSpPr>
      <dsp:spPr>
        <a:xfrm>
          <a:off x="3745068" y="2518515"/>
          <a:ext cx="1546017" cy="77300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noProof="0" dirty="0"/>
            <a:t>Gözlem</a:t>
          </a:r>
        </a:p>
      </dsp:txBody>
      <dsp:txXfrm>
        <a:off x="3745068" y="2518515"/>
        <a:ext cx="1546017" cy="773008"/>
      </dsp:txXfrm>
    </dsp:sp>
    <dsp:sp modelId="{1EB45358-C71F-7B42-A32C-3904623BB1CA}">
      <dsp:nvSpPr>
        <dsp:cNvPr id="0" name=""/>
        <dsp:cNvSpPr/>
      </dsp:nvSpPr>
      <dsp:spPr>
        <a:xfrm>
          <a:off x="5615750" y="2518515"/>
          <a:ext cx="1546017" cy="77300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noProof="0" dirty="0"/>
            <a:t>Mülakat</a:t>
          </a:r>
        </a:p>
      </dsp:txBody>
      <dsp:txXfrm>
        <a:off x="5615750" y="2518515"/>
        <a:ext cx="1546017" cy="77300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8223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7298657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409101783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6438924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1909345-DEE0-4B07-8E32-441AC9DA095E}" type="datetime1">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99776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1909345-DEE0-4B07-8E32-441AC9DA095E}" type="datetime1">
              <a:rPr lang="en-US" smtClean="0"/>
              <a:pPr/>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427950830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1909345-DEE0-4B07-8E32-441AC9DA095E}" type="datetime1">
              <a:rPr lang="en-US" smtClean="0"/>
              <a:pPr/>
              <a:t>3/17/2025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81180770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1909345-DEE0-4B07-8E32-441AC9DA095E}" type="datetime1">
              <a:rPr lang="en-US" smtClean="0"/>
              <a:pPr/>
              <a:t>3/17/2025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4323210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909345-DEE0-4B07-8E32-441AC9DA095E}" type="datetime1">
              <a:rPr lang="en-US" smtClean="0"/>
              <a:pPr/>
              <a:t>3/17/2025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43405634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1909345-DEE0-4B07-8E32-441AC9DA095E}" type="datetime1">
              <a:rPr lang="en-US" smtClean="0"/>
              <a:pPr/>
              <a:t>3/17/2025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33548626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F1909345-DEE0-4B07-8E32-441AC9DA095E}" type="datetime1">
              <a:rPr lang="en-US" smtClean="0"/>
              <a:pPr/>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91615717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1909345-DEE0-4B07-8E32-441AC9DA095E}" type="datetime1">
              <a:rPr lang="en-US" smtClean="0"/>
              <a:pPr/>
              <a:t>3/17/2025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6DD0FD-55B0-48C4-8AF2-8A69533EDFC3}"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98447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a:t>Odak Grup Araştırması</a:t>
            </a:r>
          </a:p>
        </p:txBody>
      </p:sp>
    </p:spTree>
    <p:extLst>
      <p:ext uri="{BB962C8B-B14F-4D97-AF65-F5344CB8AC3E}">
        <p14:creationId xmlns:p14="http://schemas.microsoft.com/office/powerpoint/2010/main" val="909670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114842" y="788737"/>
            <a:ext cx="2920984" cy="820160"/>
          </a:xfrm>
        </p:spPr>
        <p:txBody>
          <a:bodyPr/>
          <a:lstStyle/>
          <a:p>
            <a:r>
              <a:rPr lang="tr-TR" sz="2800" dirty="0"/>
              <a:t>Planlama</a:t>
            </a:r>
          </a:p>
        </p:txBody>
      </p:sp>
      <p:sp>
        <p:nvSpPr>
          <p:cNvPr id="2" name="Content Placeholder 1"/>
          <p:cNvSpPr>
            <a:spLocks noGrp="1"/>
          </p:cNvSpPr>
          <p:nvPr>
            <p:ph idx="1"/>
          </p:nvPr>
        </p:nvSpPr>
        <p:spPr/>
        <p:txBody>
          <a:bodyPr>
            <a:normAutofit/>
          </a:bodyPr>
          <a:lstStyle/>
          <a:p>
            <a:pPr marL="0" indent="0">
              <a:buNone/>
            </a:pPr>
            <a:r>
              <a:rPr lang="tr-TR" dirty="0"/>
              <a:t>Planlama Odak Grup Araştırması sürecinin en önemli bileşenidir. </a:t>
            </a:r>
          </a:p>
          <a:p>
            <a:pPr marL="0" indent="0">
              <a:buNone/>
            </a:pPr>
            <a:endParaRPr lang="tr-TR" dirty="0"/>
          </a:p>
          <a:p>
            <a:r>
              <a:rPr lang="tr-TR" dirty="0"/>
              <a:t>Süreci planlama</a:t>
            </a:r>
          </a:p>
          <a:p>
            <a:r>
              <a:rPr lang="tr-TR" dirty="0"/>
              <a:t>Proje hedeflerini belirleme</a:t>
            </a:r>
          </a:p>
          <a:p>
            <a:r>
              <a:rPr lang="tr-TR" dirty="0"/>
              <a:t>Zaman çizelgesi oluşturma</a:t>
            </a:r>
          </a:p>
          <a:p>
            <a:r>
              <a:rPr lang="tr-TR" dirty="0"/>
              <a:t>Tarih ve mekan gibi lojistik unsurları belirleme</a:t>
            </a:r>
          </a:p>
          <a:p>
            <a:r>
              <a:rPr lang="tr-TR" dirty="0"/>
              <a:t>Personeli ve bütçeyi belirleme </a:t>
            </a:r>
          </a:p>
          <a:p>
            <a:pPr marL="0" indent="0">
              <a:buNone/>
            </a:pPr>
            <a:endParaRPr lang="tr-TR" dirty="0"/>
          </a:p>
          <a:p>
            <a:pPr marL="0" indent="0">
              <a:buNone/>
            </a:pPr>
            <a:r>
              <a:rPr lang="tr-TR" dirty="0"/>
              <a:t>gibi çeşitli unsurları barındırır.</a:t>
            </a:r>
          </a:p>
        </p:txBody>
      </p:sp>
      <p:sp>
        <p:nvSpPr>
          <p:cNvPr id="5" name="Title 2"/>
          <p:cNvSpPr txBox="1">
            <a:spLocks/>
          </p:cNvSpPr>
          <p:nvPr/>
        </p:nvSpPr>
        <p:spPr>
          <a:xfrm>
            <a:off x="7045748" y="6116722"/>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(Morgan; 1998)</a:t>
            </a:r>
          </a:p>
        </p:txBody>
      </p:sp>
      <p:sp>
        <p:nvSpPr>
          <p:cNvPr id="6" name="Title 2"/>
          <p:cNvSpPr txBox="1">
            <a:spLocks/>
          </p:cNvSpPr>
          <p:nvPr/>
        </p:nvSpPr>
        <p:spPr>
          <a:xfrm>
            <a:off x="7045748" y="648736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(Hyman, Sierra; 2017)</a:t>
            </a:r>
          </a:p>
        </p:txBody>
      </p:sp>
      <p:sp>
        <p:nvSpPr>
          <p:cNvPr id="7" name="Title 2"/>
          <p:cNvSpPr txBox="1">
            <a:spLocks/>
          </p:cNvSpPr>
          <p:nvPr/>
        </p:nvSpPr>
        <p:spPr>
          <a:xfrm>
            <a:off x="7296283" y="5755523"/>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2012)</a:t>
            </a:r>
          </a:p>
        </p:txBody>
      </p:sp>
    </p:spTree>
    <p:extLst>
      <p:ext uri="{BB962C8B-B14F-4D97-AF65-F5344CB8AC3E}">
        <p14:creationId xmlns:p14="http://schemas.microsoft.com/office/powerpoint/2010/main" val="2704769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107676" y="847086"/>
            <a:ext cx="2920984" cy="820160"/>
          </a:xfrm>
        </p:spPr>
        <p:txBody>
          <a:bodyPr/>
          <a:lstStyle/>
          <a:p>
            <a:r>
              <a:rPr lang="tr-TR" sz="2800" dirty="0"/>
              <a:t>İstihdam</a:t>
            </a:r>
          </a:p>
        </p:txBody>
      </p:sp>
      <p:sp>
        <p:nvSpPr>
          <p:cNvPr id="2" name="Content Placeholder 1"/>
          <p:cNvSpPr>
            <a:spLocks noGrp="1"/>
          </p:cNvSpPr>
          <p:nvPr>
            <p:ph idx="1"/>
          </p:nvPr>
        </p:nvSpPr>
        <p:spPr>
          <a:xfrm>
            <a:off x="391837" y="2012985"/>
            <a:ext cx="8647448" cy="4674452"/>
          </a:xfrm>
        </p:spPr>
        <p:txBody>
          <a:bodyPr>
            <a:normAutofit fontScale="47500" lnSpcReduction="20000"/>
          </a:bodyPr>
          <a:lstStyle/>
          <a:p>
            <a:pPr marL="0" indent="0">
              <a:buNone/>
            </a:pPr>
            <a:r>
              <a:rPr lang="tr-TR" dirty="0"/>
              <a:t>Odak grupları belirli kriterlere sahip gruplardır. Bu nedenle katılımcıları bir odak grubuna dahil etmek için belli başlı soruların sorulduğu seçim pusulaları dahilinde seçim yapılmalıdır. Bu pusulada; </a:t>
            </a:r>
          </a:p>
          <a:p>
            <a:pPr marL="0" indent="0">
              <a:buNone/>
            </a:pPr>
            <a:r>
              <a:rPr lang="tr-TR" dirty="0"/>
              <a:t> </a:t>
            </a:r>
          </a:p>
          <a:p>
            <a:r>
              <a:rPr lang="tr-TR" dirty="0"/>
              <a:t>Katılımcıları bilgilendirmek amaçlı bir başlık </a:t>
            </a:r>
          </a:p>
          <a:p>
            <a:r>
              <a:rPr lang="tr-TR" dirty="0"/>
              <a:t>Grup için yaş sınırı, alışveriş türü, cinsiyet gibi gerekli grup şartları ve kriterleri</a:t>
            </a:r>
          </a:p>
          <a:p>
            <a:r>
              <a:rPr lang="tr-TR" dirty="0"/>
              <a:t>Potansiyel bir katılımcının yeterince açık olduğunu değerlendiren ve katılma isteğini belirleyecek sorular</a:t>
            </a:r>
          </a:p>
          <a:p>
            <a:r>
              <a:rPr lang="tr-TR" dirty="0"/>
              <a:t>Katılımcıların katılma gerekçesini belirleyecek sorular</a:t>
            </a:r>
          </a:p>
          <a:p>
            <a:r>
              <a:rPr lang="tr-TR" dirty="0"/>
              <a:t>Araştırmayla alakalı bilgi birikimini ölçecek sorular</a:t>
            </a:r>
          </a:p>
          <a:p>
            <a:r>
              <a:rPr lang="tr-TR" dirty="0"/>
              <a:t>Aşırı katılımı veya çıkar çatışmasını ortaya çıkarmak için güvenlik soruları.</a:t>
            </a:r>
          </a:p>
          <a:p>
            <a:r>
              <a:rPr lang="tr-TR" dirty="0"/>
              <a:t>Başarılı bir odak grubu için gerekli olan anlamlı sohbet edebilecek demografik bilgileri benzer insanların katılımı için gerekli olan anahtar demografik sorular</a:t>
            </a:r>
          </a:p>
          <a:p>
            <a:r>
              <a:rPr lang="tr-TR" dirty="0"/>
              <a:t>Uygun yaşam tarzı, tutum ve bilgiyi karşılaştıran ürün kullanım sıklığı gibi sorular ve</a:t>
            </a:r>
          </a:p>
          <a:p>
            <a:r>
              <a:rPr lang="tr-TR" dirty="0"/>
              <a:t>Adres, telefon numarası ve e-posta adresi gibi iletişim bilgilerini toplayacak sorular</a:t>
            </a:r>
          </a:p>
          <a:p>
            <a:pPr marL="0" indent="0">
              <a:buNone/>
            </a:pPr>
            <a:endParaRPr lang="tr-TR" dirty="0"/>
          </a:p>
          <a:p>
            <a:pPr marL="0" indent="0">
              <a:buNone/>
            </a:pPr>
            <a:r>
              <a:rPr lang="tr-TR" dirty="0"/>
              <a:t>İçermelidir.</a:t>
            </a:r>
          </a:p>
          <a:p>
            <a:endParaRPr lang="tr-TR" dirty="0"/>
          </a:p>
          <a:p>
            <a:pPr marL="0" indent="0">
              <a:buNone/>
            </a:pPr>
            <a:r>
              <a:rPr lang="tr-TR" dirty="0"/>
              <a:t>Odak grubu araştırmaları, kimi zaman araştırma sırasında çeşitli ikramlarda bulunulduğu için, kimi zaman sosyalleşmek için ve kimi zaman da katılımcılara ücret ödendiği için yalnız, sıkılmış veya düşük gelirli insanları odak gruplarına aşırı derecede katılmaya yöneltmektedir. Bu duruma dikkat edilmeli ve profesyonel katılımcılardan kaçınılmalıdır. </a:t>
            </a:r>
          </a:p>
        </p:txBody>
      </p:sp>
      <p:sp>
        <p:nvSpPr>
          <p:cNvPr id="5" name="Title 2"/>
          <p:cNvSpPr txBox="1">
            <a:spLocks/>
          </p:cNvSpPr>
          <p:nvPr/>
        </p:nvSpPr>
        <p:spPr>
          <a:xfrm>
            <a:off x="7478353" y="6269958"/>
            <a:ext cx="1449693" cy="3853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2012)</a:t>
            </a:r>
          </a:p>
        </p:txBody>
      </p:sp>
      <p:sp>
        <p:nvSpPr>
          <p:cNvPr id="6" name="Title 2"/>
          <p:cNvSpPr txBox="1">
            <a:spLocks/>
          </p:cNvSpPr>
          <p:nvPr/>
        </p:nvSpPr>
        <p:spPr>
          <a:xfrm>
            <a:off x="7318374" y="6487361"/>
            <a:ext cx="1825625"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Neuman</a:t>
            </a:r>
            <a:r>
              <a:rPr lang="tr-TR" sz="1400" dirty="0"/>
              <a:t>; 2014)</a:t>
            </a:r>
          </a:p>
        </p:txBody>
      </p:sp>
    </p:spTree>
    <p:extLst>
      <p:ext uri="{BB962C8B-B14F-4D97-AF65-F5344CB8AC3E}">
        <p14:creationId xmlns:p14="http://schemas.microsoft.com/office/powerpoint/2010/main" val="2704769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148351" y="1026758"/>
            <a:ext cx="4783120" cy="621459"/>
          </a:xfrm>
        </p:spPr>
        <p:txBody>
          <a:bodyPr>
            <a:normAutofit fontScale="90000"/>
          </a:bodyPr>
          <a:lstStyle/>
          <a:p>
            <a:r>
              <a:rPr lang="tr-TR" sz="2800" dirty="0"/>
              <a:t>Soruların Hazırlaması</a:t>
            </a:r>
            <a:br>
              <a:rPr lang="tr-TR" sz="2800" dirty="0"/>
            </a:br>
            <a:endParaRPr lang="tr-TR" sz="2800" dirty="0"/>
          </a:p>
        </p:txBody>
      </p:sp>
      <p:sp>
        <p:nvSpPr>
          <p:cNvPr id="2" name="Content Placeholder 1"/>
          <p:cNvSpPr>
            <a:spLocks noGrp="1"/>
          </p:cNvSpPr>
          <p:nvPr>
            <p:ph idx="1"/>
          </p:nvPr>
        </p:nvSpPr>
        <p:spPr/>
        <p:txBody>
          <a:bodyPr>
            <a:normAutofit/>
          </a:bodyPr>
          <a:lstStyle/>
          <a:p>
            <a:endParaRPr lang="tr-TR" dirty="0"/>
          </a:p>
          <a:p>
            <a:pPr marL="0" indent="0">
              <a:buNone/>
            </a:pPr>
            <a:r>
              <a:rPr lang="tr-TR" dirty="0"/>
              <a:t>Sorular, odak grup araştırmasının ayrılmaz bir bileşenidir. Sorgulama araçları oluşturulurken belirli bir format izlenir ve bu format, </a:t>
            </a:r>
          </a:p>
          <a:p>
            <a:r>
              <a:rPr lang="tr-TR" dirty="0"/>
              <a:t>Açılış soruları</a:t>
            </a:r>
          </a:p>
          <a:p>
            <a:r>
              <a:rPr lang="tr-TR" dirty="0"/>
              <a:t>Konuya giriş soruları</a:t>
            </a:r>
          </a:p>
          <a:p>
            <a:r>
              <a:rPr lang="tr-TR" dirty="0"/>
              <a:t>Geçiş soruları</a:t>
            </a:r>
          </a:p>
          <a:p>
            <a:r>
              <a:rPr lang="tr-TR" dirty="0"/>
              <a:t>Anahtar sorular</a:t>
            </a:r>
          </a:p>
          <a:p>
            <a:r>
              <a:rPr lang="tr-TR" dirty="0"/>
              <a:t>Bitiş soruları</a:t>
            </a:r>
          </a:p>
          <a:p>
            <a:pPr marL="0" indent="0">
              <a:buNone/>
            </a:pPr>
            <a:r>
              <a:rPr lang="tr-TR" dirty="0"/>
              <a:t>olmak üzere beş aşamadan oluşur. </a:t>
            </a:r>
          </a:p>
        </p:txBody>
      </p:sp>
      <p:sp>
        <p:nvSpPr>
          <p:cNvPr id="6" name="Title 2"/>
          <p:cNvSpPr txBox="1">
            <a:spLocks/>
          </p:cNvSpPr>
          <p:nvPr/>
        </p:nvSpPr>
        <p:spPr>
          <a:xfrm>
            <a:off x="7751903" y="6161041"/>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2012)</a:t>
            </a:r>
          </a:p>
        </p:txBody>
      </p:sp>
      <p:sp>
        <p:nvSpPr>
          <p:cNvPr id="7" name="Title 2"/>
          <p:cNvSpPr txBox="1">
            <a:spLocks/>
          </p:cNvSpPr>
          <p:nvPr/>
        </p:nvSpPr>
        <p:spPr>
          <a:xfrm>
            <a:off x="7694307" y="6496004"/>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(Krueger; 2012)</a:t>
            </a:r>
          </a:p>
        </p:txBody>
      </p:sp>
    </p:spTree>
    <p:extLst>
      <p:ext uri="{BB962C8B-B14F-4D97-AF65-F5344CB8AC3E}">
        <p14:creationId xmlns:p14="http://schemas.microsoft.com/office/powerpoint/2010/main" val="270476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148351" y="1026758"/>
            <a:ext cx="4783120" cy="621459"/>
          </a:xfrm>
        </p:spPr>
        <p:txBody>
          <a:bodyPr>
            <a:normAutofit fontScale="90000"/>
          </a:bodyPr>
          <a:lstStyle/>
          <a:p>
            <a:r>
              <a:rPr lang="tr-TR" sz="2800" dirty="0"/>
              <a:t>Soruların Hazırlaması</a:t>
            </a:r>
            <a:br>
              <a:rPr lang="tr-TR" sz="2800" dirty="0"/>
            </a:br>
            <a:endParaRPr lang="tr-TR" sz="2800" dirty="0"/>
          </a:p>
        </p:txBody>
      </p:sp>
      <p:sp>
        <p:nvSpPr>
          <p:cNvPr id="2" name="Content Placeholder 1"/>
          <p:cNvSpPr>
            <a:spLocks noGrp="1"/>
          </p:cNvSpPr>
          <p:nvPr>
            <p:ph idx="1"/>
          </p:nvPr>
        </p:nvSpPr>
        <p:spPr>
          <a:xfrm>
            <a:off x="699247" y="2012987"/>
            <a:ext cx="7745505" cy="4113176"/>
          </a:xfrm>
        </p:spPr>
        <p:txBody>
          <a:bodyPr>
            <a:normAutofit fontScale="70000" lnSpcReduction="20000"/>
          </a:bodyPr>
          <a:lstStyle/>
          <a:p>
            <a:pPr marL="0" indent="0">
              <a:buNone/>
            </a:pPr>
            <a:r>
              <a:rPr lang="tr-TR" dirty="0"/>
              <a:t>İyi sorular genellikle; </a:t>
            </a:r>
          </a:p>
          <a:p>
            <a:pPr marL="0" indent="0">
              <a:buNone/>
            </a:pPr>
            <a:endParaRPr lang="tr-TR" dirty="0"/>
          </a:p>
          <a:p>
            <a:r>
              <a:rPr lang="tr-TR" dirty="0"/>
              <a:t>Kısa olan</a:t>
            </a:r>
          </a:p>
          <a:p>
            <a:r>
              <a:rPr lang="tr-TR" dirty="0"/>
              <a:t>Jargon ve kısaltmalardan uzak</a:t>
            </a:r>
          </a:p>
          <a:p>
            <a:r>
              <a:rPr lang="tr-TR" dirty="0"/>
              <a:t>Düz ve anlaşılır bir dille yazılmış</a:t>
            </a:r>
          </a:p>
          <a:p>
            <a:r>
              <a:rPr lang="tr-TR" dirty="0"/>
              <a:t>Açık uçlu </a:t>
            </a:r>
          </a:p>
          <a:p>
            <a:r>
              <a:rPr lang="tr-TR" dirty="0"/>
              <a:t>Katılımcıları konuyla ilgili çok konuşmaya davet eden.</a:t>
            </a:r>
          </a:p>
          <a:p>
            <a:pPr marL="0" indent="0">
              <a:buNone/>
            </a:pPr>
            <a:endParaRPr lang="tr-TR" dirty="0"/>
          </a:p>
          <a:p>
            <a:pPr marL="0" indent="0">
              <a:buNone/>
            </a:pPr>
            <a:r>
              <a:rPr lang="tr-TR" dirty="0"/>
              <a:t>sorulardır.</a:t>
            </a:r>
          </a:p>
          <a:p>
            <a:endParaRPr lang="tr-TR" dirty="0"/>
          </a:p>
          <a:p>
            <a:pPr marL="0" indent="0">
              <a:buNone/>
            </a:pPr>
            <a:r>
              <a:rPr lang="tr-TR" dirty="0"/>
              <a:t>Bunun yanı sıra, puan kartları, rol yapma oyunları ve sahipliğe teşvik eden “siz nasıl yapardınız?” soruları gibi çeşitli materyaller de tartışma üretmek için yardımcı bir araç olarak kullanılabilir.</a:t>
            </a:r>
          </a:p>
          <a:p>
            <a:endParaRPr lang="tr-TR" dirty="0"/>
          </a:p>
        </p:txBody>
      </p:sp>
      <p:sp>
        <p:nvSpPr>
          <p:cNvPr id="6" name="Title 2"/>
          <p:cNvSpPr txBox="1">
            <a:spLocks/>
          </p:cNvSpPr>
          <p:nvPr/>
        </p:nvSpPr>
        <p:spPr>
          <a:xfrm>
            <a:off x="7694307" y="6192792"/>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2012)</a:t>
            </a:r>
          </a:p>
        </p:txBody>
      </p:sp>
      <p:sp>
        <p:nvSpPr>
          <p:cNvPr id="7" name="Title 2"/>
          <p:cNvSpPr txBox="1">
            <a:spLocks/>
          </p:cNvSpPr>
          <p:nvPr/>
        </p:nvSpPr>
        <p:spPr>
          <a:xfrm>
            <a:off x="7694307" y="6496004"/>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(Krueger; 2012)</a:t>
            </a:r>
          </a:p>
        </p:txBody>
      </p:sp>
    </p:spTree>
    <p:extLst>
      <p:ext uri="{BB962C8B-B14F-4D97-AF65-F5344CB8AC3E}">
        <p14:creationId xmlns:p14="http://schemas.microsoft.com/office/powerpoint/2010/main" val="259699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107677" y="828842"/>
            <a:ext cx="2920984" cy="820160"/>
          </a:xfrm>
        </p:spPr>
        <p:txBody>
          <a:bodyPr/>
          <a:lstStyle/>
          <a:p>
            <a:r>
              <a:rPr lang="tr-TR" sz="2800" dirty="0" err="1"/>
              <a:t>Moderasyon</a:t>
            </a:r>
            <a:br>
              <a:rPr lang="tr-TR" sz="2800" dirty="0"/>
            </a:br>
            <a:endParaRPr lang="tr-TR" sz="2800" dirty="0"/>
          </a:p>
        </p:txBody>
      </p:sp>
      <p:sp>
        <p:nvSpPr>
          <p:cNvPr id="2" name="Content Placeholder 1"/>
          <p:cNvSpPr>
            <a:spLocks noGrp="1"/>
          </p:cNvSpPr>
          <p:nvPr>
            <p:ph idx="1"/>
          </p:nvPr>
        </p:nvSpPr>
        <p:spPr/>
        <p:txBody>
          <a:bodyPr>
            <a:normAutofit fontScale="92500" lnSpcReduction="20000"/>
          </a:bodyPr>
          <a:lstStyle/>
          <a:p>
            <a:pPr marL="0" indent="0">
              <a:buNone/>
            </a:pPr>
            <a:r>
              <a:rPr lang="tr-TR" dirty="0" err="1"/>
              <a:t>Moderatör</a:t>
            </a:r>
            <a:r>
              <a:rPr lang="tr-TR" dirty="0"/>
              <a:t>, tartışmanın sağlıklı yapılması ve yönetilmesi adına önemli bir rol oynamaktadır. </a:t>
            </a:r>
          </a:p>
          <a:p>
            <a:endParaRPr lang="tr-TR" dirty="0"/>
          </a:p>
          <a:p>
            <a:r>
              <a:rPr lang="tr-TR" dirty="0"/>
              <a:t>Katılımcılar gelmeden tabloları, sandalyeleri, kağıtları, teknolojik ekipmanları, atıştırmalıkları, oda sıcaklığını vb. kontrol eder. </a:t>
            </a:r>
          </a:p>
          <a:p>
            <a:r>
              <a:rPr lang="tr-TR" dirty="0"/>
              <a:t>Katılımcıları birbirleri ile tanıştırır;</a:t>
            </a:r>
          </a:p>
          <a:p>
            <a:r>
              <a:rPr lang="tr-TR" dirty="0"/>
              <a:t>Odak grubunun amacını, katılımcılardan beklentilerini ve uyulması gereken yönergeleri anlatır;</a:t>
            </a:r>
          </a:p>
          <a:p>
            <a:r>
              <a:rPr lang="tr-TR" dirty="0"/>
              <a:t>Toplanan veriler nasıl kullanılacağı ve tartışmanın gizliliği bilgisini paylaşır </a:t>
            </a:r>
          </a:p>
          <a:p>
            <a:r>
              <a:rPr lang="tr-TR" dirty="0"/>
              <a:t>Tartışmalara ilişkin konuları sunar ve grup katılımcıları için iyi bir tartışma ortamı oluşturur.</a:t>
            </a:r>
          </a:p>
          <a:p>
            <a:r>
              <a:rPr lang="tr-TR" dirty="0"/>
              <a:t>Katılımcıları teşvik ederek, tüm üyelere tartışmalara katkıda bulunma fırsatı sağlar.</a:t>
            </a:r>
          </a:p>
        </p:txBody>
      </p:sp>
      <p:sp>
        <p:nvSpPr>
          <p:cNvPr id="5" name="Title 2"/>
          <p:cNvSpPr txBox="1">
            <a:spLocks/>
          </p:cNvSpPr>
          <p:nvPr/>
        </p:nvSpPr>
        <p:spPr>
          <a:xfrm>
            <a:off x="7694307" y="6195771"/>
            <a:ext cx="1345910"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Lane</a:t>
            </a:r>
            <a:r>
              <a:rPr lang="tr-TR" sz="1400" dirty="0"/>
              <a:t>; 2016)</a:t>
            </a:r>
          </a:p>
        </p:txBody>
      </p:sp>
      <p:sp>
        <p:nvSpPr>
          <p:cNvPr id="6" name="Title 2"/>
          <p:cNvSpPr txBox="1">
            <a:spLocks/>
          </p:cNvSpPr>
          <p:nvPr/>
        </p:nvSpPr>
        <p:spPr>
          <a:xfrm>
            <a:off x="7524751" y="6487361"/>
            <a:ext cx="1619250"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1012)</a:t>
            </a:r>
          </a:p>
        </p:txBody>
      </p:sp>
    </p:spTree>
    <p:extLst>
      <p:ext uri="{BB962C8B-B14F-4D97-AF65-F5344CB8AC3E}">
        <p14:creationId xmlns:p14="http://schemas.microsoft.com/office/powerpoint/2010/main" val="2704769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993634" y="687175"/>
            <a:ext cx="5156730" cy="820160"/>
          </a:xfrm>
        </p:spPr>
        <p:txBody>
          <a:bodyPr/>
          <a:lstStyle/>
          <a:p>
            <a:r>
              <a:rPr lang="tr-TR" sz="2800" dirty="0"/>
              <a:t>Veri Toplama ve Analiz Etme</a:t>
            </a:r>
          </a:p>
        </p:txBody>
      </p:sp>
      <p:sp>
        <p:nvSpPr>
          <p:cNvPr id="2" name="Content Placeholder 1"/>
          <p:cNvSpPr>
            <a:spLocks noGrp="1"/>
          </p:cNvSpPr>
          <p:nvPr>
            <p:ph idx="1"/>
          </p:nvPr>
        </p:nvSpPr>
        <p:spPr/>
        <p:txBody>
          <a:bodyPr>
            <a:normAutofit/>
          </a:bodyPr>
          <a:lstStyle/>
          <a:p>
            <a:r>
              <a:rPr lang="tr-TR" dirty="0"/>
              <a:t>Genellikle video kayıt veya ses kayıt cihazları ile kayıtlar gerçekleştirilmelidir. </a:t>
            </a:r>
          </a:p>
          <a:p>
            <a:r>
              <a:rPr lang="tr-TR" dirty="0"/>
              <a:t>Tartışmanın içeriği analiz edilmelidir. Bu analizin amacı eğilimleri ve kalıpları bulmaktır.</a:t>
            </a:r>
          </a:p>
          <a:p>
            <a:r>
              <a:rPr lang="tr-TR" dirty="0"/>
              <a:t>Odak grup araştırmasının analizi araştırmanın amacına ve uzmanlığına göre değişir. Seçilen tekniğe bağlı olarak, bulgular örnek transkript alıntılarından cümle ve temaların frekanslarına kadar farklı şekilde raporlanır.</a:t>
            </a:r>
          </a:p>
        </p:txBody>
      </p:sp>
      <p:sp>
        <p:nvSpPr>
          <p:cNvPr id="5" name="Title 2"/>
          <p:cNvSpPr txBox="1">
            <a:spLocks/>
          </p:cNvSpPr>
          <p:nvPr/>
        </p:nvSpPr>
        <p:spPr>
          <a:xfrm>
            <a:off x="6760626" y="5658818"/>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Wiggins</a:t>
            </a:r>
            <a:r>
              <a:rPr lang="tr-TR" sz="1400" dirty="0"/>
              <a:t>; 2014)</a:t>
            </a:r>
          </a:p>
        </p:txBody>
      </p:sp>
      <p:sp>
        <p:nvSpPr>
          <p:cNvPr id="6" name="Title 2"/>
          <p:cNvSpPr txBox="1">
            <a:spLocks/>
          </p:cNvSpPr>
          <p:nvPr/>
        </p:nvSpPr>
        <p:spPr>
          <a:xfrm>
            <a:off x="6181015" y="6300453"/>
            <a:ext cx="2962985" cy="55595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(Çokluk, Yılmaz, &amp; Oğuz; 2011)</a:t>
            </a:r>
          </a:p>
        </p:txBody>
      </p:sp>
      <p:sp>
        <p:nvSpPr>
          <p:cNvPr id="7" name="Title 2"/>
          <p:cNvSpPr txBox="1">
            <a:spLocks/>
          </p:cNvSpPr>
          <p:nvPr/>
        </p:nvSpPr>
        <p:spPr>
          <a:xfrm>
            <a:off x="6760626" y="6015504"/>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Campbell</a:t>
            </a:r>
            <a:r>
              <a:rPr lang="tr-TR" sz="1400" dirty="0"/>
              <a:t>; 2008)</a:t>
            </a:r>
          </a:p>
        </p:txBody>
      </p:sp>
    </p:spTree>
    <p:extLst>
      <p:ext uri="{BB962C8B-B14F-4D97-AF65-F5344CB8AC3E}">
        <p14:creationId xmlns:p14="http://schemas.microsoft.com/office/powerpoint/2010/main" val="4257044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810560" y="828842"/>
            <a:ext cx="5634352" cy="820160"/>
          </a:xfrm>
        </p:spPr>
        <p:txBody>
          <a:bodyPr/>
          <a:lstStyle/>
          <a:p>
            <a:r>
              <a:rPr lang="tr-TR" sz="2800" dirty="0"/>
              <a:t>Veri Toplama ve Analiz Etme</a:t>
            </a:r>
          </a:p>
        </p:txBody>
      </p:sp>
      <p:sp>
        <p:nvSpPr>
          <p:cNvPr id="2" name="Content Placeholder 1"/>
          <p:cNvSpPr>
            <a:spLocks noGrp="1"/>
          </p:cNvSpPr>
          <p:nvPr>
            <p:ph idx="1"/>
          </p:nvPr>
        </p:nvSpPr>
        <p:spPr/>
        <p:txBody>
          <a:bodyPr>
            <a:normAutofit fontScale="70000" lnSpcReduction="20000"/>
          </a:bodyPr>
          <a:lstStyle/>
          <a:p>
            <a:r>
              <a:rPr lang="tr-TR" dirty="0"/>
              <a:t>Verilerin toplanması işlemi gerçek zamanlı olarak yapıldıktan sonra bu verilerin işlenmesi gereklidir. Bu verilerin doğru işlenmesi için bir veri analizi planı hazırlamalıdır. Bu plan dahilinde veriler;</a:t>
            </a:r>
          </a:p>
          <a:p>
            <a:pPr marL="0" indent="0">
              <a:buNone/>
            </a:pPr>
            <a:endParaRPr lang="tr-TR" dirty="0"/>
          </a:p>
          <a:p>
            <a:r>
              <a:rPr lang="tr-TR" dirty="0"/>
              <a:t>Odak grup prosedürlerinin ayrıntıları,</a:t>
            </a:r>
          </a:p>
          <a:p>
            <a:r>
              <a:rPr lang="tr-TR" dirty="0"/>
              <a:t> Grubun büyüklüğü, </a:t>
            </a:r>
          </a:p>
          <a:p>
            <a:r>
              <a:rPr lang="tr-TR" dirty="0"/>
              <a:t>Yeri ve zamanı,</a:t>
            </a:r>
          </a:p>
          <a:p>
            <a:r>
              <a:rPr lang="tr-TR" dirty="0"/>
              <a:t>Katılımcıların arka planı, </a:t>
            </a:r>
          </a:p>
          <a:p>
            <a:r>
              <a:rPr lang="tr-TR" dirty="0"/>
              <a:t>Katılımcıların seçim yöntemi</a:t>
            </a:r>
          </a:p>
          <a:p>
            <a:pPr marL="0" indent="0">
              <a:buNone/>
            </a:pPr>
            <a:endParaRPr lang="tr-TR" dirty="0"/>
          </a:p>
          <a:p>
            <a:pPr marL="0" indent="0">
              <a:buNone/>
            </a:pPr>
            <a:r>
              <a:rPr lang="tr-TR" dirty="0"/>
              <a:t>Belirtilmeli ve bu belirteçler analiz sürecinde dikkate alınmalıdır. </a:t>
            </a:r>
          </a:p>
          <a:p>
            <a:pPr marL="0" indent="0">
              <a:buNone/>
            </a:pPr>
            <a:endParaRPr lang="tr-TR" dirty="0"/>
          </a:p>
          <a:p>
            <a:pPr marL="0" indent="0">
              <a:buNone/>
            </a:pPr>
            <a:r>
              <a:rPr lang="tr-TR" dirty="0"/>
              <a:t>Ancak Odak Grubu Araştırmalarında çıkan veriler sanılanın aksine sade ve anlaşılır oldukları için analiz etmesi nispeten basittir.</a:t>
            </a:r>
          </a:p>
          <a:p>
            <a:pPr marL="0" indent="0">
              <a:buNone/>
            </a:pPr>
            <a:endParaRPr lang="tr-TR" dirty="0"/>
          </a:p>
        </p:txBody>
      </p:sp>
      <p:sp>
        <p:nvSpPr>
          <p:cNvPr id="5" name="Title 2"/>
          <p:cNvSpPr txBox="1">
            <a:spLocks/>
          </p:cNvSpPr>
          <p:nvPr/>
        </p:nvSpPr>
        <p:spPr>
          <a:xfrm>
            <a:off x="7604124" y="6485820"/>
            <a:ext cx="1539875"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(Cinoğlu; 2007)</a:t>
            </a:r>
          </a:p>
        </p:txBody>
      </p:sp>
      <p:sp>
        <p:nvSpPr>
          <p:cNvPr id="6" name="Title 2"/>
          <p:cNvSpPr txBox="1">
            <a:spLocks/>
          </p:cNvSpPr>
          <p:nvPr/>
        </p:nvSpPr>
        <p:spPr>
          <a:xfrm>
            <a:off x="7694306" y="6185055"/>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2012)</a:t>
            </a:r>
          </a:p>
        </p:txBody>
      </p:sp>
    </p:spTree>
    <p:extLst>
      <p:ext uri="{BB962C8B-B14F-4D97-AF65-F5344CB8AC3E}">
        <p14:creationId xmlns:p14="http://schemas.microsoft.com/office/powerpoint/2010/main" val="2704769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905140" y="994910"/>
            <a:ext cx="5256027" cy="572247"/>
          </a:xfrm>
        </p:spPr>
        <p:txBody>
          <a:bodyPr/>
          <a:lstStyle/>
          <a:p>
            <a:r>
              <a:rPr lang="tr-TR" sz="2800" dirty="0"/>
              <a:t>Bulguları raporlama</a:t>
            </a:r>
          </a:p>
        </p:txBody>
      </p:sp>
      <p:sp>
        <p:nvSpPr>
          <p:cNvPr id="2" name="Content Placeholder 1"/>
          <p:cNvSpPr>
            <a:spLocks noGrp="1"/>
          </p:cNvSpPr>
          <p:nvPr>
            <p:ph idx="1"/>
          </p:nvPr>
        </p:nvSpPr>
        <p:spPr>
          <a:xfrm>
            <a:off x="567489" y="2094047"/>
            <a:ext cx="8161028" cy="4444780"/>
          </a:xfrm>
        </p:spPr>
        <p:txBody>
          <a:bodyPr>
            <a:normAutofit fontScale="85000" lnSpcReduction="10000"/>
          </a:bodyPr>
          <a:lstStyle/>
          <a:p>
            <a:pPr marL="0" indent="0">
              <a:buNone/>
            </a:pPr>
            <a:r>
              <a:rPr lang="tr-TR" dirty="0"/>
              <a:t>Raporlama, araştırmayı okuyanın anlayış düzeyini yükseltmek için yapılmaktadır. Amaç, zaten bilinen ortak bilginin tekrar edilmesinin aksine, yeni anlayışları aydınlatmak ve aktarmaktır. Araştırmanın neden önemli olduğu ve bulguların ne anlama geldiği belirtilmelidir. En önemli bulgularla başlayarak daha az önemli noktalar da dahil olmak üzere tüm bulgulara yer verilmelidir. </a:t>
            </a:r>
          </a:p>
          <a:p>
            <a:pPr marL="0" indent="0">
              <a:buNone/>
            </a:pPr>
            <a:endParaRPr lang="tr-TR" dirty="0"/>
          </a:p>
          <a:p>
            <a:pPr marL="0" indent="0">
              <a:buNone/>
            </a:pPr>
            <a:r>
              <a:rPr lang="tr-TR" dirty="0"/>
              <a:t>İnsanları bilgilendirmek için çeşitli raporlar kullanılabilir Yazılı raporlar, anlatı biçiminde ya da maddeler halinde olabilir, sözlü raporlar ise kısa, açık ve özlü olmalıdır. Raporlar ayrıca; </a:t>
            </a:r>
          </a:p>
          <a:p>
            <a:r>
              <a:rPr lang="tr-TR" dirty="0"/>
              <a:t>Özetler, </a:t>
            </a:r>
          </a:p>
          <a:p>
            <a:r>
              <a:rPr lang="tr-TR" dirty="0"/>
              <a:t>Denetleyici yorumları, </a:t>
            </a:r>
          </a:p>
          <a:p>
            <a:r>
              <a:rPr lang="tr-TR" dirty="0"/>
              <a:t>Proje ortası raporları, </a:t>
            </a:r>
          </a:p>
          <a:p>
            <a:r>
              <a:rPr lang="tr-TR" dirty="0"/>
              <a:t>Araştırma ekibi üyeleri tarafından yapılan kişisel katkılar </a:t>
            </a:r>
          </a:p>
          <a:p>
            <a:pPr marL="0" indent="0">
              <a:buNone/>
            </a:pPr>
            <a:endParaRPr lang="tr-TR" dirty="0"/>
          </a:p>
          <a:p>
            <a:pPr marL="0" indent="0">
              <a:buNone/>
            </a:pPr>
            <a:r>
              <a:rPr lang="tr-TR" dirty="0"/>
              <a:t>gibi pek çok ek noktayı da içerebilmektedir.</a:t>
            </a:r>
          </a:p>
        </p:txBody>
      </p:sp>
      <p:sp>
        <p:nvSpPr>
          <p:cNvPr id="5" name="Title 2"/>
          <p:cNvSpPr txBox="1">
            <a:spLocks/>
          </p:cNvSpPr>
          <p:nvPr/>
        </p:nvSpPr>
        <p:spPr>
          <a:xfrm>
            <a:off x="7161167" y="648736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(Krueger; 2002)</a:t>
            </a:r>
          </a:p>
        </p:txBody>
      </p:sp>
      <p:sp>
        <p:nvSpPr>
          <p:cNvPr id="6" name="Title 2"/>
          <p:cNvSpPr txBox="1">
            <a:spLocks/>
          </p:cNvSpPr>
          <p:nvPr/>
        </p:nvSpPr>
        <p:spPr>
          <a:xfrm>
            <a:off x="7454474" y="6168188"/>
            <a:ext cx="1449693"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Weare</a:t>
            </a:r>
            <a:r>
              <a:rPr lang="tr-TR" sz="1400" dirty="0"/>
              <a:t>; 2012)</a:t>
            </a:r>
          </a:p>
        </p:txBody>
      </p:sp>
    </p:spTree>
    <p:extLst>
      <p:ext uri="{BB962C8B-B14F-4D97-AF65-F5344CB8AC3E}">
        <p14:creationId xmlns:p14="http://schemas.microsoft.com/office/powerpoint/2010/main" val="2704769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sz="2800" dirty="0"/>
              <a:t>Odak Grup Görüşmesinde Ortam</a:t>
            </a:r>
          </a:p>
        </p:txBody>
      </p:sp>
      <p:sp>
        <p:nvSpPr>
          <p:cNvPr id="2" name="Content Placeholder 1"/>
          <p:cNvSpPr>
            <a:spLocks noGrp="1"/>
          </p:cNvSpPr>
          <p:nvPr>
            <p:ph idx="1"/>
          </p:nvPr>
        </p:nvSpPr>
        <p:spPr/>
        <p:txBody>
          <a:bodyPr>
            <a:normAutofit/>
          </a:bodyPr>
          <a:lstStyle/>
          <a:p>
            <a:r>
              <a:rPr lang="tr-TR" dirty="0"/>
              <a:t>Bulması kolay, dikkati dağıtmayı en aza indirgeyen, tarafsız bir ortam sağlayan bir yer seçilmelidir.</a:t>
            </a:r>
          </a:p>
          <a:p>
            <a:r>
              <a:rPr lang="tr-TR" dirty="0" err="1"/>
              <a:t>moderatör</a:t>
            </a:r>
            <a:r>
              <a:rPr lang="tr-TR" dirty="0"/>
              <a:t>, düşünceli, hoşgörülü bir atmosfer yaratmalı, temel kuralları sağlamalı ve tartışmanın tonunu belirlemelidir.</a:t>
            </a:r>
          </a:p>
          <a:p>
            <a:r>
              <a:rPr lang="tr-TR" dirty="0"/>
              <a:t>Ortam rahat ve daire şeklinde oturmaya uygun olmalıdır.</a:t>
            </a:r>
          </a:p>
          <a:p>
            <a:r>
              <a:rPr lang="tr-TR" dirty="0"/>
              <a:t>Odak grup süreci, insanların görüşlerini ikna etmeye ya da zorlamaya kalkışmayan açık, güvenen bir çevreye dayanır.</a:t>
            </a:r>
            <a:endParaRPr lang="en-US" dirty="0"/>
          </a:p>
        </p:txBody>
      </p:sp>
      <p:sp>
        <p:nvSpPr>
          <p:cNvPr id="5" name="Title 2"/>
          <p:cNvSpPr txBox="1">
            <a:spLocks/>
          </p:cNvSpPr>
          <p:nvPr/>
        </p:nvSpPr>
        <p:spPr>
          <a:xfrm>
            <a:off x="7161167" y="648736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Campbell</a:t>
            </a:r>
            <a:r>
              <a:rPr lang="tr-TR" sz="1400" dirty="0"/>
              <a:t>; 2008)</a:t>
            </a:r>
          </a:p>
        </p:txBody>
      </p:sp>
      <p:sp>
        <p:nvSpPr>
          <p:cNvPr id="6" name="Title 2"/>
          <p:cNvSpPr txBox="1">
            <a:spLocks/>
          </p:cNvSpPr>
          <p:nvPr/>
        </p:nvSpPr>
        <p:spPr>
          <a:xfrm>
            <a:off x="7135409" y="6186111"/>
            <a:ext cx="2070861"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Krueger</a:t>
            </a:r>
            <a:r>
              <a:rPr lang="tr-TR" sz="1400" dirty="0"/>
              <a:t>; 2002)</a:t>
            </a:r>
          </a:p>
        </p:txBody>
      </p:sp>
    </p:spTree>
    <p:extLst>
      <p:ext uri="{BB962C8B-B14F-4D97-AF65-F5344CB8AC3E}">
        <p14:creationId xmlns:p14="http://schemas.microsoft.com/office/powerpoint/2010/main" val="3950169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sz="2800" dirty="0"/>
              <a:t>Odak Grup Görüşmesi Nasıl Yapılır</a:t>
            </a:r>
          </a:p>
        </p:txBody>
      </p:sp>
      <p:sp>
        <p:nvSpPr>
          <p:cNvPr id="2" name="Content Placeholder 1"/>
          <p:cNvSpPr>
            <a:spLocks noGrp="1"/>
          </p:cNvSpPr>
          <p:nvPr>
            <p:ph idx="1"/>
          </p:nvPr>
        </p:nvSpPr>
        <p:spPr/>
        <p:txBody>
          <a:bodyPr>
            <a:normAutofit fontScale="92500" lnSpcReduction="10000"/>
          </a:bodyPr>
          <a:lstStyle/>
          <a:p>
            <a:r>
              <a:rPr lang="tr-TR" dirty="0" err="1"/>
              <a:t>Moderatör</a:t>
            </a:r>
            <a:r>
              <a:rPr lang="tr-TR" dirty="0"/>
              <a:t> ve raportör katılımcılar gelmeden önce ortamı hazırlamalıdır. Masa, sandalye, kâğıt, kalem, yiyecek, içecek, su gibi gerekli olabilecek her şey hazırlanmalıdır.</a:t>
            </a:r>
          </a:p>
          <a:p>
            <a:r>
              <a:rPr lang="tr-TR" dirty="0"/>
              <a:t>En az iki tane kayıt cihazı olmalı ve cihazların çalışıp çalışmadığı önceden kontrol edilmiş olmalıdır. Görüşmeyi yönetecek kişi, görüşmenin yapılacağı yeri, saati, tarihi, </a:t>
            </a:r>
            <a:r>
              <a:rPr lang="tr-TR" dirty="0" err="1"/>
              <a:t>moderatör</a:t>
            </a:r>
            <a:r>
              <a:rPr lang="tr-TR" dirty="0"/>
              <a:t> ve raportör ismini cihaza kaydetmelidir. </a:t>
            </a:r>
          </a:p>
          <a:p>
            <a:r>
              <a:rPr lang="tr-TR" dirty="0"/>
              <a:t>Grubun tamamlanması beklenirken, gelen katılımcılarla konuya dair hiçbir şey konuşulmamalıdır. </a:t>
            </a:r>
          </a:p>
          <a:p>
            <a:r>
              <a:rPr lang="tr-TR" dirty="0"/>
              <a:t>Katılımcıların hepsi görüşmeye iştirak ettiğinde görüşmenin kayıt altına alınacağı mutlaka önceden bildirilmelidir. </a:t>
            </a:r>
          </a:p>
          <a:p>
            <a:r>
              <a:rPr lang="tr-TR" dirty="0"/>
              <a:t>Görüşme kayıtlarının, projede görev alanlar tarafından </a:t>
            </a:r>
            <a:r>
              <a:rPr lang="tr-TR" dirty="0" err="1"/>
              <a:t>raporlaştırılacağı</a:t>
            </a:r>
            <a:r>
              <a:rPr lang="tr-TR" dirty="0"/>
              <a:t> ve görüşmede bulunan kişilerin projede adlarının hiçbir şekilde geçmeyeceği ve kendilerine atıfta bulunulmayacağı bildirilmelidir.</a:t>
            </a:r>
            <a:endParaRPr lang="en-US" dirty="0"/>
          </a:p>
        </p:txBody>
      </p:sp>
      <p:sp>
        <p:nvSpPr>
          <p:cNvPr id="5" name="Title 2"/>
          <p:cNvSpPr txBox="1">
            <a:spLocks/>
          </p:cNvSpPr>
          <p:nvPr/>
        </p:nvSpPr>
        <p:spPr>
          <a:xfrm>
            <a:off x="6508750" y="6500714"/>
            <a:ext cx="2635250"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(Çokluk, Yılmaz, Oğuz; 2011)</a:t>
            </a:r>
          </a:p>
        </p:txBody>
      </p:sp>
    </p:spTree>
    <p:extLst>
      <p:ext uri="{BB962C8B-B14F-4D97-AF65-F5344CB8AC3E}">
        <p14:creationId xmlns:p14="http://schemas.microsoft.com/office/powerpoint/2010/main" val="396271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sz="2800" dirty="0"/>
              <a:t>Veri Toplamada Nitel Yaklaşımlar</a:t>
            </a:r>
            <a:r>
              <a:rPr lang="tr-TR" dirty="0"/>
              <a:t> </a:t>
            </a:r>
          </a:p>
        </p:txBody>
      </p:sp>
      <p:graphicFrame>
        <p:nvGraphicFramePr>
          <p:cNvPr id="4" name="Diagram 3"/>
          <p:cNvGraphicFramePr/>
          <p:nvPr>
            <p:extLst>
              <p:ext uri="{D42A27DB-BD31-4B8C-83A1-F6EECF244321}">
                <p14:modId xmlns:p14="http://schemas.microsoft.com/office/powerpoint/2010/main" val="3290638739"/>
              </p:ext>
            </p:extLst>
          </p:nvPr>
        </p:nvGraphicFramePr>
        <p:xfrm>
          <a:off x="1002632" y="1397000"/>
          <a:ext cx="7165474" cy="47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2"/>
          <p:cNvSpPr txBox="1">
            <a:spLocks/>
          </p:cNvSpPr>
          <p:nvPr/>
        </p:nvSpPr>
        <p:spPr>
          <a:xfrm>
            <a:off x="7045748" y="648736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(Altındağ; 2005)</a:t>
            </a:r>
          </a:p>
        </p:txBody>
      </p:sp>
    </p:spTree>
    <p:extLst>
      <p:ext uri="{BB962C8B-B14F-4D97-AF65-F5344CB8AC3E}">
        <p14:creationId xmlns:p14="http://schemas.microsoft.com/office/powerpoint/2010/main" val="1500393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Odak grup görüşmesinde sorular mutlaka görüşmeden önce belirlenmeli ve eğer imkân varsa, ön testten geçirilmelidir. </a:t>
            </a:r>
          </a:p>
          <a:p>
            <a:r>
              <a:rPr lang="tr-TR" dirty="0"/>
              <a:t>Soruların önem sırası belirlenmeli, genelden özele doğru gidilerek ayrıntılara girilmelidir.</a:t>
            </a:r>
          </a:p>
          <a:p>
            <a:r>
              <a:rPr lang="tr-TR" dirty="0"/>
              <a:t>Görüşme başladıktan sonra </a:t>
            </a:r>
            <a:r>
              <a:rPr lang="tr-TR" dirty="0" err="1"/>
              <a:t>moderatör</a:t>
            </a:r>
            <a:r>
              <a:rPr lang="tr-TR" dirty="0"/>
              <a:t>, herkesin katılımı tamamlandıktan sonra odak grup görüşmesinin amacını açıklamalıdır. </a:t>
            </a:r>
          </a:p>
          <a:p>
            <a:r>
              <a:rPr lang="tr-TR" dirty="0"/>
              <a:t>Görüşmede kullanılacak format, izlenecek yol ve görüşmenin süresi hakkında katılımcılara bilgi verilmelidir.</a:t>
            </a:r>
          </a:p>
          <a:p>
            <a:r>
              <a:rPr lang="tr-TR" dirty="0"/>
              <a:t>Katılımcıların ortama ve birbirlerine ısınmalarını sağlayacak tarzda konuyla alakası olmayan bir soru ile konuya giriş yapabilir. </a:t>
            </a:r>
          </a:p>
          <a:p>
            <a:r>
              <a:rPr lang="tr-TR" dirty="0"/>
              <a:t>Raportör ise kendine kolay not tutmasını sağlayacak bir yöntem geliştirmelidir. </a:t>
            </a:r>
          </a:p>
        </p:txBody>
      </p:sp>
      <p:sp>
        <p:nvSpPr>
          <p:cNvPr id="4" name="Title 2"/>
          <p:cNvSpPr txBox="1">
            <a:spLocks/>
          </p:cNvSpPr>
          <p:nvPr/>
        </p:nvSpPr>
        <p:spPr>
          <a:xfrm>
            <a:off x="840890" y="722556"/>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dirty="0"/>
              <a:t>Odak Görüşme Nasıl Yapılır</a:t>
            </a:r>
          </a:p>
        </p:txBody>
      </p:sp>
      <p:sp>
        <p:nvSpPr>
          <p:cNvPr id="5" name="Title 2"/>
          <p:cNvSpPr txBox="1">
            <a:spLocks/>
          </p:cNvSpPr>
          <p:nvPr/>
        </p:nvSpPr>
        <p:spPr>
          <a:xfrm>
            <a:off x="6666720" y="6116722"/>
            <a:ext cx="2270906"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(Güzel; 2006)</a:t>
            </a:r>
          </a:p>
        </p:txBody>
      </p:sp>
      <p:sp>
        <p:nvSpPr>
          <p:cNvPr id="6" name="Title 2"/>
          <p:cNvSpPr txBox="1">
            <a:spLocks/>
          </p:cNvSpPr>
          <p:nvPr/>
        </p:nvSpPr>
        <p:spPr>
          <a:xfrm>
            <a:off x="6143624" y="6487361"/>
            <a:ext cx="3000376"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(Çokluk, Yılmaz, Oğuz; 2011)</a:t>
            </a:r>
          </a:p>
        </p:txBody>
      </p:sp>
    </p:spTree>
    <p:extLst>
      <p:ext uri="{BB962C8B-B14F-4D97-AF65-F5344CB8AC3E}">
        <p14:creationId xmlns:p14="http://schemas.microsoft.com/office/powerpoint/2010/main" val="526816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64222"/>
            <a:ext cx="7745505" cy="3877815"/>
          </a:xfrm>
        </p:spPr>
        <p:txBody>
          <a:bodyPr/>
          <a:lstStyle/>
          <a:p>
            <a:r>
              <a:rPr lang="tr-TR" dirty="0"/>
              <a:t>Odak grup görüşmesi bitirilirken tüm soruların sorulmuş olduğundan emin olunmalıdır.</a:t>
            </a:r>
          </a:p>
          <a:p>
            <a:r>
              <a:rPr lang="tr-TR" dirty="0"/>
              <a:t>Tüm gönüllü formları imzalanmış ve toplanmış olmalıdır.</a:t>
            </a:r>
          </a:p>
          <a:p>
            <a:r>
              <a:rPr lang="tr-TR" dirty="0"/>
              <a:t>Gönüllülere katılımları için teşekkür edilmeli, varsa hediyeleri iletilmelidir</a:t>
            </a:r>
          </a:p>
        </p:txBody>
      </p:sp>
      <p:sp>
        <p:nvSpPr>
          <p:cNvPr id="4" name="Title 2"/>
          <p:cNvSpPr txBox="1">
            <a:spLocks/>
          </p:cNvSpPr>
          <p:nvPr/>
        </p:nvSpPr>
        <p:spPr>
          <a:xfrm>
            <a:off x="840890" y="722556"/>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dirty="0"/>
              <a:t>Odak Görüşme Nasıl Yapılır</a:t>
            </a:r>
          </a:p>
        </p:txBody>
      </p:sp>
      <p:sp>
        <p:nvSpPr>
          <p:cNvPr id="6" name="Title 2"/>
          <p:cNvSpPr txBox="1">
            <a:spLocks/>
          </p:cNvSpPr>
          <p:nvPr/>
        </p:nvSpPr>
        <p:spPr>
          <a:xfrm>
            <a:off x="6896100" y="6487361"/>
            <a:ext cx="2247900"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Eaton</a:t>
            </a:r>
            <a:r>
              <a:rPr lang="tr-TR" sz="1400" dirty="0"/>
              <a:t>; 2017)</a:t>
            </a:r>
          </a:p>
        </p:txBody>
      </p:sp>
    </p:spTree>
    <p:extLst>
      <p:ext uri="{BB962C8B-B14F-4D97-AF65-F5344CB8AC3E}">
        <p14:creationId xmlns:p14="http://schemas.microsoft.com/office/powerpoint/2010/main" val="1157210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553838" y="972671"/>
            <a:ext cx="6039702" cy="499916"/>
          </a:xfrm>
        </p:spPr>
        <p:txBody>
          <a:bodyPr/>
          <a:lstStyle/>
          <a:p>
            <a:r>
              <a:rPr lang="tr-TR" sz="2800" dirty="0"/>
              <a:t>Güçlü Yanları ve Avantajları</a:t>
            </a:r>
          </a:p>
        </p:txBody>
      </p:sp>
      <p:sp>
        <p:nvSpPr>
          <p:cNvPr id="2" name="Content Placeholder 1"/>
          <p:cNvSpPr>
            <a:spLocks noGrp="1"/>
          </p:cNvSpPr>
          <p:nvPr>
            <p:ph idx="1"/>
          </p:nvPr>
        </p:nvSpPr>
        <p:spPr>
          <a:xfrm>
            <a:off x="429015" y="2061803"/>
            <a:ext cx="8556223" cy="4193314"/>
          </a:xfrm>
        </p:spPr>
        <p:txBody>
          <a:bodyPr>
            <a:normAutofit fontScale="55000" lnSpcReduction="20000"/>
          </a:bodyPr>
          <a:lstStyle/>
          <a:p>
            <a:pPr marL="0" indent="0">
              <a:buNone/>
            </a:pPr>
            <a:r>
              <a:rPr lang="tr-TR" sz="2600" dirty="0"/>
              <a:t>Odak grubu metodolojisinin birçok avantajı vardır. </a:t>
            </a:r>
          </a:p>
          <a:p>
            <a:endParaRPr lang="tr-TR" sz="2600" dirty="0"/>
          </a:p>
          <a:p>
            <a:r>
              <a:rPr lang="tr-TR" sz="2600" dirty="0"/>
              <a:t>Maliyetine göre nispeten etkin bir tekniktir ve anket veya bireysel röportaj gibi diğer alternatiflerle kıyaslandığında çok kısa sürede bir çok bilgi üretir. </a:t>
            </a:r>
          </a:p>
          <a:p>
            <a:r>
              <a:rPr lang="tr-TR" sz="2600" dirty="0"/>
              <a:t>Odak grupları, 6-10 kişinin sohbeti ile bir sinerji yaratır , bu durum normalde ortay çıkmayacak, düşüncelerin ve yorumların tetiklenmesine sebep olur.</a:t>
            </a:r>
          </a:p>
          <a:p>
            <a:r>
              <a:rPr lang="tr-TR" sz="2600" dirty="0"/>
              <a:t>Çok çeşitli konular ve çeşitli gruplar için geçerlidir. </a:t>
            </a:r>
          </a:p>
          <a:p>
            <a:r>
              <a:rPr lang="tr-TR" sz="2600" dirty="0"/>
              <a:t>Tartışmalar sırasında farklı sorulara izin verme konusunda esnektir. </a:t>
            </a:r>
          </a:p>
          <a:p>
            <a:r>
              <a:rPr lang="tr-TR" sz="2600" dirty="0"/>
              <a:t>Grup üyeleri arasındaki etkileşim sayesinde zengin bilgi sağlar. </a:t>
            </a:r>
          </a:p>
          <a:p>
            <a:r>
              <a:rPr lang="tr-TR" sz="2600" dirty="0"/>
              <a:t>Araştırmacı, konuyu derinden inceleyebilir ve gruba üye bireylerin davranışlarının sebeplerini anlayabilir. </a:t>
            </a:r>
          </a:p>
          <a:p>
            <a:r>
              <a:rPr lang="tr-TR" sz="2600" dirty="0"/>
              <a:t>Toplanan verilerin netliği ve tartışmanın ayrıntısı nedeniyle geçerliliği fazladır.</a:t>
            </a:r>
          </a:p>
          <a:p>
            <a:r>
              <a:rPr lang="tr-TR" sz="2600" dirty="0"/>
              <a:t> Yöntem, okur yazar olmayan topluluklardan veri toplanması için çok uygundur. </a:t>
            </a:r>
          </a:p>
          <a:p>
            <a:r>
              <a:rPr lang="tr-TR" sz="2600" dirty="0"/>
              <a:t>Buna ek olarak, odak grup kavramları ve sonuçları, uzman olmayanlar için istatistiksel analizlerden veya veri tablolarından daha kolay anlaşılır.</a:t>
            </a:r>
          </a:p>
          <a:p>
            <a:pPr marL="0" indent="0">
              <a:buNone/>
            </a:pPr>
            <a:endParaRPr lang="tr-TR" dirty="0"/>
          </a:p>
        </p:txBody>
      </p:sp>
      <p:sp>
        <p:nvSpPr>
          <p:cNvPr id="5" name="Title 2"/>
          <p:cNvSpPr txBox="1">
            <a:spLocks/>
          </p:cNvSpPr>
          <p:nvPr/>
        </p:nvSpPr>
        <p:spPr>
          <a:xfrm>
            <a:off x="5847571" y="6500714"/>
            <a:ext cx="3296429"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(Çokluk, Yılmaz, Oğuz; 2011)</a:t>
            </a:r>
          </a:p>
        </p:txBody>
      </p:sp>
      <p:sp>
        <p:nvSpPr>
          <p:cNvPr id="6" name="Title 2"/>
          <p:cNvSpPr txBox="1">
            <a:spLocks/>
          </p:cNvSpPr>
          <p:nvPr/>
        </p:nvSpPr>
        <p:spPr>
          <a:xfrm>
            <a:off x="6644455" y="6255117"/>
            <a:ext cx="1898170" cy="3732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(Hyman, Sierra; 2016)</a:t>
            </a:r>
          </a:p>
        </p:txBody>
      </p:sp>
      <p:sp>
        <p:nvSpPr>
          <p:cNvPr id="7" name="Title 2"/>
          <p:cNvSpPr txBox="1">
            <a:spLocks/>
          </p:cNvSpPr>
          <p:nvPr/>
        </p:nvSpPr>
        <p:spPr>
          <a:xfrm>
            <a:off x="6833579" y="6109561"/>
            <a:ext cx="1519922" cy="291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(Cinoğlu; 2007)</a:t>
            </a:r>
          </a:p>
        </p:txBody>
      </p:sp>
    </p:spTree>
    <p:extLst>
      <p:ext uri="{BB962C8B-B14F-4D97-AF65-F5344CB8AC3E}">
        <p14:creationId xmlns:p14="http://schemas.microsoft.com/office/powerpoint/2010/main" val="2704769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553838" y="972671"/>
            <a:ext cx="6039702" cy="499916"/>
          </a:xfrm>
        </p:spPr>
        <p:txBody>
          <a:bodyPr/>
          <a:lstStyle/>
          <a:p>
            <a:r>
              <a:rPr lang="tr-TR" sz="2800" dirty="0"/>
              <a:t>Zayıf Yanları ve Dezavantajları</a:t>
            </a:r>
          </a:p>
        </p:txBody>
      </p:sp>
      <p:sp>
        <p:nvSpPr>
          <p:cNvPr id="2" name="Content Placeholder 1"/>
          <p:cNvSpPr>
            <a:spLocks noGrp="1"/>
          </p:cNvSpPr>
          <p:nvPr>
            <p:ph idx="1"/>
          </p:nvPr>
        </p:nvSpPr>
        <p:spPr>
          <a:xfrm>
            <a:off x="429015" y="2061803"/>
            <a:ext cx="8556223" cy="4287884"/>
          </a:xfrm>
        </p:spPr>
        <p:txBody>
          <a:bodyPr>
            <a:normAutofit fontScale="55000" lnSpcReduction="20000"/>
          </a:bodyPr>
          <a:lstStyle/>
          <a:p>
            <a:pPr marL="0" indent="0">
              <a:buNone/>
            </a:pPr>
            <a:r>
              <a:rPr lang="tr-TR" sz="2000" dirty="0"/>
              <a:t>Odak grubu metodolojisi bazı dezavantajlara da sahiptir.</a:t>
            </a:r>
          </a:p>
          <a:p>
            <a:pPr marL="0" indent="0">
              <a:buNone/>
            </a:pPr>
            <a:endParaRPr lang="tr-TR" sz="2000" dirty="0"/>
          </a:p>
          <a:p>
            <a:r>
              <a:rPr lang="tr-TR" sz="2000" dirty="0"/>
              <a:t>İyi eğitilmiş bir yönetici bulmak kolay değildir. </a:t>
            </a:r>
          </a:p>
          <a:p>
            <a:r>
              <a:rPr lang="tr-TR" sz="2000" dirty="0"/>
              <a:t>Yöneticinin önyargıları, odak gruplarının sonuçlarını doğrudan etkiler. </a:t>
            </a:r>
          </a:p>
          <a:p>
            <a:r>
              <a:rPr lang="tr-TR" sz="2000" dirty="0"/>
              <a:t>Aynı anda ve aynı yerde 8-10 kişi toplamak gibi lojistik bir zorluğu vardır.</a:t>
            </a:r>
          </a:p>
          <a:p>
            <a:r>
              <a:rPr lang="tr-TR" sz="2000" dirty="0"/>
              <a:t>Odak grubunda genellikle gönüllü katılımcılar veya elle seçilen grup üyeleri kullanması nedeniyle nüfus temsili için bir garantisi yoktur.</a:t>
            </a:r>
          </a:p>
          <a:p>
            <a:r>
              <a:rPr lang="tr-TR" sz="2000" dirty="0"/>
              <a:t>Bazen tartışma iyidir ancak arzulanan konu ile ilgili değildir. </a:t>
            </a:r>
          </a:p>
          <a:p>
            <a:r>
              <a:rPr lang="tr-TR" sz="2000" dirty="0"/>
              <a:t>Odak grup görüşmelerinde katılımcılardan birinin kullandığı bir kelime yada ifade, grubun diğer üyeleri ile çatışma yaşamasına neden olabilmektedir</a:t>
            </a:r>
          </a:p>
          <a:p>
            <a:r>
              <a:rPr lang="tr-TR" sz="2000" dirty="0"/>
              <a:t>Grup üyeleri tartışma konusuyla ilgilenmemekte ve tartışmaların seyri alakasız alanlara yönelmektedir</a:t>
            </a:r>
          </a:p>
          <a:p>
            <a:r>
              <a:rPr lang="tr-TR" sz="2000" dirty="0"/>
              <a:t>Tartışmayı kontrol eden ve diğerlerinin görüşlerini geniş ölçüde etkileyen bazı grup üyeleri egemen olabilir. Bu, zengin bilgi gelişimini engeller. </a:t>
            </a:r>
          </a:p>
          <a:p>
            <a:r>
              <a:rPr lang="tr-TR" sz="2000" dirty="0"/>
              <a:t>Öte yandan, bazı katılımcılar tartışmaya yeterince katılmamaktadır. </a:t>
            </a:r>
          </a:p>
          <a:p>
            <a:r>
              <a:rPr lang="tr-TR" sz="2000" dirty="0"/>
              <a:t>Katılımcılar bazen soruyu anlamayabilir, rahat hissetmeyebilir veya bilmeyebilir bu durumlarda da cevaplar kısa ve gönülsüz olmaktadır.</a:t>
            </a:r>
          </a:p>
          <a:p>
            <a:r>
              <a:rPr lang="tr-TR" sz="2000" dirty="0"/>
              <a:t>Odak grup görüşmeleri doğası gereği açık uçludur ve olacakları önceden kestirebilmek çoğu zaman çok zordur.</a:t>
            </a:r>
          </a:p>
        </p:txBody>
      </p:sp>
      <p:sp>
        <p:nvSpPr>
          <p:cNvPr id="5" name="Title 2"/>
          <p:cNvSpPr txBox="1">
            <a:spLocks/>
          </p:cNvSpPr>
          <p:nvPr/>
        </p:nvSpPr>
        <p:spPr>
          <a:xfrm>
            <a:off x="5847571" y="6500714"/>
            <a:ext cx="3296429"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(Çokluk, Yılmaz, Oğuz; 2011)</a:t>
            </a:r>
          </a:p>
        </p:txBody>
      </p:sp>
      <p:sp>
        <p:nvSpPr>
          <p:cNvPr id="6" name="Title 2"/>
          <p:cNvSpPr txBox="1">
            <a:spLocks/>
          </p:cNvSpPr>
          <p:nvPr/>
        </p:nvSpPr>
        <p:spPr>
          <a:xfrm>
            <a:off x="6548568" y="6164367"/>
            <a:ext cx="2094098"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(Hyman, Sierra; 2016)</a:t>
            </a:r>
          </a:p>
        </p:txBody>
      </p:sp>
      <p:sp>
        <p:nvSpPr>
          <p:cNvPr id="7" name="Title 2"/>
          <p:cNvSpPr txBox="1">
            <a:spLocks/>
          </p:cNvSpPr>
          <p:nvPr/>
        </p:nvSpPr>
        <p:spPr>
          <a:xfrm>
            <a:off x="6544414" y="5862095"/>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(Cinoğlu; 2007)</a:t>
            </a:r>
          </a:p>
        </p:txBody>
      </p:sp>
    </p:spTree>
    <p:extLst>
      <p:ext uri="{BB962C8B-B14F-4D97-AF65-F5344CB8AC3E}">
        <p14:creationId xmlns:p14="http://schemas.microsoft.com/office/powerpoint/2010/main" val="580644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t>Sonuç</a:t>
            </a:r>
          </a:p>
        </p:txBody>
      </p:sp>
      <p:sp>
        <p:nvSpPr>
          <p:cNvPr id="2" name="Content Placeholder 1"/>
          <p:cNvSpPr>
            <a:spLocks noGrp="1"/>
          </p:cNvSpPr>
          <p:nvPr>
            <p:ph idx="1"/>
          </p:nvPr>
        </p:nvSpPr>
        <p:spPr/>
        <p:txBody>
          <a:bodyPr>
            <a:normAutofit fontScale="70000" lnSpcReduction="20000"/>
          </a:bodyPr>
          <a:lstStyle/>
          <a:p>
            <a:r>
              <a:rPr lang="tr-TR" dirty="0"/>
              <a:t>Nitel veri toplama yöntemlerinden biri olan odak grup görüşmesi, grup etkileşimine dayanmakta olup, bireylerin duygu, düşünce, tecrübe, eğilim ve fikirlerini kişisel bağlamda ortaya koymaktır.</a:t>
            </a:r>
          </a:p>
          <a:p>
            <a:endParaRPr lang="tr-TR" dirty="0"/>
          </a:p>
          <a:p>
            <a:r>
              <a:rPr lang="tr-TR" dirty="0"/>
              <a:t>Odak grup görüşmesi, daha çok sosyal bilimlerde kullanılan kalitatif bir araştırma yöntemidir. Yönetim, pazarlama, karar alma ve bilgi sistemleri gibi birçok alanda kullanılmaktadır.</a:t>
            </a:r>
          </a:p>
          <a:p>
            <a:endParaRPr lang="tr-TR" dirty="0"/>
          </a:p>
          <a:p>
            <a:r>
              <a:rPr lang="tr-TR" dirty="0"/>
              <a:t>Tek başına kullanılabildiği gibi, araştırmanın dizaynını güçlendirmek amacıyla başka araştırma yöntemleri ile birlikte de kullanılabilir.</a:t>
            </a:r>
          </a:p>
          <a:p>
            <a:endParaRPr lang="tr-TR" dirty="0"/>
          </a:p>
          <a:p>
            <a:r>
              <a:rPr lang="tr-TR" dirty="0"/>
              <a:t>Amaç; ortak bir fikre varmak veya genelleme yapmak değil, farklı fikirleri gün ışığına çıkartmaktır.</a:t>
            </a:r>
          </a:p>
          <a:p>
            <a:endParaRPr lang="tr-TR" dirty="0"/>
          </a:p>
          <a:p>
            <a:r>
              <a:rPr lang="tr-TR" dirty="0"/>
              <a:t>Odak grup görüşmesi uygun bir şekilde uygulanırsa, kaliteli bilgi edinilmesini sağlayarak kaliteli kararlar vermekte önemli bir rol oynayacaktır.</a:t>
            </a:r>
          </a:p>
          <a:p>
            <a:endParaRPr lang="en-US" dirty="0"/>
          </a:p>
        </p:txBody>
      </p:sp>
    </p:spTree>
    <p:extLst>
      <p:ext uri="{BB962C8B-B14F-4D97-AF65-F5344CB8AC3E}">
        <p14:creationId xmlns:p14="http://schemas.microsoft.com/office/powerpoint/2010/main" val="320716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14842" y="650366"/>
            <a:ext cx="2920984" cy="820160"/>
          </a:xfrm>
        </p:spPr>
        <p:txBody>
          <a:bodyPr/>
          <a:lstStyle/>
          <a:p>
            <a:r>
              <a:rPr lang="tr-TR" sz="2800" dirty="0"/>
              <a:t>Tarihçe</a:t>
            </a:r>
          </a:p>
        </p:txBody>
      </p:sp>
      <p:sp>
        <p:nvSpPr>
          <p:cNvPr id="2" name="Content Placeholder 1"/>
          <p:cNvSpPr>
            <a:spLocks noGrp="1"/>
          </p:cNvSpPr>
          <p:nvPr>
            <p:ph idx="1"/>
          </p:nvPr>
        </p:nvSpPr>
        <p:spPr/>
        <p:txBody>
          <a:bodyPr>
            <a:normAutofit/>
          </a:bodyPr>
          <a:lstStyle/>
          <a:p>
            <a:r>
              <a:rPr lang="tr-TR" dirty="0"/>
              <a:t>1930'ların sonlarına doğru, sosyal bilimciler veri toplamada, önceden belirlenmiş kapalı uçlu soruların bazı sınırları olduğunu kabul ettiler.</a:t>
            </a:r>
          </a:p>
          <a:p>
            <a:r>
              <a:rPr lang="tr-TR" dirty="0"/>
              <a:t>Kişilere deneyimleri ve tutumları, yorumlama, açıklama ve paylaşma fırsatı tanıyan açık uçlu soruları kullanan, yönlendirici olmayan bir görüşme tekniğini benimsemeye başladılar.</a:t>
            </a:r>
          </a:p>
          <a:p>
            <a:r>
              <a:rPr lang="tr-TR" dirty="0"/>
              <a:t>Grup araştırmaları ilk olarak iletişim araştırması ve propaganda analizinden kaynaklanan sorunların üstesinden gelmek için geliştirildi.</a:t>
            </a:r>
          </a:p>
          <a:p>
            <a:r>
              <a:rPr lang="tr-TR" dirty="0"/>
              <a:t>İkinci Dünya Savaşı sırasında askeri alanda moral artışı ve bunun ölçümlenmesi için yoğun bir şekilde kullanıldı</a:t>
            </a:r>
          </a:p>
        </p:txBody>
      </p:sp>
      <p:sp>
        <p:nvSpPr>
          <p:cNvPr id="4" name="Title 2"/>
          <p:cNvSpPr txBox="1">
            <a:spLocks/>
          </p:cNvSpPr>
          <p:nvPr/>
        </p:nvSpPr>
        <p:spPr>
          <a:xfrm>
            <a:off x="5694585" y="6487361"/>
            <a:ext cx="3449415"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Connaway</a:t>
            </a:r>
            <a:r>
              <a:rPr lang="tr-TR" sz="1400" dirty="0"/>
              <a:t>, Johnson, </a:t>
            </a:r>
            <a:r>
              <a:rPr lang="tr-TR" sz="1400" dirty="0" err="1"/>
              <a:t>Searing</a:t>
            </a:r>
            <a:r>
              <a:rPr lang="tr-TR" sz="1400" dirty="0"/>
              <a:t>; 1997)</a:t>
            </a:r>
          </a:p>
          <a:p>
            <a:endParaRPr lang="tr-TR" sz="1400" dirty="0"/>
          </a:p>
        </p:txBody>
      </p:sp>
    </p:spTree>
    <p:extLst>
      <p:ext uri="{BB962C8B-B14F-4D97-AF65-F5344CB8AC3E}">
        <p14:creationId xmlns:p14="http://schemas.microsoft.com/office/powerpoint/2010/main" val="64399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486525" y="663735"/>
            <a:ext cx="4157579" cy="820160"/>
          </a:xfrm>
        </p:spPr>
        <p:txBody>
          <a:bodyPr/>
          <a:lstStyle/>
          <a:p>
            <a:r>
              <a:rPr lang="tr-TR" sz="2800" dirty="0"/>
              <a:t>Kullanım Alanları</a:t>
            </a:r>
          </a:p>
        </p:txBody>
      </p:sp>
      <p:sp>
        <p:nvSpPr>
          <p:cNvPr id="2" name="Content Placeholder 1"/>
          <p:cNvSpPr>
            <a:spLocks noGrp="1"/>
          </p:cNvSpPr>
          <p:nvPr>
            <p:ph idx="1"/>
          </p:nvPr>
        </p:nvSpPr>
        <p:spPr>
          <a:xfrm>
            <a:off x="699247" y="2014678"/>
            <a:ext cx="7745505" cy="4202233"/>
          </a:xfrm>
        </p:spPr>
        <p:txBody>
          <a:bodyPr>
            <a:normAutofit lnSpcReduction="10000"/>
          </a:bodyPr>
          <a:lstStyle/>
          <a:p>
            <a:r>
              <a:rPr lang="tr-TR" dirty="0"/>
              <a:t>İlk Olarak Sosyolojik araştırmalarda ortaya çıkmış ve kullanılmıştır. </a:t>
            </a:r>
          </a:p>
          <a:p>
            <a:r>
              <a:rPr lang="tr-TR" dirty="0"/>
              <a:t>Pazarlama biliminde yaklaşık kırk yılı aşkın süredir başarılı bir şekilde uygulanmaktadır.</a:t>
            </a:r>
          </a:p>
          <a:p>
            <a:r>
              <a:rPr lang="tr-TR" dirty="0"/>
              <a:t>Özellikle pazar araştırmalarında 1950'lerden beri geniş çapta kullanılmaktadır.</a:t>
            </a:r>
          </a:p>
          <a:p>
            <a:r>
              <a:rPr lang="tr-TR" dirty="0"/>
              <a:t>Odak grup görüşmesi tekniği sosyal bilimler altında sınıflandırılmaktadır. </a:t>
            </a:r>
          </a:p>
          <a:p>
            <a:r>
              <a:rPr lang="tr-TR" dirty="0"/>
              <a:t>Son zamanlarda işletmeler özellikle pazarlama alanında oldukça fazla yararlanmaktadır.</a:t>
            </a:r>
          </a:p>
          <a:p>
            <a:r>
              <a:rPr lang="tr-TR" dirty="0"/>
              <a:t>Pazarınızın potansiyel boyutunu tahmin etmek, Yeni ürün veya hizmetleri piyasaya sunmadan önce potansiyel müşteri çıkarlarını değerlendirmek veya müşterilerin ve potansiyel tüketicilerin ihtiyaçları, motivasyonu ve satın alma kararları hakkında bilgi toplamak gibi amaçlar için kullanılmaktadır. </a:t>
            </a:r>
          </a:p>
        </p:txBody>
      </p:sp>
      <p:sp>
        <p:nvSpPr>
          <p:cNvPr id="5" name="Title 2"/>
          <p:cNvSpPr txBox="1">
            <a:spLocks/>
          </p:cNvSpPr>
          <p:nvPr/>
        </p:nvSpPr>
        <p:spPr>
          <a:xfrm>
            <a:off x="6478260" y="603159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dirty="0"/>
              <a:t>(Weinberger; 2017)</a:t>
            </a:r>
            <a:endParaRPr lang="tr-TR" sz="1400" dirty="0"/>
          </a:p>
        </p:txBody>
      </p:sp>
      <p:sp>
        <p:nvSpPr>
          <p:cNvPr id="6" name="Title 2"/>
          <p:cNvSpPr txBox="1">
            <a:spLocks/>
          </p:cNvSpPr>
          <p:nvPr/>
        </p:nvSpPr>
        <p:spPr>
          <a:xfrm>
            <a:off x="5663941" y="6476175"/>
            <a:ext cx="3449415"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Connaway</a:t>
            </a:r>
            <a:r>
              <a:rPr lang="tr-TR" sz="1400" dirty="0"/>
              <a:t>, Johnson, </a:t>
            </a:r>
            <a:r>
              <a:rPr lang="tr-TR" sz="1400" dirty="0" err="1"/>
              <a:t>Searing</a:t>
            </a:r>
            <a:r>
              <a:rPr lang="tr-TR" sz="1400" dirty="0"/>
              <a:t>; 1997)</a:t>
            </a:r>
          </a:p>
          <a:p>
            <a:endParaRPr lang="tr-TR" sz="1400" dirty="0"/>
          </a:p>
        </p:txBody>
      </p:sp>
    </p:spTree>
    <p:extLst>
      <p:ext uri="{BB962C8B-B14F-4D97-AF65-F5344CB8AC3E}">
        <p14:creationId xmlns:p14="http://schemas.microsoft.com/office/powerpoint/2010/main" val="398555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375" y="2047875"/>
            <a:ext cx="6277309" cy="4707983"/>
          </a:xfrm>
          <a:prstGeom prst="rect">
            <a:avLst/>
          </a:prstGeom>
          <a:effectLst>
            <a:softEdge rad="127000"/>
          </a:effectLst>
        </p:spPr>
      </p:pic>
      <p:sp>
        <p:nvSpPr>
          <p:cNvPr id="5" name="Title 2"/>
          <p:cNvSpPr>
            <a:spLocks noGrp="1"/>
          </p:cNvSpPr>
          <p:nvPr>
            <p:ph type="title"/>
          </p:nvPr>
        </p:nvSpPr>
        <p:spPr>
          <a:xfrm>
            <a:off x="1778000" y="628314"/>
            <a:ext cx="5721684" cy="820160"/>
          </a:xfrm>
        </p:spPr>
        <p:txBody>
          <a:bodyPr/>
          <a:lstStyle/>
          <a:p>
            <a:r>
              <a:rPr lang="tr-TR" sz="2800" dirty="0"/>
              <a:t>Odak Grup Araştırması Nedir? </a:t>
            </a:r>
          </a:p>
        </p:txBody>
      </p:sp>
    </p:spTree>
    <p:extLst>
      <p:ext uri="{BB962C8B-B14F-4D97-AF65-F5344CB8AC3E}">
        <p14:creationId xmlns:p14="http://schemas.microsoft.com/office/powerpoint/2010/main" val="2409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778000" y="628314"/>
            <a:ext cx="5721684" cy="820160"/>
          </a:xfrm>
        </p:spPr>
        <p:txBody>
          <a:bodyPr/>
          <a:lstStyle/>
          <a:p>
            <a:r>
              <a:rPr lang="tr-TR" sz="2800" dirty="0"/>
              <a:t>Odak Grup Araştırması Nedir? </a:t>
            </a:r>
          </a:p>
        </p:txBody>
      </p:sp>
      <p:sp>
        <p:nvSpPr>
          <p:cNvPr id="2" name="Content Placeholder 1"/>
          <p:cNvSpPr>
            <a:spLocks noGrp="1"/>
          </p:cNvSpPr>
          <p:nvPr>
            <p:ph idx="1"/>
          </p:nvPr>
        </p:nvSpPr>
        <p:spPr/>
        <p:txBody>
          <a:bodyPr/>
          <a:lstStyle/>
          <a:p>
            <a:pPr marL="0" indent="0">
              <a:buNone/>
            </a:pPr>
            <a:r>
              <a:rPr lang="tr-TR" dirty="0"/>
              <a:t>Odak grup görüşmeleri, küçük katılımcı gruplarıyla yürütülen ve özellikleri</a:t>
            </a:r>
            <a:r>
              <a:rPr lang="tr-TR" b="1" dirty="0"/>
              <a:t> </a:t>
            </a:r>
            <a:r>
              <a:rPr lang="tr-TR" dirty="0"/>
              <a:t>katılımcıların tümünü ilgilendiren bir konuda</a:t>
            </a:r>
          </a:p>
          <a:p>
            <a:r>
              <a:rPr lang="tr-TR" dirty="0"/>
              <a:t> Görüşlerini, </a:t>
            </a:r>
          </a:p>
          <a:p>
            <a:r>
              <a:rPr lang="tr-TR" dirty="0"/>
              <a:t>Duygularını, </a:t>
            </a:r>
          </a:p>
          <a:p>
            <a:r>
              <a:rPr lang="tr-TR" dirty="0"/>
              <a:t>Beklentilerini</a:t>
            </a:r>
          </a:p>
          <a:p>
            <a:pPr marL="0" indent="0">
              <a:buNone/>
            </a:pPr>
            <a:r>
              <a:rPr lang="tr-TR" dirty="0"/>
              <a:t>belirlemeyi amaçlayan görüşmelerdir.</a:t>
            </a:r>
          </a:p>
        </p:txBody>
      </p:sp>
      <p:sp>
        <p:nvSpPr>
          <p:cNvPr id="5" name="Title 2"/>
          <p:cNvSpPr txBox="1">
            <a:spLocks/>
          </p:cNvSpPr>
          <p:nvPr/>
        </p:nvSpPr>
        <p:spPr>
          <a:xfrm>
            <a:off x="7045748" y="648736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(Kırcaali-iftar; 2004)</a:t>
            </a:r>
          </a:p>
        </p:txBody>
      </p:sp>
    </p:spTree>
    <p:extLst>
      <p:ext uri="{BB962C8B-B14F-4D97-AF65-F5344CB8AC3E}">
        <p14:creationId xmlns:p14="http://schemas.microsoft.com/office/powerpoint/2010/main" val="2704769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1778000" y="628314"/>
            <a:ext cx="5721684" cy="820160"/>
          </a:xfrm>
        </p:spPr>
        <p:txBody>
          <a:bodyPr/>
          <a:lstStyle/>
          <a:p>
            <a:r>
              <a:rPr lang="tr-TR" sz="2800" dirty="0"/>
              <a:t>Odak Grup Araştırması Nedir? </a:t>
            </a:r>
          </a:p>
        </p:txBody>
      </p:sp>
      <p:sp>
        <p:nvSpPr>
          <p:cNvPr id="2" name="Content Placeholder 1"/>
          <p:cNvSpPr>
            <a:spLocks noGrp="1"/>
          </p:cNvSpPr>
          <p:nvPr>
            <p:ph idx="1"/>
          </p:nvPr>
        </p:nvSpPr>
        <p:spPr/>
        <p:txBody>
          <a:bodyPr>
            <a:normAutofit/>
          </a:bodyPr>
          <a:lstStyle/>
          <a:p>
            <a:r>
              <a:rPr lang="tr-TR" dirty="0"/>
              <a:t>Katılımcıların belirli kriterlere göre belirli bir amaç için seçilmiş olduğu, belirli bir konuya odaklanmış derinlemesine grup görüşmelerinin kullanımını içeren bir tekniktir.</a:t>
            </a:r>
          </a:p>
          <a:p>
            <a:r>
              <a:rPr lang="tr-TR" dirty="0"/>
              <a:t> Odak grupları, bireylerin belli konularda sahip oldukları bir dizi fikir ve his hakkında bilgi verebilir; aynı zamanda, bireyler arasındaki perspektif farklılıklarını da aydınlatabilir. </a:t>
            </a:r>
          </a:p>
          <a:p>
            <a:r>
              <a:rPr lang="tr-TR" dirty="0"/>
              <a:t>Odak grupları nispeten kısa bir zaman aralığında büyük miktarda veri üretebilir.</a:t>
            </a:r>
          </a:p>
        </p:txBody>
      </p:sp>
      <p:sp>
        <p:nvSpPr>
          <p:cNvPr id="6" name="Title 2"/>
          <p:cNvSpPr txBox="1">
            <a:spLocks/>
          </p:cNvSpPr>
          <p:nvPr/>
        </p:nvSpPr>
        <p:spPr>
          <a:xfrm>
            <a:off x="7318374" y="6487361"/>
            <a:ext cx="1825625"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tr-TR" sz="1400" dirty="0" err="1"/>
              <a:t>Rabiee</a:t>
            </a:r>
            <a:r>
              <a:rPr lang="tr-TR" sz="1400" dirty="0"/>
              <a:t>; 2004)</a:t>
            </a:r>
          </a:p>
        </p:txBody>
      </p:sp>
    </p:spTree>
    <p:extLst>
      <p:ext uri="{BB962C8B-B14F-4D97-AF65-F5344CB8AC3E}">
        <p14:creationId xmlns:p14="http://schemas.microsoft.com/office/powerpoint/2010/main" val="270476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dirty="0"/>
              <a:t>Bowling; odak grup görüşmesi küçük bir grupla lider arasında yapılandırılmamış görüşme veya tartışmada, grup dinamiğinin etkisini kullanma, derinlemesine bilgi edinme ve düşünce üretme tekniğidir. </a:t>
            </a:r>
          </a:p>
          <a:p>
            <a:r>
              <a:rPr lang="tr-TR" dirty="0"/>
              <a:t>Krueger ise odak grup görüşmesini, bireylerin düşüncelerini serbestçe söyleyebileceği bir ortamda dikkatlice planlanmış bir tartışma olarak tanımlamaktadır. </a:t>
            </a:r>
          </a:p>
          <a:p>
            <a:endParaRPr lang="tr-TR" dirty="0"/>
          </a:p>
        </p:txBody>
      </p:sp>
      <p:sp>
        <p:nvSpPr>
          <p:cNvPr id="5" name="Title 2"/>
          <p:cNvSpPr txBox="1">
            <a:spLocks/>
          </p:cNvSpPr>
          <p:nvPr/>
        </p:nvSpPr>
        <p:spPr>
          <a:xfrm>
            <a:off x="1778000" y="628314"/>
            <a:ext cx="5721684" cy="82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a:t>Odak Grup Araştırması Nedir? </a:t>
            </a:r>
            <a:endParaRPr lang="tr-TR" sz="2800" dirty="0"/>
          </a:p>
        </p:txBody>
      </p:sp>
      <p:sp>
        <p:nvSpPr>
          <p:cNvPr id="6" name="Title 2"/>
          <p:cNvSpPr txBox="1">
            <a:spLocks/>
          </p:cNvSpPr>
          <p:nvPr/>
        </p:nvSpPr>
        <p:spPr>
          <a:xfrm>
            <a:off x="5752058" y="6311481"/>
            <a:ext cx="2098252"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(Bowling; 1998 )</a:t>
            </a:r>
          </a:p>
        </p:txBody>
      </p:sp>
      <p:sp>
        <p:nvSpPr>
          <p:cNvPr id="8" name="Title 2"/>
          <p:cNvSpPr txBox="1">
            <a:spLocks/>
          </p:cNvSpPr>
          <p:nvPr/>
        </p:nvSpPr>
        <p:spPr>
          <a:xfrm>
            <a:off x="4619625" y="6496801"/>
            <a:ext cx="4467764" cy="4881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(Krueger; 1999 aktaran: Çokluk, Yılmaz, Oğuz; 2011)</a:t>
            </a:r>
          </a:p>
        </p:txBody>
      </p:sp>
    </p:spTree>
    <p:extLst>
      <p:ext uri="{BB962C8B-B14F-4D97-AF65-F5344CB8AC3E}">
        <p14:creationId xmlns:p14="http://schemas.microsoft.com/office/powerpoint/2010/main" val="2704769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871578" y="681790"/>
            <a:ext cx="5293895" cy="820160"/>
          </a:xfrm>
        </p:spPr>
        <p:txBody>
          <a:bodyPr/>
          <a:lstStyle/>
          <a:p>
            <a:r>
              <a:rPr lang="tr-TR" sz="2800" dirty="0"/>
              <a:t>Odak Grup Araştırmasının Aşamaları</a:t>
            </a:r>
          </a:p>
        </p:txBody>
      </p:sp>
      <p:sp>
        <p:nvSpPr>
          <p:cNvPr id="2" name="Content Placeholder 1"/>
          <p:cNvSpPr>
            <a:spLocks noGrp="1"/>
          </p:cNvSpPr>
          <p:nvPr>
            <p:ph idx="1"/>
          </p:nvPr>
        </p:nvSpPr>
        <p:spPr>
          <a:xfrm>
            <a:off x="2290089" y="2589919"/>
            <a:ext cx="4460964" cy="3105029"/>
          </a:xfrm>
        </p:spPr>
        <p:txBody>
          <a:bodyPr/>
          <a:lstStyle/>
          <a:p>
            <a:pPr algn="ctr"/>
            <a:r>
              <a:rPr lang="tr-TR" dirty="0"/>
              <a:t>Planlama</a:t>
            </a:r>
          </a:p>
          <a:p>
            <a:pPr algn="ctr"/>
            <a:r>
              <a:rPr lang="tr-TR" dirty="0"/>
              <a:t>İstihdam</a:t>
            </a:r>
          </a:p>
          <a:p>
            <a:pPr algn="ctr"/>
            <a:r>
              <a:rPr lang="tr-TR" dirty="0"/>
              <a:t>Soruları Hazırlama</a:t>
            </a:r>
          </a:p>
          <a:p>
            <a:pPr algn="ctr"/>
            <a:r>
              <a:rPr lang="tr-TR" dirty="0" err="1"/>
              <a:t>Moderasyon</a:t>
            </a:r>
            <a:endParaRPr lang="tr-TR" dirty="0"/>
          </a:p>
          <a:p>
            <a:pPr algn="ctr"/>
            <a:r>
              <a:rPr lang="tr-TR" dirty="0"/>
              <a:t>Veri Toplama ve Analiz etme</a:t>
            </a:r>
          </a:p>
          <a:p>
            <a:pPr algn="ctr"/>
            <a:r>
              <a:rPr lang="tr-TR" dirty="0"/>
              <a:t>Bulguları Raporlama</a:t>
            </a:r>
          </a:p>
          <a:p>
            <a:pPr marL="0" indent="0" algn="ctr">
              <a:buNone/>
            </a:pPr>
            <a:endParaRPr lang="tr-TR" dirty="0"/>
          </a:p>
        </p:txBody>
      </p:sp>
      <p:sp>
        <p:nvSpPr>
          <p:cNvPr id="5" name="Title 2"/>
          <p:cNvSpPr txBox="1">
            <a:spLocks/>
          </p:cNvSpPr>
          <p:nvPr/>
        </p:nvSpPr>
        <p:spPr>
          <a:xfrm>
            <a:off x="6751052" y="6487361"/>
            <a:ext cx="2392947" cy="3706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00" dirty="0"/>
              <a:t>(</a:t>
            </a:r>
            <a:r>
              <a:rPr lang="en-US" sz="1400" b="1" dirty="0" err="1"/>
              <a:t>Connaway</a:t>
            </a:r>
            <a:r>
              <a:rPr lang="en-US" sz="1400" b="1" dirty="0"/>
              <a:t>, Powell; 2010)</a:t>
            </a:r>
          </a:p>
          <a:p>
            <a:endParaRPr lang="tr-TR" sz="1400" dirty="0"/>
          </a:p>
        </p:txBody>
      </p:sp>
    </p:spTree>
    <p:extLst>
      <p:ext uri="{BB962C8B-B14F-4D97-AF65-F5344CB8AC3E}">
        <p14:creationId xmlns:p14="http://schemas.microsoft.com/office/powerpoint/2010/main" val="270476919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921</TotalTime>
  <Words>1978</Words>
  <Application>Microsoft Office PowerPoint</Application>
  <PresentationFormat>Ekran Gösterisi (4:3)</PresentationFormat>
  <Paragraphs>219</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Calibri</vt:lpstr>
      <vt:lpstr>Calibri Light</vt:lpstr>
      <vt:lpstr>Geçmişe bakış</vt:lpstr>
      <vt:lpstr>Odak Grup Araştırması</vt:lpstr>
      <vt:lpstr>Veri Toplamada Nitel Yaklaşımlar </vt:lpstr>
      <vt:lpstr>Tarihçe</vt:lpstr>
      <vt:lpstr>Kullanım Alanları</vt:lpstr>
      <vt:lpstr>Odak Grup Araştırması Nedir? </vt:lpstr>
      <vt:lpstr>Odak Grup Araştırması Nedir? </vt:lpstr>
      <vt:lpstr>Odak Grup Araştırması Nedir? </vt:lpstr>
      <vt:lpstr>PowerPoint Sunusu</vt:lpstr>
      <vt:lpstr>Odak Grup Araştırmasının Aşamaları</vt:lpstr>
      <vt:lpstr>Planlama</vt:lpstr>
      <vt:lpstr>İstihdam</vt:lpstr>
      <vt:lpstr>Soruların Hazırlaması </vt:lpstr>
      <vt:lpstr>Soruların Hazırlaması </vt:lpstr>
      <vt:lpstr>Moderasyon </vt:lpstr>
      <vt:lpstr>Veri Toplama ve Analiz Etme</vt:lpstr>
      <vt:lpstr>Veri Toplama ve Analiz Etme</vt:lpstr>
      <vt:lpstr>Bulguları raporlama</vt:lpstr>
      <vt:lpstr>Odak Grup Görüşmesinde Ortam</vt:lpstr>
      <vt:lpstr>Odak Grup Görüşmesi Nasıl Yapılır</vt:lpstr>
      <vt:lpstr>PowerPoint Sunusu</vt:lpstr>
      <vt:lpstr>PowerPoint Sunusu</vt:lpstr>
      <vt:lpstr>Güçlü Yanları ve Avantajları</vt:lpstr>
      <vt:lpstr>Zayıf Yanları ve Dezavantajları</vt:lpstr>
      <vt:lpstr>Sonuç</vt:lpstr>
    </vt:vector>
  </TitlesOfParts>
  <Company>kaddir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Odak Grup Araştırması</dc:title>
  <dc:creator>kadir gocebe</dc:creator>
  <cp:lastModifiedBy>Belkıs Özkara</cp:lastModifiedBy>
  <cp:revision>76</cp:revision>
  <dcterms:created xsi:type="dcterms:W3CDTF">2017-11-18T16:20:00Z</dcterms:created>
  <dcterms:modified xsi:type="dcterms:W3CDTF">2025-03-17T13:34:53Z</dcterms:modified>
</cp:coreProperties>
</file>