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85" r:id="rId7"/>
    <p:sldId id="286" r:id="rId8"/>
    <p:sldId id="287" r:id="rId9"/>
    <p:sldId id="288" r:id="rId10"/>
    <p:sldId id="289" r:id="rId11"/>
    <p:sldId id="290" r:id="rId12"/>
    <p:sldId id="291" r:id="rId13"/>
    <p:sldId id="292" r:id="rId14"/>
    <p:sldId id="293" r:id="rId15"/>
    <p:sldId id="294" r:id="rId16"/>
    <p:sldId id="295" r:id="rId17"/>
    <p:sldId id="261" r:id="rId18"/>
    <p:sldId id="262" r:id="rId19"/>
    <p:sldId id="263" r:id="rId20"/>
    <p:sldId id="264" r:id="rId21"/>
    <p:sldId id="266" r:id="rId22"/>
    <p:sldId id="267" r:id="rId23"/>
    <p:sldId id="265" r:id="rId24"/>
    <p:sldId id="271" r:id="rId25"/>
    <p:sldId id="268" r:id="rId26"/>
    <p:sldId id="269" r:id="rId27"/>
    <p:sldId id="270" r:id="rId28"/>
    <p:sldId id="272" r:id="rId29"/>
    <p:sldId id="273" r:id="rId30"/>
    <p:sldId id="274" r:id="rId31"/>
    <p:sldId id="275" r:id="rId32"/>
    <p:sldId id="276" r:id="rId33"/>
    <p:sldId id="277" r:id="rId34"/>
    <p:sldId id="278" r:id="rId35"/>
    <p:sldId id="279" r:id="rId36"/>
    <p:sldId id="280" r:id="rId37"/>
    <p:sldId id="281" r:id="rId38"/>
    <p:sldId id="282" r:id="rId39"/>
    <p:sldId id="283" r:id="rId40"/>
    <p:sldId id="284" r:id="rId4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2" autoAdjust="0"/>
    <p:restoredTop sz="94660"/>
  </p:normalViewPr>
  <p:slideViewPr>
    <p:cSldViewPr snapToGrid="0">
      <p:cViewPr varScale="1">
        <p:scale>
          <a:sx n="96" d="100"/>
          <a:sy n="96" d="100"/>
        </p:scale>
        <p:origin x="13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6294FF62-9A63-4CF2-9D88-AE938FA58662}" type="datetimeFigureOut">
              <a:rPr lang="tr-TR" smtClean="0"/>
              <a:t>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1273819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6294FF62-9A63-4CF2-9D88-AE938FA58662}" type="datetimeFigureOut">
              <a:rPr lang="tr-TR" smtClean="0"/>
              <a:t>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3921913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6294FF62-9A63-4CF2-9D88-AE938FA58662}" type="datetimeFigureOut">
              <a:rPr lang="tr-TR" smtClean="0"/>
              <a:t>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3481D3-71AE-4C91-8144-AB54A9C61823}"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727420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6294FF62-9A63-4CF2-9D88-AE938FA58662}" type="datetimeFigureOut">
              <a:rPr lang="tr-TR" smtClean="0"/>
              <a:t>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2930419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6294FF62-9A63-4CF2-9D88-AE938FA58662}" type="datetimeFigureOut">
              <a:rPr lang="tr-TR" smtClean="0"/>
              <a:t>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3481D3-71AE-4C91-8144-AB54A9C61823}"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1383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6294FF62-9A63-4CF2-9D88-AE938FA58662}" type="datetimeFigureOut">
              <a:rPr lang="tr-TR" smtClean="0"/>
              <a:t>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16638865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294FF62-9A63-4CF2-9D88-AE938FA58662}" type="datetimeFigureOut">
              <a:rPr lang="tr-TR" smtClean="0"/>
              <a:t>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3836375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294FF62-9A63-4CF2-9D88-AE938FA58662}" type="datetimeFigureOut">
              <a:rPr lang="tr-TR" smtClean="0"/>
              <a:t>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2833163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294FF62-9A63-4CF2-9D88-AE938FA58662}" type="datetimeFigureOut">
              <a:rPr lang="tr-TR" smtClean="0"/>
              <a:t>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534749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6294FF62-9A63-4CF2-9D88-AE938FA58662}" type="datetimeFigureOut">
              <a:rPr lang="tr-TR" smtClean="0"/>
              <a:t>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254633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294FF62-9A63-4CF2-9D88-AE938FA58662}" type="datetimeFigureOut">
              <a:rPr lang="tr-TR" smtClean="0"/>
              <a:t>2.03.2025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388894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294FF62-9A63-4CF2-9D88-AE938FA58662}" type="datetimeFigureOut">
              <a:rPr lang="tr-TR" smtClean="0"/>
              <a:t>2.03.2025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1565334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6294FF62-9A63-4CF2-9D88-AE938FA58662}" type="datetimeFigureOut">
              <a:rPr lang="tr-TR" smtClean="0"/>
              <a:t>2.03.2025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3748137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94FF62-9A63-4CF2-9D88-AE938FA58662}" type="datetimeFigureOut">
              <a:rPr lang="tr-TR" smtClean="0"/>
              <a:t>2.03.2025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4273393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294FF62-9A63-4CF2-9D88-AE938FA58662}" type="datetimeFigureOut">
              <a:rPr lang="tr-TR" smtClean="0"/>
              <a:t>2.03.2025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2148037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294FF62-9A63-4CF2-9D88-AE938FA58662}" type="datetimeFigureOut">
              <a:rPr lang="tr-TR" smtClean="0"/>
              <a:t>2.03.2025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3481D3-71AE-4C91-8144-AB54A9C61823}" type="slidenum">
              <a:rPr lang="tr-TR" smtClean="0"/>
              <a:t>‹#›</a:t>
            </a:fld>
            <a:endParaRPr lang="tr-TR"/>
          </a:p>
        </p:txBody>
      </p:sp>
    </p:spTree>
    <p:extLst>
      <p:ext uri="{BB962C8B-B14F-4D97-AF65-F5344CB8AC3E}">
        <p14:creationId xmlns:p14="http://schemas.microsoft.com/office/powerpoint/2010/main" val="2433186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94FF62-9A63-4CF2-9D88-AE938FA58662}" type="datetimeFigureOut">
              <a:rPr lang="tr-TR" smtClean="0"/>
              <a:t>2.03.2025</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03481D3-71AE-4C91-8144-AB54A9C61823}" type="slidenum">
              <a:rPr lang="tr-TR" smtClean="0"/>
              <a:t>‹#›</a:t>
            </a:fld>
            <a:endParaRPr lang="tr-TR"/>
          </a:p>
        </p:txBody>
      </p:sp>
    </p:spTree>
    <p:extLst>
      <p:ext uri="{BB962C8B-B14F-4D97-AF65-F5344CB8AC3E}">
        <p14:creationId xmlns:p14="http://schemas.microsoft.com/office/powerpoint/2010/main" val="1474688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eskisehirmem.gov.t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NİTEL ARAŞTIRMA TASARIMI</a:t>
            </a:r>
          </a:p>
        </p:txBody>
      </p:sp>
      <p:sp>
        <p:nvSpPr>
          <p:cNvPr id="3" name="Alt Başlık 2"/>
          <p:cNvSpPr>
            <a:spLocks noGrp="1"/>
          </p:cNvSpPr>
          <p:nvPr>
            <p:ph type="subTitle" idx="1"/>
          </p:nvPr>
        </p:nvSpPr>
        <p:spPr/>
        <p:txBody>
          <a:bodyPr/>
          <a:lstStyle/>
          <a:p>
            <a:r>
              <a:rPr lang="tr-TR" dirty="0"/>
              <a:t>SÜREÇ</a:t>
            </a:r>
          </a:p>
        </p:txBody>
      </p:sp>
    </p:spTree>
    <p:extLst>
      <p:ext uri="{BB962C8B-B14F-4D97-AF65-F5344CB8AC3E}">
        <p14:creationId xmlns:p14="http://schemas.microsoft.com/office/powerpoint/2010/main" val="347893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032354"/>
          </a:xfrm>
        </p:spPr>
        <p:txBody>
          <a:bodyPr/>
          <a:lstStyle/>
          <a:p>
            <a:r>
              <a:rPr lang="tr-TR" dirty="0"/>
              <a:t>Problem</a:t>
            </a:r>
          </a:p>
        </p:txBody>
      </p:sp>
      <p:sp>
        <p:nvSpPr>
          <p:cNvPr id="3" name="İçerik Yer Tutucusu 2"/>
          <p:cNvSpPr>
            <a:spLocks noGrp="1"/>
          </p:cNvSpPr>
          <p:nvPr>
            <p:ph idx="1"/>
          </p:nvPr>
        </p:nvSpPr>
        <p:spPr>
          <a:xfrm>
            <a:off x="838200" y="1397480"/>
            <a:ext cx="10515600" cy="4779483"/>
          </a:xfrm>
        </p:spPr>
        <p:txBody>
          <a:bodyPr>
            <a:normAutofit/>
          </a:bodyPr>
          <a:lstStyle/>
          <a:p>
            <a:r>
              <a:rPr lang="tr-TR" dirty="0"/>
              <a:t>Giriş literatürün tüm ayrıntılarının verildiği bir bölüm değildir. Bu bölümü problemi konu alan literatürden yararlanarak oluşturulmuş bir genel açıklama bölümü olarak düşünmek gerekir. </a:t>
            </a:r>
          </a:p>
          <a:p>
            <a:r>
              <a:rPr lang="tr-TR" dirty="0"/>
              <a:t>Eğer problemi konu alan bir literatür yoksa konuya en yakın olan literatür tartışılır. «Şimdiye kadar doğrudan……….ile ilgili bir araştırma yapılmadığı düşünülmektedir» şeklinde durum ifade edilebilir. </a:t>
            </a:r>
          </a:p>
          <a:p>
            <a:r>
              <a:rPr lang="tr-TR" dirty="0"/>
              <a:t>Daha sonra mevcut literatürün veya tartışmaların problemi anlamada ne gibi eksikliklerinin olduğunu göstermek gerekir. </a:t>
            </a:r>
          </a:p>
          <a:p>
            <a:r>
              <a:rPr lang="tr-TR" dirty="0"/>
              <a:t>Örneğin, yetersiz veri toplama yöntemleri, araştırma ihtiyacı veya yetersiz araştırma gibi birkaç nedenden bahsedilmeli. </a:t>
            </a:r>
          </a:p>
          <a:p>
            <a:r>
              <a:rPr lang="tr-TR" dirty="0"/>
              <a:t>Hedef kitlenin (işletmeler, yöneticiler, çalışanlar, diğer araştırmacılar) bu çalışmadan nasıl faydalanabileceklerini tartışmak gerekir. </a:t>
            </a:r>
          </a:p>
        </p:txBody>
      </p:sp>
    </p:spTree>
    <p:extLst>
      <p:ext uri="{BB962C8B-B14F-4D97-AF65-F5344CB8AC3E}">
        <p14:creationId xmlns:p14="http://schemas.microsoft.com/office/powerpoint/2010/main" val="589895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97849"/>
          </a:xfrm>
        </p:spPr>
        <p:txBody>
          <a:bodyPr/>
          <a:lstStyle/>
          <a:p>
            <a:r>
              <a:rPr lang="tr-TR" dirty="0"/>
              <a:t>Amaç cümlesi</a:t>
            </a:r>
          </a:p>
        </p:txBody>
      </p:sp>
      <p:sp>
        <p:nvSpPr>
          <p:cNvPr id="3" name="İçerik Yer Tutucusu 2"/>
          <p:cNvSpPr>
            <a:spLocks noGrp="1"/>
          </p:cNvSpPr>
          <p:nvPr>
            <p:ph idx="1"/>
          </p:nvPr>
        </p:nvSpPr>
        <p:spPr>
          <a:xfrm>
            <a:off x="838200" y="1518249"/>
            <a:ext cx="10515600" cy="4658714"/>
          </a:xfrm>
        </p:spPr>
        <p:txBody>
          <a:bodyPr>
            <a:normAutofit/>
          </a:bodyPr>
          <a:lstStyle/>
          <a:p>
            <a:r>
              <a:rPr lang="tr-TR" dirty="0"/>
              <a:t>Problem yeterince vurgulandıktan ve literatürdeki boşluk belirlendikten sonra giriş bir amaç cümlesi ile devam eder. </a:t>
            </a:r>
          </a:p>
          <a:p>
            <a:r>
              <a:rPr lang="tr-TR" dirty="0"/>
              <a:t>Nitel çalışmanın tamamındaki en önemli cümle olan amaç cümlesi dikkatli bir şekilde, açık bir dille yazılmalıdır. </a:t>
            </a:r>
          </a:p>
          <a:p>
            <a:r>
              <a:rPr lang="tr-TR" dirty="0"/>
              <a:t>Amaç cümlesini yazarken kullanılabilecek bazı cümlelerden örnekler şöyledir:</a:t>
            </a:r>
          </a:p>
          <a:p>
            <a:pPr marL="0" indent="0">
              <a:buNone/>
            </a:pPr>
            <a:r>
              <a:rPr lang="tr-TR" dirty="0"/>
              <a:t>«Bu ……………(anlatı, fenomenoloji, durum çalışması, kuram oluşturma, </a:t>
            </a:r>
            <a:r>
              <a:rPr lang="tr-TR" dirty="0" err="1"/>
              <a:t>etnografi</a:t>
            </a:r>
            <a:r>
              <a:rPr lang="tr-TR" dirty="0"/>
              <a:t> </a:t>
            </a:r>
            <a:r>
              <a:rPr lang="tr-TR" dirty="0" err="1"/>
              <a:t>vb</a:t>
            </a:r>
            <a:r>
              <a:rPr lang="tr-TR" dirty="0"/>
              <a:t>) çalışmasının amacı………………..</a:t>
            </a:r>
            <a:r>
              <a:rPr lang="tr-TR" dirty="0" err="1"/>
              <a:t>daki</a:t>
            </a:r>
            <a:r>
              <a:rPr lang="tr-TR" dirty="0"/>
              <a:t> (yer, mekan) ………………..</a:t>
            </a:r>
            <a:r>
              <a:rPr lang="tr-TR" dirty="0" err="1"/>
              <a:t>ın</a:t>
            </a:r>
            <a:r>
              <a:rPr lang="tr-TR" dirty="0"/>
              <a:t> (katılımcılar) ………………………….</a:t>
            </a:r>
            <a:r>
              <a:rPr lang="tr-TR" dirty="0" err="1"/>
              <a:t>yı</a:t>
            </a:r>
            <a:r>
              <a:rPr lang="tr-TR" dirty="0"/>
              <a:t> (çalışmanın ana olgusunu) anlamak/ tanımlamak/ geliştirmek /ortaya çıkarmaktır. Araştırmanın bu evresinde …………………(merkezi olgu) genel olarak ………………………(temel kavramın genel bir tanımı) şeklinde tanımlanacaktır».</a:t>
            </a:r>
          </a:p>
        </p:txBody>
      </p:sp>
    </p:spTree>
    <p:extLst>
      <p:ext uri="{BB962C8B-B14F-4D97-AF65-F5344CB8AC3E}">
        <p14:creationId xmlns:p14="http://schemas.microsoft.com/office/powerpoint/2010/main" val="2660777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946090"/>
          </a:xfrm>
        </p:spPr>
        <p:txBody>
          <a:bodyPr/>
          <a:lstStyle/>
          <a:p>
            <a:r>
              <a:rPr lang="tr-TR" dirty="0"/>
              <a:t>Amaç</a:t>
            </a:r>
          </a:p>
        </p:txBody>
      </p:sp>
      <p:sp>
        <p:nvSpPr>
          <p:cNvPr id="3" name="İçerik Yer Tutucusu 2"/>
          <p:cNvSpPr>
            <a:spLocks noGrp="1"/>
          </p:cNvSpPr>
          <p:nvPr>
            <p:ph idx="1"/>
          </p:nvPr>
        </p:nvSpPr>
        <p:spPr>
          <a:xfrm>
            <a:off x="838200" y="1311216"/>
            <a:ext cx="10515600" cy="4865747"/>
          </a:xfrm>
        </p:spPr>
        <p:txBody>
          <a:bodyPr>
            <a:normAutofit/>
          </a:bodyPr>
          <a:lstStyle/>
          <a:p>
            <a:r>
              <a:rPr lang="tr-TR" dirty="0"/>
              <a:t>Araştırmacı  araştırmanın türünden bahsederek çalışmada kullanılan özel nitel yaklaşımı tanımlar (anlatı, fenomenoloji, kuram oluşturma, </a:t>
            </a:r>
            <a:r>
              <a:rPr lang="tr-TR" dirty="0" err="1"/>
              <a:t>etnografi</a:t>
            </a:r>
            <a:r>
              <a:rPr lang="tr-TR" dirty="0"/>
              <a:t>, durum çalışması gibi). Yaklaşımın adı yazıldığında veri toplama, analiz ve raporun yazılması için kullanılacak sorgulama yaklaşımına önceden işaret edilmiş olur.</a:t>
            </a:r>
          </a:p>
          <a:p>
            <a:r>
              <a:rPr lang="tr-TR" dirty="0"/>
              <a:t>Araştırmacı araştırma yaklaşımının odak noktasına ve araştırma faaliyetlerine işaret eden kelimelerle paragraf kodlamaya/yazmaya devam eder. Seçilen yaklaşıma uygun bir amaç cümlesi seçilir.</a:t>
            </a:r>
          </a:p>
          <a:p>
            <a:r>
              <a:rPr lang="tr-TR" dirty="0"/>
              <a:t>Örneğin, deneyimleri anlamak (anlatı), betimlemek (durum, </a:t>
            </a:r>
            <a:r>
              <a:rPr lang="tr-TR" dirty="0" err="1"/>
              <a:t>etnografi</a:t>
            </a:r>
            <a:r>
              <a:rPr lang="tr-TR" dirty="0"/>
              <a:t> ve fenomenoloji), yüklenmiş anlam (fenomenoloji) geliştirmek veya oluşturmak (kuram oluşturma), keşfetmek/ortaya çıkarmak (tüm yaklaşımlarda) gibi bazı kelimelerle nitel araştırmayı bağdaştırmak gerekir. </a:t>
            </a:r>
          </a:p>
          <a:p>
            <a:endParaRPr lang="tr-TR" dirty="0"/>
          </a:p>
        </p:txBody>
      </p:sp>
    </p:spTree>
    <p:extLst>
      <p:ext uri="{BB962C8B-B14F-4D97-AF65-F5344CB8AC3E}">
        <p14:creationId xmlns:p14="http://schemas.microsoft.com/office/powerpoint/2010/main" val="1849572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980596"/>
          </a:xfrm>
        </p:spPr>
        <p:txBody>
          <a:bodyPr/>
          <a:lstStyle/>
          <a:p>
            <a:r>
              <a:rPr lang="tr-TR" dirty="0"/>
              <a:t>Amaç</a:t>
            </a:r>
          </a:p>
        </p:txBody>
      </p:sp>
      <p:sp>
        <p:nvSpPr>
          <p:cNvPr id="3" name="İçerik Yer Tutucusu 2"/>
          <p:cNvSpPr>
            <a:spLocks noGrp="1"/>
          </p:cNvSpPr>
          <p:nvPr>
            <p:ph idx="1"/>
          </p:nvPr>
        </p:nvSpPr>
        <p:spPr>
          <a:xfrm>
            <a:off x="838200" y="1345722"/>
            <a:ext cx="10515600" cy="4831241"/>
          </a:xfrm>
        </p:spPr>
        <p:txBody>
          <a:bodyPr/>
          <a:lstStyle/>
          <a:p>
            <a:r>
              <a:rPr lang="tr-TR" dirty="0"/>
              <a:t>Araştırmacı merkezi fenomeni tanımlar. Merkezi fenomen araştırmada incelenen ya da ortaya çıkarılan merkezi bir kavramdır. Örneğin kriz anındaki liderlik tarzı, işe alırken yapılan ayrımcılık vb.</a:t>
            </a:r>
          </a:p>
          <a:p>
            <a:r>
              <a:rPr lang="tr-TR" dirty="0"/>
              <a:t>Nitel araştırmada araştırmacıya çalışmanın başlangıcında tek bir kavram üzerine odaklanması tavsiye edilir. Araştırma esnasında ilk fenomenin keşfinden sonra gruplar karşılaştırılabilir veya aralarındaki ilişkilere bakılabilir. </a:t>
            </a:r>
          </a:p>
          <a:p>
            <a:r>
              <a:rPr lang="tr-TR" dirty="0"/>
              <a:t>Araştırmacı katılımcılara, çalışmanın yürütüldüğü mekana/yere işaret eder. Katılımcılar bir kişi (anlatı) olabileceği gibi birkaç kişi (kuram oluşturma, fenomenoloji) , bir grup (</a:t>
            </a:r>
            <a:r>
              <a:rPr lang="tr-TR" dirty="0" err="1"/>
              <a:t>etnografi</a:t>
            </a:r>
            <a:r>
              <a:rPr lang="tr-TR" dirty="0"/>
              <a:t>) ya da bir mekan (durum çalışması) olabilir. </a:t>
            </a:r>
          </a:p>
        </p:txBody>
      </p:sp>
    </p:spTree>
    <p:extLst>
      <p:ext uri="{BB962C8B-B14F-4D97-AF65-F5344CB8AC3E}">
        <p14:creationId xmlns:p14="http://schemas.microsoft.com/office/powerpoint/2010/main" val="4088761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15101"/>
          </a:xfrm>
        </p:spPr>
        <p:txBody>
          <a:bodyPr/>
          <a:lstStyle/>
          <a:p>
            <a:r>
              <a:rPr lang="tr-TR" dirty="0"/>
              <a:t>Giriş: merkezi fenomen/kavram</a:t>
            </a:r>
          </a:p>
        </p:txBody>
      </p:sp>
      <p:sp>
        <p:nvSpPr>
          <p:cNvPr id="3" name="İçerik Yer Tutucusu 2"/>
          <p:cNvSpPr>
            <a:spLocks noGrp="1"/>
          </p:cNvSpPr>
          <p:nvPr>
            <p:ph idx="1"/>
          </p:nvPr>
        </p:nvSpPr>
        <p:spPr>
          <a:xfrm>
            <a:off x="838200" y="1500996"/>
            <a:ext cx="10515600" cy="4675967"/>
          </a:xfrm>
        </p:spPr>
        <p:txBody>
          <a:bodyPr/>
          <a:lstStyle/>
          <a:p>
            <a:r>
              <a:rPr lang="tr-TR" dirty="0"/>
              <a:t>Çalışmanın başlangıcında merkezi fenomenin geçici, kesin olmayan bir tanımlaması yapılır. İşletmecilik ya da yönetim alanında yapılan araştırmalarda merkezi kavram çoğu zaman bellidir. </a:t>
            </a:r>
          </a:p>
          <a:p>
            <a:r>
              <a:rPr lang="tr-TR" dirty="0"/>
              <a:t>Örneğin daha önce hiç karşılaşılmayan bir durumda yöneticinin liderlik tarzı ile ilgili daha keşfedici bir araştırma yapılacaksa önceki bilgilere dayanarak liderlik tarzı ile ilgili tanımlamalar yapılabilir. Ancak araştırmanın sonunda yeni bir tanıma ulaşmak mümkün olabilir.</a:t>
            </a:r>
          </a:p>
        </p:txBody>
      </p:sp>
    </p:spTree>
    <p:extLst>
      <p:ext uri="{BB962C8B-B14F-4D97-AF65-F5344CB8AC3E}">
        <p14:creationId xmlns:p14="http://schemas.microsoft.com/office/powerpoint/2010/main" val="3169240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118618"/>
          </a:xfrm>
        </p:spPr>
        <p:txBody>
          <a:bodyPr/>
          <a:lstStyle/>
          <a:p>
            <a:r>
              <a:rPr lang="tr-TR" dirty="0"/>
              <a:t>Araştırma problemleri: ana problem</a:t>
            </a:r>
          </a:p>
        </p:txBody>
      </p:sp>
      <p:sp>
        <p:nvSpPr>
          <p:cNvPr id="3" name="İçerik Yer Tutucusu 2"/>
          <p:cNvSpPr>
            <a:spLocks noGrp="1"/>
          </p:cNvSpPr>
          <p:nvPr>
            <p:ph idx="1"/>
          </p:nvPr>
        </p:nvSpPr>
        <p:spPr>
          <a:xfrm>
            <a:off x="838200" y="1483744"/>
            <a:ext cx="10515600" cy="4693219"/>
          </a:xfrm>
        </p:spPr>
        <p:txBody>
          <a:bodyPr/>
          <a:lstStyle/>
          <a:p>
            <a:r>
              <a:rPr lang="tr-TR" dirty="0"/>
              <a:t>Bazı araştırmacılar nitel araştırma problemlerinin yazılmasıyla ilgili önerilerde bulunurlar. </a:t>
            </a:r>
          </a:p>
          <a:p>
            <a:r>
              <a:rPr lang="tr-TR" dirty="0"/>
              <a:t>Nitel araştırma problemleri açık uçlu, geliştirilebilir ve yönsüzdür. </a:t>
            </a:r>
          </a:p>
          <a:p>
            <a:r>
              <a:rPr lang="tr-TR" dirty="0"/>
              <a:t>Merkezi bir fenomeni ortaya çıkarmak için «niçin» den ziyade «ne ve nasıl» gibi kelimelerle başlar. </a:t>
            </a:r>
          </a:p>
          <a:p>
            <a:r>
              <a:rPr lang="tr-TR" dirty="0"/>
              <a:t>Araştırmacıya tüm çalışmasını kapsayıcı bir ana probleme ve alt problemlere dönüştürmesi önerilir. Geleneksel eğitimin bir sonucu olarak geniş ve yönelimli problemler yazmaya alışkın olan kişiler için daha kesin ve spesifik bir ana problem yazmak zaman alır. </a:t>
            </a:r>
          </a:p>
        </p:txBody>
      </p:sp>
    </p:spTree>
    <p:extLst>
      <p:ext uri="{BB962C8B-B14F-4D97-AF65-F5344CB8AC3E}">
        <p14:creationId xmlns:p14="http://schemas.microsoft.com/office/powerpoint/2010/main" val="834270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Araştırma problemleri: ana problem</a:t>
            </a:r>
          </a:p>
        </p:txBody>
      </p:sp>
      <p:sp>
        <p:nvSpPr>
          <p:cNvPr id="3" name="İçerik Yer Tutucusu 2"/>
          <p:cNvSpPr>
            <a:spLocks noGrp="1"/>
          </p:cNvSpPr>
          <p:nvPr>
            <p:ph idx="1"/>
          </p:nvPr>
        </p:nvSpPr>
        <p:spPr>
          <a:xfrm>
            <a:off x="838200" y="1690688"/>
            <a:ext cx="10515600" cy="4486275"/>
          </a:xfrm>
        </p:spPr>
        <p:txBody>
          <a:bodyPr>
            <a:normAutofit/>
          </a:bodyPr>
          <a:lstStyle/>
          <a:p>
            <a:r>
              <a:rPr lang="tr-TR" dirty="0"/>
              <a:t>Önce araştırmacının en geniş haliyle problemi yazması istenir. Ana problem beş araştırma yaklaşımından birinin kendine özgü dili ile kodlanabilir. </a:t>
            </a:r>
          </a:p>
          <a:p>
            <a:r>
              <a:rPr lang="tr-TR" dirty="0"/>
              <a:t>Örneğin, </a:t>
            </a:r>
            <a:r>
              <a:rPr lang="tr-TR" dirty="0" err="1"/>
              <a:t>etnografide</a:t>
            </a:r>
            <a:r>
              <a:rPr lang="tr-TR" dirty="0"/>
              <a:t> kültürlerle ilgili «tanımlayıcı» problemlerin, kuram oluşturma çalışmalarında «süreç» problemlerinin, fenomenoloji çalışlarında «anlam» problemlerinin bulunduğu ileri sürülür (</a:t>
            </a:r>
            <a:r>
              <a:rPr lang="tr-TR" dirty="0" err="1"/>
              <a:t>Morse</a:t>
            </a:r>
            <a:r>
              <a:rPr lang="tr-TR" dirty="0"/>
              <a:t>, 1994). </a:t>
            </a:r>
          </a:p>
          <a:p>
            <a:r>
              <a:rPr lang="tr-TR" dirty="0"/>
              <a:t>Çinli göçmen öğrencilerle yapılan bir anlatı çalışmasında ana problem yazılmamıştır. Ancak çalışmanın ana problemi……</a:t>
            </a:r>
            <a:r>
              <a:rPr lang="tr-TR" dirty="0" err="1"/>
              <a:t>nın</a:t>
            </a:r>
            <a:r>
              <a:rPr lang="tr-TR" dirty="0"/>
              <a:t> okulundaki akranlarıyla ve ailesiyle yaşadığı çatışmalı etnik kimlik hikayesidir (</a:t>
            </a:r>
            <a:r>
              <a:rPr lang="tr-TR" dirty="0" err="1"/>
              <a:t>Chan</a:t>
            </a:r>
            <a:r>
              <a:rPr lang="tr-TR" dirty="0"/>
              <a:t>, 2010). </a:t>
            </a:r>
          </a:p>
        </p:txBody>
      </p:sp>
    </p:spTree>
    <p:extLst>
      <p:ext uri="{BB962C8B-B14F-4D97-AF65-F5344CB8AC3E}">
        <p14:creationId xmlns:p14="http://schemas.microsoft.com/office/powerpoint/2010/main" val="3690710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Örneklem seçimi</a:t>
            </a:r>
          </a:p>
        </p:txBody>
      </p:sp>
      <p:sp>
        <p:nvSpPr>
          <p:cNvPr id="3" name="İçerik Yer Tutucusu 2"/>
          <p:cNvSpPr>
            <a:spLocks noGrp="1"/>
          </p:cNvSpPr>
          <p:nvPr>
            <p:ph idx="1"/>
          </p:nvPr>
        </p:nvSpPr>
        <p:spPr/>
        <p:txBody>
          <a:bodyPr>
            <a:normAutofit/>
          </a:bodyPr>
          <a:lstStyle/>
          <a:p>
            <a:r>
              <a:rPr lang="tr-TR" dirty="0"/>
              <a:t>Geleneksel bilim anlayışının temelini oluşturan ögelerden biri genellemedir.</a:t>
            </a:r>
          </a:p>
          <a:p>
            <a:r>
              <a:rPr lang="tr-TR" dirty="0"/>
              <a:t>Sınırlı sayıda değişkenler arasındaki bulunan ilişkiler evrene </a:t>
            </a:r>
            <a:r>
              <a:rPr lang="tr-TR" dirty="0" err="1"/>
              <a:t>genellenir</a:t>
            </a:r>
            <a:r>
              <a:rPr lang="tr-TR" dirty="0"/>
              <a:t>. Bu nedenle hem evrenin kesin hatlarıyla belirlenmesi önem taşır. </a:t>
            </a:r>
          </a:p>
          <a:p>
            <a:r>
              <a:rPr lang="tr-TR" dirty="0"/>
              <a:t>Evren araştırmacının ulaşamayacağı kadar büyük olduğunda, bilim adamları örneklem kavramını keşfetmişlerdir. Böylece bütün evren üzerinde çalışmak yerine evreni temsil etme gücüne sahip olan sınırlı sayıda birey, olay ya da olguyu araştırma kapsamına dahil etmek daha pratik bir çözüm sağlar. </a:t>
            </a:r>
          </a:p>
          <a:p>
            <a:r>
              <a:rPr lang="tr-TR" dirty="0"/>
              <a:t>Örneklem olasılık kuramından türetilmiş olan pratik bir araştırma aracıdır.</a:t>
            </a:r>
          </a:p>
        </p:txBody>
      </p:sp>
    </p:spTree>
    <p:extLst>
      <p:ext uri="{BB962C8B-B14F-4D97-AF65-F5344CB8AC3E}">
        <p14:creationId xmlns:p14="http://schemas.microsoft.com/office/powerpoint/2010/main" val="1176437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Örneklem seçimi (devam)</a:t>
            </a:r>
          </a:p>
        </p:txBody>
      </p:sp>
      <p:sp>
        <p:nvSpPr>
          <p:cNvPr id="3" name="İçerik Yer Tutucusu 2"/>
          <p:cNvSpPr>
            <a:spLocks noGrp="1"/>
          </p:cNvSpPr>
          <p:nvPr>
            <p:ph idx="1"/>
          </p:nvPr>
        </p:nvSpPr>
        <p:spPr>
          <a:xfrm>
            <a:off x="838200" y="1478280"/>
            <a:ext cx="10515600" cy="5090160"/>
          </a:xfrm>
        </p:spPr>
        <p:txBody>
          <a:bodyPr>
            <a:normAutofit/>
          </a:bodyPr>
          <a:lstStyle/>
          <a:p>
            <a:r>
              <a:rPr lang="tr-TR" dirty="0"/>
              <a:t>Nitel araştırmada amaç genelleme olmadığı için nicel araştırma gibi indirgemeci değildir. </a:t>
            </a:r>
          </a:p>
          <a:p>
            <a:r>
              <a:rPr lang="tr-TR" dirty="0"/>
              <a:t>Araştırmacı bazen evrenin bütünü ile çalışır. Bu durum nitel araştırmada örnek olay «durum» çalışması olarak yer bulmuştur ve en sık kullanılan yöntemlerden birisidir.</a:t>
            </a:r>
          </a:p>
          <a:p>
            <a:r>
              <a:rPr lang="tr-TR" dirty="0"/>
              <a:t>Son yıllarda nitel araştırmada örneklem sorununun bir kuramsal kaynağı olmadığı konusu son yıllarda değişmiştir. Bunun temel nedeni günümüz modern toplumlarının çok karmaşık ve katmanlı olmasıdır. </a:t>
            </a:r>
          </a:p>
          <a:p>
            <a:r>
              <a:rPr lang="tr-TR" dirty="0"/>
              <a:t>Toplum içinde çeşitli katmanlar ortaya çıkmıştır ve her katmanın ayrı bir evren olarak çalışılması mümkün değildir. </a:t>
            </a:r>
          </a:p>
          <a:p>
            <a:r>
              <a:rPr lang="tr-TR" dirty="0"/>
              <a:t>Bulunan sonuçların sınırlı düzeyde de olsa (en azından çalışılan durumlar arasında karşılaştırma yapmayı sağlayacak şekilde) </a:t>
            </a:r>
            <a:r>
              <a:rPr lang="tr-TR" dirty="0" err="1"/>
              <a:t>genellenmesi</a:t>
            </a:r>
            <a:r>
              <a:rPr lang="tr-TR" dirty="0"/>
              <a:t> ihtiyacı ortaya çıkmıştır. </a:t>
            </a:r>
          </a:p>
          <a:p>
            <a:r>
              <a:rPr lang="tr-TR" dirty="0"/>
              <a:t>Nicel araştırma geleneğinden gelen, ancak nitel araştırmanın güçlü yanlarını da çalışmasına yansıtmak isteyen araştırmacılar nicel araştırmadaki örnekleme yöntemlerini kullanmaya başlamışlardır. </a:t>
            </a:r>
          </a:p>
        </p:txBody>
      </p:sp>
    </p:spTree>
    <p:extLst>
      <p:ext uri="{BB962C8B-B14F-4D97-AF65-F5344CB8AC3E}">
        <p14:creationId xmlns:p14="http://schemas.microsoft.com/office/powerpoint/2010/main" val="3451028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70560"/>
            <a:ext cx="10515600" cy="5506403"/>
          </a:xfrm>
        </p:spPr>
        <p:txBody>
          <a:bodyPr/>
          <a:lstStyle/>
          <a:p>
            <a:endParaRPr lang="tr-TR" dirty="0"/>
          </a:p>
          <a:p>
            <a:endParaRPr lang="tr-TR" dirty="0"/>
          </a:p>
          <a:p>
            <a:endParaRPr lang="tr-TR" dirty="0"/>
          </a:p>
          <a:p>
            <a:endParaRPr lang="tr-TR" dirty="0"/>
          </a:p>
          <a:p>
            <a:pPr marL="0" indent="0">
              <a:buNone/>
            </a:pPr>
            <a:r>
              <a:rPr lang="tr-TR" dirty="0"/>
              <a:t>   Nicel gelenek        olasılık temelli 		           Amaçlı	        Nitel</a:t>
            </a:r>
          </a:p>
          <a:p>
            <a:pPr marL="0" indent="0">
              <a:buNone/>
            </a:pPr>
            <a:r>
              <a:rPr lang="tr-TR" dirty="0"/>
              <a:t>                         (tesadüfi, sistematik,               (aykırı durum,</a:t>
            </a:r>
          </a:p>
          <a:p>
            <a:pPr marL="0" indent="0">
              <a:buNone/>
            </a:pPr>
            <a:r>
              <a:rPr lang="tr-TR" dirty="0"/>
              <a:t> 			      tabaka, küme)		              maksimum çeşitlilik)</a:t>
            </a:r>
          </a:p>
          <a:p>
            <a:pPr marL="0" indent="0">
              <a:buNone/>
            </a:pPr>
            <a:r>
              <a:rPr lang="tr-TR" dirty="0"/>
              <a:t>              </a:t>
            </a:r>
          </a:p>
        </p:txBody>
      </p:sp>
      <p:cxnSp>
        <p:nvCxnSpPr>
          <p:cNvPr id="5" name="Düz Ok Bağlayıcısı 4"/>
          <p:cNvCxnSpPr/>
          <p:nvPr/>
        </p:nvCxnSpPr>
        <p:spPr>
          <a:xfrm flipV="1">
            <a:off x="2194560" y="4846320"/>
            <a:ext cx="6385560" cy="3048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6212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Başlangıç</a:t>
            </a:r>
          </a:p>
        </p:txBody>
      </p:sp>
      <p:sp>
        <p:nvSpPr>
          <p:cNvPr id="3" name="İçerik Yer Tutucusu 2"/>
          <p:cNvSpPr>
            <a:spLocks noGrp="1"/>
          </p:cNvSpPr>
          <p:nvPr>
            <p:ph idx="1"/>
          </p:nvPr>
        </p:nvSpPr>
        <p:spPr/>
        <p:txBody>
          <a:bodyPr/>
          <a:lstStyle/>
          <a:p>
            <a:r>
              <a:rPr lang="tr-TR" dirty="0"/>
              <a:t>Nitel bir araştırmanın nasıl tasarlanacağına ilişkin üzerinde anlaşmaya varılmış bir yapı yoktur. </a:t>
            </a:r>
          </a:p>
          <a:p>
            <a:r>
              <a:rPr lang="tr-TR" dirty="0"/>
              <a:t>Birçok kitapta farklı tasarım önerileri vardır.</a:t>
            </a:r>
          </a:p>
          <a:p>
            <a:r>
              <a:rPr lang="tr-TR" dirty="0"/>
              <a:t>Araştırma deseni/dizaynı bir çalışma yürütmek için plan yapmak anlamına gelmektedir.</a:t>
            </a:r>
          </a:p>
          <a:p>
            <a:r>
              <a:rPr lang="tr-TR" dirty="0" err="1"/>
              <a:t>Creswell’e</a:t>
            </a:r>
            <a:r>
              <a:rPr lang="tr-TR" dirty="0"/>
              <a:t> göre bu süreç üç aşamada toplanır: Çalışmaya başlamadan önceki ön düşünceler, çalışmanın yürütülmesi sırasında atılan adımlar ve araştırma sürecinin tüm aşamalarında rol alan ögeler.</a:t>
            </a:r>
          </a:p>
        </p:txBody>
      </p:sp>
    </p:spTree>
    <p:extLst>
      <p:ext uri="{BB962C8B-B14F-4D97-AF65-F5344CB8AC3E}">
        <p14:creationId xmlns:p14="http://schemas.microsoft.com/office/powerpoint/2010/main" val="4106915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Örneklem seçimi (devam)</a:t>
            </a:r>
          </a:p>
        </p:txBody>
      </p:sp>
      <p:sp>
        <p:nvSpPr>
          <p:cNvPr id="3" name="İçerik Yer Tutucusu 2"/>
          <p:cNvSpPr>
            <a:spLocks noGrp="1"/>
          </p:cNvSpPr>
          <p:nvPr>
            <p:ph idx="1"/>
          </p:nvPr>
        </p:nvSpPr>
        <p:spPr/>
        <p:txBody>
          <a:bodyPr>
            <a:normAutofit/>
          </a:bodyPr>
          <a:lstStyle/>
          <a:p>
            <a:r>
              <a:rPr lang="tr-TR" dirty="0"/>
              <a:t>Post pozitivist bilim anlayışı pozitivist bilim anlayışından sonra ortaya çıkan ve son yıllarda ise araştırmalarda fazlaca kullanılır. </a:t>
            </a:r>
          </a:p>
          <a:p>
            <a:r>
              <a:rPr lang="tr-TR" dirty="0"/>
              <a:t>Post </a:t>
            </a:r>
            <a:r>
              <a:rPr lang="tr-TR" dirty="0" err="1"/>
              <a:t>positivist</a:t>
            </a:r>
            <a:r>
              <a:rPr lang="tr-TR" dirty="0"/>
              <a:t> bilim anlayışına göre her insan kendi içinde biriciktir. Onları evrene genellemek doğru değildir. Herkesi belli bir kalıba sokmak doğru değildir. Nitel araştırma geleneği ve nicel araştırma geleneği örneklem seçimi yönüyle farklılık göstermektedir.</a:t>
            </a:r>
          </a:p>
          <a:p>
            <a:r>
              <a:rPr lang="tr-TR" dirty="0"/>
              <a:t>Nicel araştırmanın desenine göre ise kendi içinde örnekleme seçimi değişmektedir. Örneğin kültür analizinde evrenin tamamı örneklem olarak kabul edilirken bir başka araştırmada evrenden sadece bir kişi araştırma konusu olabilmektedir. </a:t>
            </a:r>
          </a:p>
          <a:p>
            <a:r>
              <a:rPr lang="tr-TR" dirty="0"/>
              <a:t>Nitel araştırmalarda amaçlı (</a:t>
            </a:r>
            <a:r>
              <a:rPr lang="tr-TR" dirty="0" err="1"/>
              <a:t>non-probabilistic</a:t>
            </a:r>
            <a:r>
              <a:rPr lang="tr-TR" dirty="0"/>
              <a:t> </a:t>
            </a:r>
            <a:r>
              <a:rPr lang="tr-TR" dirty="0" err="1"/>
              <a:t>sampling</a:t>
            </a:r>
            <a:r>
              <a:rPr lang="tr-TR" dirty="0"/>
              <a:t>) örnekleme yöntemi kullanılır.</a:t>
            </a:r>
          </a:p>
        </p:txBody>
      </p:sp>
    </p:spTree>
    <p:extLst>
      <p:ext uri="{BB962C8B-B14F-4D97-AF65-F5344CB8AC3E}">
        <p14:creationId xmlns:p14="http://schemas.microsoft.com/office/powerpoint/2010/main" val="762058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çerik Yer Tutucusu 7"/>
          <p:cNvPicPr>
            <a:picLocks noGrp="1" noChangeAspect="1"/>
          </p:cNvPicPr>
          <p:nvPr>
            <p:ph idx="1"/>
          </p:nvPr>
        </p:nvPicPr>
        <p:blipFill>
          <a:blip r:embed="rId2"/>
          <a:stretch>
            <a:fillRect/>
          </a:stretch>
        </p:blipFill>
        <p:spPr>
          <a:xfrm>
            <a:off x="1828800" y="487363"/>
            <a:ext cx="8656320" cy="5689600"/>
          </a:xfrm>
          <a:prstGeom prst="rect">
            <a:avLst/>
          </a:prstGeom>
        </p:spPr>
      </p:pic>
    </p:spTree>
    <p:extLst>
      <p:ext uri="{BB962C8B-B14F-4D97-AF65-F5344CB8AC3E}">
        <p14:creationId xmlns:p14="http://schemas.microsoft.com/office/powerpoint/2010/main" val="37785222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Yuvarlatılmış Dikdörtgen 4"/>
          <p:cNvSpPr/>
          <p:nvPr/>
        </p:nvSpPr>
        <p:spPr>
          <a:xfrm>
            <a:off x="1219200" y="4130040"/>
            <a:ext cx="1508760" cy="1752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Kartopu veya zincir örnekleme</a:t>
            </a:r>
          </a:p>
        </p:txBody>
      </p:sp>
      <p:sp>
        <p:nvSpPr>
          <p:cNvPr id="8" name="Yuvarlatılmış Dikdörtgen 7"/>
          <p:cNvSpPr/>
          <p:nvPr/>
        </p:nvSpPr>
        <p:spPr>
          <a:xfrm>
            <a:off x="3810000" y="4130040"/>
            <a:ext cx="1508760" cy="1752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Ölçüt örnekleme</a:t>
            </a:r>
          </a:p>
        </p:txBody>
      </p:sp>
      <p:sp>
        <p:nvSpPr>
          <p:cNvPr id="9" name="Yuvarlatılmış Dikdörtgen 8"/>
          <p:cNvSpPr/>
          <p:nvPr/>
        </p:nvSpPr>
        <p:spPr>
          <a:xfrm>
            <a:off x="6294120" y="4130040"/>
            <a:ext cx="1615440" cy="1752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Doğrulayıcı veya </a:t>
            </a:r>
            <a:r>
              <a:rPr lang="tr-TR" dirty="0" err="1"/>
              <a:t>yanlışlayıcı</a:t>
            </a:r>
            <a:r>
              <a:rPr lang="tr-TR" dirty="0"/>
              <a:t> durum örneklemesi</a:t>
            </a:r>
          </a:p>
        </p:txBody>
      </p:sp>
      <p:sp>
        <p:nvSpPr>
          <p:cNvPr id="11" name="Yuvarlatılmış Dikdörtgen 10"/>
          <p:cNvSpPr/>
          <p:nvPr/>
        </p:nvSpPr>
        <p:spPr>
          <a:xfrm>
            <a:off x="8884920" y="4130040"/>
            <a:ext cx="1615440" cy="1752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Kolay ulaşılabilir durum örneklemesi</a:t>
            </a:r>
          </a:p>
        </p:txBody>
      </p:sp>
      <p:sp>
        <p:nvSpPr>
          <p:cNvPr id="12" name="Yuvarlatılmış Dikdörtgen 11"/>
          <p:cNvSpPr/>
          <p:nvPr/>
        </p:nvSpPr>
        <p:spPr>
          <a:xfrm>
            <a:off x="1219200" y="563880"/>
            <a:ext cx="1508760" cy="1752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Amaçlı örnekleme</a:t>
            </a:r>
          </a:p>
        </p:txBody>
      </p:sp>
      <p:cxnSp>
        <p:nvCxnSpPr>
          <p:cNvPr id="10" name="Düz Bağlayıcı 9"/>
          <p:cNvCxnSpPr>
            <a:stCxn id="12" idx="2"/>
            <a:endCxn id="5" idx="0"/>
          </p:cNvCxnSpPr>
          <p:nvPr/>
        </p:nvCxnSpPr>
        <p:spPr>
          <a:xfrm>
            <a:off x="1973580" y="2316480"/>
            <a:ext cx="0" cy="18135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1973580" y="3169920"/>
            <a:ext cx="777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9745980" y="3169920"/>
            <a:ext cx="0" cy="9067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7155180" y="3169920"/>
            <a:ext cx="0" cy="9067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Düz Bağlayıcı 19"/>
          <p:cNvCxnSpPr/>
          <p:nvPr/>
        </p:nvCxnSpPr>
        <p:spPr>
          <a:xfrm>
            <a:off x="4564380" y="3169920"/>
            <a:ext cx="0" cy="90678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0331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Aşırı veya aykırı durum örneklemesi (</a:t>
            </a:r>
            <a:r>
              <a:rPr lang="tr-TR" dirty="0" err="1"/>
              <a:t>extreme</a:t>
            </a:r>
            <a:r>
              <a:rPr lang="tr-TR" dirty="0"/>
              <a:t> </a:t>
            </a:r>
            <a:r>
              <a:rPr lang="tr-TR" dirty="0" err="1"/>
              <a:t>or</a:t>
            </a:r>
            <a:r>
              <a:rPr lang="tr-TR" dirty="0"/>
              <a:t> </a:t>
            </a:r>
            <a:r>
              <a:rPr lang="tr-TR" dirty="0" err="1"/>
              <a:t>deviant</a:t>
            </a:r>
            <a:r>
              <a:rPr lang="tr-TR" dirty="0"/>
              <a:t> </a:t>
            </a:r>
            <a:r>
              <a:rPr lang="tr-TR" dirty="0" err="1"/>
              <a:t>sampling</a:t>
            </a:r>
            <a:r>
              <a:rPr lang="tr-TR" dirty="0"/>
              <a:t>)</a:t>
            </a:r>
          </a:p>
        </p:txBody>
      </p:sp>
      <p:sp>
        <p:nvSpPr>
          <p:cNvPr id="3" name="İçerik Yer Tutucusu 2"/>
          <p:cNvSpPr>
            <a:spLocks noGrp="1"/>
          </p:cNvSpPr>
          <p:nvPr>
            <p:ph idx="1"/>
          </p:nvPr>
        </p:nvSpPr>
        <p:spPr/>
        <p:txBody>
          <a:bodyPr>
            <a:normAutofit/>
          </a:bodyPr>
          <a:lstStyle/>
          <a:p>
            <a:r>
              <a:rPr lang="tr-TR" dirty="0"/>
              <a:t>Evren içinde var olan çok iyi ve çok kötü özelliklere sahip olay ve kişiler seçilir.</a:t>
            </a:r>
          </a:p>
          <a:p>
            <a:r>
              <a:rPr lang="tr-TR" dirty="0"/>
              <a:t>Yöntemin yararlı yanı daha zengin bir veri ortaya koyar. Problemi çok boyutlu bir şekilde görebilmeye olanak sağlar. </a:t>
            </a:r>
          </a:p>
          <a:p>
            <a:r>
              <a:rPr lang="tr-TR" dirty="0"/>
              <a:t>Örneğin Adana çevresinden iyi performansa sahip bir okulun ve kötü performansa sahip bir okulun seçilmesi aşırı ve ya aykırı durum örneklemesine bir örnektir. </a:t>
            </a:r>
          </a:p>
        </p:txBody>
      </p:sp>
    </p:spTree>
    <p:extLst>
      <p:ext uri="{BB962C8B-B14F-4D97-AF65-F5344CB8AC3E}">
        <p14:creationId xmlns:p14="http://schemas.microsoft.com/office/powerpoint/2010/main" val="203392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38835"/>
          </a:xfrm>
        </p:spPr>
        <p:txBody>
          <a:bodyPr>
            <a:normAutofit/>
          </a:bodyPr>
          <a:lstStyle/>
          <a:p>
            <a:r>
              <a:rPr lang="tr-TR" b="1" dirty="0"/>
              <a:t>Örnek:</a:t>
            </a:r>
            <a:endParaRPr lang="tr-TR" dirty="0"/>
          </a:p>
        </p:txBody>
      </p:sp>
      <p:sp>
        <p:nvSpPr>
          <p:cNvPr id="3" name="İçerik Yer Tutucusu 2"/>
          <p:cNvSpPr>
            <a:spLocks noGrp="1"/>
          </p:cNvSpPr>
          <p:nvPr>
            <p:ph idx="1"/>
          </p:nvPr>
        </p:nvSpPr>
        <p:spPr>
          <a:xfrm>
            <a:off x="838200" y="1402080"/>
            <a:ext cx="10515600" cy="4774883"/>
          </a:xfrm>
        </p:spPr>
        <p:txBody>
          <a:bodyPr>
            <a:normAutofit fontScale="92500" lnSpcReduction="20000"/>
          </a:bodyPr>
          <a:lstStyle/>
          <a:p>
            <a:r>
              <a:rPr lang="tr-TR" dirty="0"/>
              <a:t>Görüşme yapılan öğrencilerin seçiminde, amaçlı örnekleme yöntemlerinden aşırı ve aykırı durum örneklemesi kullanılmıştır .( Yıldırım,1999). Bu öğrencilerin seçiminde şöyle bir yol izlenmiştir: İlk olarak 2000-2001 öğretim yılında alt ve orta </a:t>
            </a:r>
            <a:r>
              <a:rPr lang="tr-TR" dirty="0" err="1"/>
              <a:t>sosyo</a:t>
            </a:r>
            <a:r>
              <a:rPr lang="tr-TR" dirty="0"/>
              <a:t> ekonomik düzeyi temsil ettiği düşünülen okullar içinden basit küme örnekleme yolu ile Adana İlinden 4 okul; İçel ilinden 6 okul seçilmiştir. Bu okulların lise ikinci sınıfında bulunan 900 öğrenciye Sosyal Kaçınma ve Huzursuzluk ile Olumsuz Değerlendirilmekten Korkma Ölçekleri uygulanmıştır. Toplam 900 öğrenciden 782 öğrencinin ölçekleri değerlendirmeye alınmıştır. </a:t>
            </a:r>
          </a:p>
          <a:p>
            <a:r>
              <a:rPr lang="tr-TR" dirty="0"/>
              <a:t>Daha sonra öğrencilerin her iki ölçekten aldıkları puanların ortalama ve standart sapmaları hesaplanmıştır. Değerler, SKH ölçeği için X : 9.956 , Ss:5.004; ODK ölçeği için X :16.812, Ss:5.482 olarak bulunmuştur. Ölçeklerden alınan puanların ortalamadan bir standart sapma üstü ve altı bu çalışma için kesme noktası olarak kabul edilmiştir. SKH ölçeği için 15 puan ve üstü ; ODK ölçeği içinde 22 puan ve üstü sosyal kaygı düzeyinin yüksekliğine işaret etmektedir. Buna göre SKH ölçeğinden 5 puan ve altında puan alanlar, ODK ölçeğinden de 11 ve daha düşük puan alanlar, sosyal kaygı düzeyi düşük olarak değerlendirilmişlerdir. </a:t>
            </a:r>
          </a:p>
          <a:p>
            <a:r>
              <a:rPr lang="tr-TR" dirty="0"/>
              <a:t>Bu ’ kriterleri karşılayan, sosyal kaygı düzeyi yüksek öğrencilerin sayısı 66; sosyal kaygı düzeyi düşük öğrencilerin sayısı da 54 olarak bulunmuştur. Sosyal kaygı düzeyi yüksek ve düşük öğrenciler arasından </a:t>
            </a:r>
            <a:r>
              <a:rPr lang="tr-TR" dirty="0" err="1"/>
              <a:t>random</a:t>
            </a:r>
            <a:r>
              <a:rPr lang="tr-TR" dirty="0"/>
              <a:t> olarak altışar öğrenci görüşme yapmak için seçilmişlerdir. Sosyal kaygı düzeyi yüksek altı öğrencinin dördü kız, ikisi erkek ve ’ yaş ortalaması 15.83 dür. Sosyal kaygı düzeyi düşük altı öğrencinin ikisi kız, dördü erkek ve yaş ortalaması 16’ </a:t>
            </a:r>
            <a:r>
              <a:rPr lang="tr-TR" dirty="0" err="1"/>
              <a:t>dır</a:t>
            </a:r>
            <a:r>
              <a:rPr lang="tr-TR" dirty="0"/>
              <a:t>.</a:t>
            </a:r>
          </a:p>
          <a:p>
            <a:endParaRPr lang="tr-TR" dirty="0"/>
          </a:p>
        </p:txBody>
      </p:sp>
    </p:spTree>
    <p:extLst>
      <p:ext uri="{BB962C8B-B14F-4D97-AF65-F5344CB8AC3E}">
        <p14:creationId xmlns:p14="http://schemas.microsoft.com/office/powerpoint/2010/main" val="1650723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Maksimum çeşitlilik örneklemesi (</a:t>
            </a:r>
            <a:r>
              <a:rPr lang="tr-TR" dirty="0" err="1"/>
              <a:t>maximum</a:t>
            </a:r>
            <a:r>
              <a:rPr lang="tr-TR" dirty="0"/>
              <a:t> </a:t>
            </a:r>
            <a:r>
              <a:rPr lang="tr-TR" dirty="0" err="1"/>
              <a:t>variation</a:t>
            </a:r>
            <a:r>
              <a:rPr lang="tr-TR" dirty="0"/>
              <a:t> </a:t>
            </a:r>
            <a:r>
              <a:rPr lang="tr-TR" dirty="0" err="1"/>
              <a:t>sampling</a:t>
            </a:r>
            <a:r>
              <a:rPr lang="tr-TR" dirty="0"/>
              <a:t>)</a:t>
            </a:r>
          </a:p>
        </p:txBody>
      </p:sp>
      <p:sp>
        <p:nvSpPr>
          <p:cNvPr id="3" name="İçerik Yer Tutucusu 2"/>
          <p:cNvSpPr>
            <a:spLocks noGrp="1"/>
          </p:cNvSpPr>
          <p:nvPr>
            <p:ph idx="1"/>
          </p:nvPr>
        </p:nvSpPr>
        <p:spPr/>
        <p:txBody>
          <a:bodyPr/>
          <a:lstStyle/>
          <a:p>
            <a:r>
              <a:rPr lang="tr-TR" dirty="0"/>
              <a:t>Evren içinde var olan tüm farklı durumları yansıtacak tüm örneklemler devreye sokulur. </a:t>
            </a:r>
          </a:p>
          <a:p>
            <a:r>
              <a:rPr lang="tr-TR" dirty="0"/>
              <a:t>Örneğin Türkiye’de öğrenim gören yabancı uyruklu öğrenciler ile çalışılacak ise tüm ülkelerden gelen öğrencilerden eşit sayıda alınmalıdır. </a:t>
            </a:r>
          </a:p>
          <a:p>
            <a:r>
              <a:rPr lang="tr-TR" dirty="0"/>
              <a:t>Problem farklı boyutları ile ele alınır. Farklı tipteki örneklemlerin alınmasındaki amaç genelleme yapmak değil, aksine ortak ya da paylaşılan durumların olup olmadığı belirlemeye çalışmaktır. </a:t>
            </a:r>
          </a:p>
        </p:txBody>
      </p:sp>
    </p:spTree>
    <p:extLst>
      <p:ext uri="{BB962C8B-B14F-4D97-AF65-F5344CB8AC3E}">
        <p14:creationId xmlns:p14="http://schemas.microsoft.com/office/powerpoint/2010/main" val="2409297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Örnek</a:t>
            </a:r>
          </a:p>
        </p:txBody>
      </p:sp>
      <p:sp>
        <p:nvSpPr>
          <p:cNvPr id="3" name="İçerik Yer Tutucusu 2"/>
          <p:cNvSpPr>
            <a:spLocks noGrp="1"/>
          </p:cNvSpPr>
          <p:nvPr>
            <p:ph idx="1"/>
          </p:nvPr>
        </p:nvSpPr>
        <p:spPr>
          <a:xfrm>
            <a:off x="838200" y="1569720"/>
            <a:ext cx="10515600" cy="4607243"/>
          </a:xfrm>
        </p:spPr>
        <p:txBody>
          <a:bodyPr>
            <a:normAutofit/>
          </a:bodyPr>
          <a:lstStyle/>
          <a:p>
            <a:pPr lvl="0"/>
            <a:r>
              <a:rPr lang="tr-TR" dirty="0"/>
              <a:t>Araştırma evrenini, 2008-2009 itim yılında, Gaziantep ili merkez ilçeleri (Şahinbey ve Şehitkamil) sınırları içindeki ilköğretim okullarında görev yapan öğretmenler oluşturmaktadır. </a:t>
            </a:r>
          </a:p>
          <a:p>
            <a:pPr lvl="0"/>
            <a:r>
              <a:rPr lang="tr-TR" dirty="0"/>
              <a:t>Araştırma evreninde 178 ilköğretim okulu bulunmaktadır. Bu okullarda toplam 6023 öğretmen görev yapmaktadır. </a:t>
            </a:r>
          </a:p>
          <a:p>
            <a:pPr lvl="0"/>
            <a:r>
              <a:rPr lang="tr-TR" dirty="0"/>
              <a:t>Bu çalışmanın nitel veri toplama sürecinde amaçlı örnekleme olarak maksimum çeşitlilik örnekleme yöntemi kullanılmıştır. </a:t>
            </a:r>
          </a:p>
          <a:p>
            <a:pPr lvl="0"/>
            <a:r>
              <a:rPr lang="tr-TR" dirty="0"/>
              <a:t>Bu yöntem durumların derinlemesine çalışılmasına olanak vermektedir (</a:t>
            </a:r>
            <a:r>
              <a:rPr lang="tr-TR" dirty="0" err="1"/>
              <a:t>Somekh</a:t>
            </a:r>
            <a:r>
              <a:rPr lang="tr-TR" dirty="0"/>
              <a:t> ve </a:t>
            </a:r>
            <a:r>
              <a:rPr lang="tr-TR" dirty="0" err="1"/>
              <a:t>Levin</a:t>
            </a:r>
            <a:r>
              <a:rPr lang="tr-TR" dirty="0"/>
              <a:t>, 2005; </a:t>
            </a:r>
            <a:r>
              <a:rPr lang="tr-TR" dirty="0" err="1"/>
              <a:t>Dey</a:t>
            </a:r>
            <a:r>
              <a:rPr lang="tr-TR" dirty="0"/>
              <a:t>, 1993; </a:t>
            </a:r>
            <a:r>
              <a:rPr lang="tr-TR" dirty="0" err="1"/>
              <a:t>Sherman</a:t>
            </a:r>
            <a:r>
              <a:rPr lang="tr-TR" dirty="0"/>
              <a:t> ve </a:t>
            </a:r>
            <a:r>
              <a:rPr lang="tr-TR" dirty="0" err="1"/>
              <a:t>Webb</a:t>
            </a:r>
            <a:r>
              <a:rPr lang="tr-TR" dirty="0"/>
              <a:t>, 2005).</a:t>
            </a:r>
          </a:p>
          <a:p>
            <a:pPr marL="0" indent="0">
              <a:buNone/>
            </a:pPr>
            <a:br>
              <a:rPr lang="tr-TR" dirty="0"/>
            </a:br>
            <a:endParaRPr lang="tr-TR" dirty="0"/>
          </a:p>
        </p:txBody>
      </p:sp>
    </p:spTree>
    <p:extLst>
      <p:ext uri="{BB962C8B-B14F-4D97-AF65-F5344CB8AC3E}">
        <p14:creationId xmlns:p14="http://schemas.microsoft.com/office/powerpoint/2010/main" val="2819297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Benzeşik örnekleme (</a:t>
            </a:r>
            <a:r>
              <a:rPr lang="tr-TR" dirty="0" err="1"/>
              <a:t>homogenous</a:t>
            </a:r>
            <a:r>
              <a:rPr lang="tr-TR" dirty="0"/>
              <a:t> </a:t>
            </a:r>
            <a:r>
              <a:rPr lang="tr-TR" dirty="0" err="1"/>
              <a:t>sampling</a:t>
            </a:r>
            <a:r>
              <a:rPr lang="tr-TR" dirty="0"/>
              <a:t>)</a:t>
            </a:r>
          </a:p>
        </p:txBody>
      </p:sp>
      <p:sp>
        <p:nvSpPr>
          <p:cNvPr id="3" name="İçerik Yer Tutucusu 2"/>
          <p:cNvSpPr>
            <a:spLocks noGrp="1"/>
          </p:cNvSpPr>
          <p:nvPr>
            <p:ph idx="1"/>
          </p:nvPr>
        </p:nvSpPr>
        <p:spPr/>
        <p:txBody>
          <a:bodyPr>
            <a:normAutofit lnSpcReduction="10000"/>
          </a:bodyPr>
          <a:lstStyle/>
          <a:p>
            <a:r>
              <a:rPr lang="tr-TR" dirty="0"/>
              <a:t>Maksimum çeşitlilik örneklemesinin tam tersidir. </a:t>
            </a:r>
          </a:p>
          <a:p>
            <a:r>
              <a:rPr lang="tr-TR" dirty="0"/>
              <a:t>Homojen olarak oluşturulan örneklem üzerinde çalışılır. Öğrencilerden sadece babası öğretmen olanlarla çalışılması buna örnek olabilir. </a:t>
            </a:r>
            <a:r>
              <a:rPr lang="tr-TR" dirty="0" err="1"/>
              <a:t>Patton’a</a:t>
            </a:r>
            <a:r>
              <a:rPr lang="tr-TR" dirty="0"/>
              <a:t> (1990) göre buradaki amaç belli bir alt tabakadaki grubu derinlemesine bir şekilde betimlemektir. </a:t>
            </a:r>
          </a:p>
          <a:p>
            <a:r>
              <a:rPr lang="tr-TR" dirty="0"/>
              <a:t>Örneğin çeşitli velilerin bulunduğu bir okulda yapılacak çalışmada boşanmış ya da tekil velilerle </a:t>
            </a:r>
            <a:r>
              <a:rPr lang="tr-TR" dirty="0" err="1"/>
              <a:t>ça</a:t>
            </a:r>
            <a:r>
              <a:rPr lang="tr-TR" dirty="0"/>
              <a:t> </a:t>
            </a:r>
            <a:r>
              <a:rPr lang="tr-TR" dirty="0" err="1"/>
              <a:t>ışmak</a:t>
            </a:r>
            <a:r>
              <a:rPr lang="tr-TR" dirty="0"/>
              <a:t> bu benzeşik örneklemeyle belirlenebilir. </a:t>
            </a:r>
          </a:p>
          <a:p>
            <a:r>
              <a:rPr lang="tr-TR" dirty="0"/>
              <a:t>Benzeşik örnekleme aynı hayat stiline sahip 8-9 bireyin belli bir amaç çerçevesinde bir araya getirilerek onlara açık uçlu sorular sorulmasından oluşur. </a:t>
            </a:r>
          </a:p>
          <a:p>
            <a:r>
              <a:rPr lang="tr-TR" dirty="0"/>
              <a:t>Bu kişiler aynı hayat stiline sahip oldukları için ’ çalışma esnasında kendilerini rahat hissederler.</a:t>
            </a:r>
          </a:p>
          <a:p>
            <a:pPr marL="0" indent="0">
              <a:buNone/>
            </a:pPr>
            <a:endParaRPr lang="tr-TR" dirty="0"/>
          </a:p>
        </p:txBody>
      </p:sp>
    </p:spTree>
    <p:extLst>
      <p:ext uri="{BB962C8B-B14F-4D97-AF65-F5344CB8AC3E}">
        <p14:creationId xmlns:p14="http://schemas.microsoft.com/office/powerpoint/2010/main" val="18139955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Tipik durum örneklemesi (</a:t>
            </a:r>
            <a:r>
              <a:rPr lang="tr-TR" dirty="0" err="1"/>
              <a:t>typical</a:t>
            </a:r>
            <a:r>
              <a:rPr lang="tr-TR" dirty="0"/>
              <a:t> </a:t>
            </a:r>
            <a:r>
              <a:rPr lang="tr-TR" dirty="0" err="1"/>
              <a:t>sampling</a:t>
            </a:r>
            <a:r>
              <a:rPr lang="tr-TR" dirty="0"/>
              <a:t>)</a:t>
            </a:r>
          </a:p>
        </p:txBody>
      </p:sp>
      <p:sp>
        <p:nvSpPr>
          <p:cNvPr id="3" name="İçerik Yer Tutucusu 2"/>
          <p:cNvSpPr>
            <a:spLocks noGrp="1"/>
          </p:cNvSpPr>
          <p:nvPr>
            <p:ph idx="1"/>
          </p:nvPr>
        </p:nvSpPr>
        <p:spPr/>
        <p:txBody>
          <a:bodyPr/>
          <a:lstStyle/>
          <a:p>
            <a:pPr lvl="0"/>
            <a:r>
              <a:rPr lang="tr-TR" dirty="0"/>
              <a:t>Burada esas olan evrende en genel şekliyle olayı tasvir eden örneklemin bulunmasıdır. </a:t>
            </a:r>
          </a:p>
          <a:p>
            <a:pPr lvl="0"/>
            <a:r>
              <a:rPr lang="tr-TR" dirty="0"/>
              <a:t>Örneğin Ankara genelinde bir okulla çalışılacaksa </a:t>
            </a:r>
            <a:r>
              <a:rPr lang="tr-TR" dirty="0" err="1"/>
              <a:t>Ankarayı</a:t>
            </a:r>
            <a:r>
              <a:rPr lang="tr-TR" dirty="0"/>
              <a:t> en iyi temsil edecek örneklem bulunur. </a:t>
            </a:r>
          </a:p>
          <a:p>
            <a:pPr lvl="0"/>
            <a:r>
              <a:rPr lang="tr-TR" dirty="0"/>
              <a:t>Bulunan okul kent ortalamasına her yönüyle en yakın olandır.</a:t>
            </a:r>
          </a:p>
          <a:p>
            <a:pPr marL="0" indent="0">
              <a:buNone/>
            </a:pPr>
            <a:br>
              <a:rPr lang="tr-TR" dirty="0"/>
            </a:br>
            <a:endParaRPr lang="tr-TR" dirty="0"/>
          </a:p>
        </p:txBody>
      </p:sp>
    </p:spTree>
    <p:extLst>
      <p:ext uri="{BB962C8B-B14F-4D97-AF65-F5344CB8AC3E}">
        <p14:creationId xmlns:p14="http://schemas.microsoft.com/office/powerpoint/2010/main" val="1579937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97915"/>
          </a:xfrm>
        </p:spPr>
        <p:txBody>
          <a:bodyPr/>
          <a:lstStyle/>
          <a:p>
            <a:r>
              <a:rPr lang="tr-TR" dirty="0"/>
              <a:t>Örnek: örneklem</a:t>
            </a:r>
          </a:p>
        </p:txBody>
      </p:sp>
      <p:sp>
        <p:nvSpPr>
          <p:cNvPr id="3" name="İçerik Yer Tutucusu 2"/>
          <p:cNvSpPr>
            <a:spLocks noGrp="1"/>
          </p:cNvSpPr>
          <p:nvPr>
            <p:ph idx="1"/>
          </p:nvPr>
        </p:nvSpPr>
        <p:spPr>
          <a:xfrm>
            <a:off x="838200" y="1356360"/>
            <a:ext cx="10515600" cy="5501640"/>
          </a:xfrm>
        </p:spPr>
        <p:txBody>
          <a:bodyPr>
            <a:normAutofit fontScale="92500" lnSpcReduction="10000"/>
          </a:bodyPr>
          <a:lstStyle/>
          <a:p>
            <a:r>
              <a:rPr lang="tr-TR" dirty="0"/>
              <a:t>Amaçlı örneklem yöntemlerinden tipik durum örneklemesi yöntemi tercih </a:t>
            </a:r>
            <a:r>
              <a:rPr lang="tr-TR" dirty="0" err="1"/>
              <a:t>edilmi_tir</a:t>
            </a:r>
            <a:r>
              <a:rPr lang="tr-TR" dirty="0"/>
              <a:t>. Araştırma kapsamına alınan okuldaki sınıf mevcutlarının ortalaması 29’dur. Eskişehir ili genelindeki ilköğretim okullarının sınıf mevcutlarının ortalaması ise 30’dur </a:t>
            </a:r>
            <a:r>
              <a:rPr lang="en-US" dirty="0"/>
              <a:t>(</a:t>
            </a:r>
            <a:r>
              <a:rPr lang="en-US" u="sng" dirty="0">
                <a:hlinkClick r:id="rId2"/>
              </a:rPr>
              <a:t>http://www.eskisehirmem.gov.tr/</a:t>
            </a:r>
            <a:r>
              <a:rPr lang="en-US" dirty="0"/>
              <a:t>). </a:t>
            </a:r>
            <a:r>
              <a:rPr lang="tr-TR" dirty="0"/>
              <a:t>Seçilen okulun sınıf mevcutları, velilerin </a:t>
            </a:r>
            <a:r>
              <a:rPr lang="tr-TR" dirty="0" err="1"/>
              <a:t>sosyo</a:t>
            </a:r>
            <a:r>
              <a:rPr lang="tr-TR" dirty="0"/>
              <a:t>-ekonomik ve eğitim düzeyleri kent ortalamasına yakındır. </a:t>
            </a:r>
          </a:p>
          <a:p>
            <a:r>
              <a:rPr lang="tr-TR" dirty="0" err="1"/>
              <a:t>Patton</a:t>
            </a:r>
            <a:r>
              <a:rPr lang="tr-TR" dirty="0"/>
              <a:t> (1987)’a göre amaç evrene genelleme yapma</a:t>
            </a:r>
            <a:r>
              <a:rPr lang="tr-TR" strike="sngStrike" dirty="0"/>
              <a:t>k değ</a:t>
            </a:r>
            <a:r>
              <a:rPr lang="tr-TR" dirty="0"/>
              <a:t>il</a:t>
            </a:r>
            <a:r>
              <a:rPr lang="tr-TR" strike="sngStrike" dirty="0"/>
              <a:t>d</a:t>
            </a:r>
            <a:r>
              <a:rPr lang="tr-TR" dirty="0"/>
              <a:t>i</a:t>
            </a:r>
            <a:r>
              <a:rPr lang="tr-TR" strike="sngStrike" dirty="0"/>
              <a:t>r. Amaç orta</a:t>
            </a:r>
            <a:r>
              <a:rPr lang="tr-TR" dirty="0"/>
              <a:t>l</a:t>
            </a:r>
            <a:r>
              <a:rPr lang="tr-TR" strike="sngStrike" dirty="0"/>
              <a:t>ama du</a:t>
            </a:r>
            <a:r>
              <a:rPr lang="tr-TR" dirty="0"/>
              <a:t>rumları çalışarak belirli bir konu hakkında fikir sahibi olmak veya bu konu hakkında yeterli bilgi sahibi olmayanları bilgilendirmektir (</a:t>
            </a:r>
            <a:r>
              <a:rPr lang="tr-TR" dirty="0" err="1"/>
              <a:t>Akt</a:t>
            </a:r>
            <a:r>
              <a:rPr lang="tr-TR" dirty="0"/>
              <a:t>.: Yıldırım ve Şimşek, 2005). </a:t>
            </a:r>
          </a:p>
          <a:p>
            <a:r>
              <a:rPr lang="tr-TR" dirty="0"/>
              <a:t>Araştırmanın yapıldığı okulun yöneticileri ve sınıf öğretmenleri ile görüşülerek, gözlem ve görüşmenin yapılması ile ilgili olumlu görüşleri alındıktan sonra araştırmayla ilgili yasal izin alınmıştır. Yarı yapılandırılmış_ görüşme için Eskişehir’deki bir ilköğretim okulunun 1-5. sınıf öğretmenlerinden oluşan ve her sınıf düzeyinde iki öğretmen olmak üzere toplam 10 öğretmen örnekleme alınmış ve görüşmeler 15 Mayıs 2006 - 18 Mayıs 2006 tarihleri arasında gerçekleştirilmiştir. Okuldaki tüm sınıf öğretmenleri örnekleme dâhil edilmiştir. </a:t>
            </a:r>
          </a:p>
          <a:p>
            <a:r>
              <a:rPr lang="tr-TR" dirty="0"/>
              <a:t>22 Mayıs 2006 - 26 Mayıs 2006 tarihleri arasında aynı öğretmenlerin sınıflarında Türkçe ve Matematik derslerinde birer ders saati olmak üzere toplam 20 ders saati yarı yapılandırılmış_ gözlem yapılmıştır.  Sözel derslerden Türkçe dersinin ve sayısal derslerden Matematik dersinin bütün sınıflarda okutulması bu derslerin seçilmesinde etken olmuştur. </a:t>
            </a:r>
          </a:p>
          <a:p>
            <a:r>
              <a:rPr lang="tr-TR" dirty="0"/>
              <a:t>Doküman incelemesinde ise gözlem yapılan derslerin planları ve 2005-2006 öğretim yılındaki 2-5. sınıf listelerinin birinci ve sonuncu sırasındaki öğrencilerin 2004-2005 ve 2005-2006 öğretim yılına ait devam durumları incelenmiştir. </a:t>
            </a:r>
            <a:br>
              <a:rPr lang="tr-TR" dirty="0"/>
            </a:br>
            <a:endParaRPr lang="tr-TR" dirty="0"/>
          </a:p>
        </p:txBody>
      </p:sp>
    </p:spTree>
    <p:extLst>
      <p:ext uri="{BB962C8B-B14F-4D97-AF65-F5344CB8AC3E}">
        <p14:creationId xmlns:p14="http://schemas.microsoft.com/office/powerpoint/2010/main" val="1669755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Ön düşünceler</a:t>
            </a:r>
          </a:p>
        </p:txBody>
      </p:sp>
      <p:sp>
        <p:nvSpPr>
          <p:cNvPr id="3" name="İçerik Yer Tutucusu 2"/>
          <p:cNvSpPr>
            <a:spLocks noGrp="1"/>
          </p:cNvSpPr>
          <p:nvPr>
            <p:ph idx="1"/>
          </p:nvPr>
        </p:nvSpPr>
        <p:spPr>
          <a:xfrm>
            <a:off x="838200" y="2103121"/>
            <a:ext cx="10515600" cy="3322320"/>
          </a:xfrm>
        </p:spPr>
        <p:txBody>
          <a:bodyPr/>
          <a:lstStyle/>
          <a:p>
            <a:r>
              <a:rPr lang="tr-TR" dirty="0"/>
              <a:t>Nitel araştırmayı tasarlarken bazı tasarım ilkeleri vardır. </a:t>
            </a:r>
          </a:p>
          <a:p>
            <a:r>
              <a:rPr lang="tr-TR" dirty="0"/>
              <a:t>Nicel ya da nitel her bilimsel yöntem problem, hipotezler ya da araştırma soruları, veri toplama, analiz ve sonuçlar, tartışma içerir.</a:t>
            </a:r>
          </a:p>
          <a:p>
            <a:r>
              <a:rPr lang="tr-TR" dirty="0"/>
              <a:t>Araştırma probleminin belirlenmesi, araştırma sorularının oluşturulması literatüre hakimiyeti gerektirir. </a:t>
            </a:r>
          </a:p>
        </p:txBody>
      </p:sp>
    </p:spTree>
    <p:extLst>
      <p:ext uri="{BB962C8B-B14F-4D97-AF65-F5344CB8AC3E}">
        <p14:creationId xmlns:p14="http://schemas.microsoft.com/office/powerpoint/2010/main" val="23511809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Kritik durum örneklemesi (</a:t>
            </a:r>
            <a:r>
              <a:rPr lang="tr-TR" dirty="0" err="1"/>
              <a:t>critical</a:t>
            </a:r>
            <a:r>
              <a:rPr lang="tr-TR" dirty="0"/>
              <a:t> </a:t>
            </a:r>
            <a:r>
              <a:rPr lang="tr-TR" dirty="0" err="1"/>
              <a:t>sampling</a:t>
            </a:r>
            <a:r>
              <a:rPr lang="tr-TR" dirty="0"/>
              <a:t>)</a:t>
            </a:r>
          </a:p>
        </p:txBody>
      </p:sp>
      <p:sp>
        <p:nvSpPr>
          <p:cNvPr id="3" name="İçerik Yer Tutucusu 2"/>
          <p:cNvSpPr>
            <a:spLocks noGrp="1"/>
          </p:cNvSpPr>
          <p:nvPr>
            <p:ph idx="1"/>
          </p:nvPr>
        </p:nvSpPr>
        <p:spPr/>
        <p:txBody>
          <a:bodyPr/>
          <a:lstStyle/>
          <a:p>
            <a:r>
              <a:rPr lang="tr-TR" dirty="0"/>
              <a:t>Araştırma durumu şöyle olmalıdır. Bu ‘bu durumda oluyorsa her durumda olur’ ya da bu ‘bu durumda olmuyorsa hiçbir durumda olmaz’ gibi kesin bir yargı içermelidir. </a:t>
            </a:r>
          </a:p>
          <a:p>
            <a:r>
              <a:rPr lang="tr-TR" dirty="0"/>
              <a:t>MEB hazırlamış olduğu bir yönetmeliğin </a:t>
            </a:r>
            <a:r>
              <a:rPr lang="tr-TR" dirty="0" err="1"/>
              <a:t>anlaşılabilirliğini</a:t>
            </a:r>
            <a:r>
              <a:rPr lang="tr-TR" dirty="0"/>
              <a:t> test etmek için Yüksek lisans mezunu velilere bu yönetmeliğin okutulup anlamayan var mı yok mu diye araştırılması ya da tam tersi ilkokul mezunu velilere okutulup bunlar bunu anlıyorsa tüm veliler anlar gibi bir genellemenin yapılmasıdır</a:t>
            </a:r>
          </a:p>
        </p:txBody>
      </p:sp>
    </p:spTree>
    <p:extLst>
      <p:ext uri="{BB962C8B-B14F-4D97-AF65-F5344CB8AC3E}">
        <p14:creationId xmlns:p14="http://schemas.microsoft.com/office/powerpoint/2010/main" val="2100968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Örnek: </a:t>
            </a:r>
          </a:p>
        </p:txBody>
      </p:sp>
      <p:sp>
        <p:nvSpPr>
          <p:cNvPr id="3" name="İçerik Yer Tutucusu 2"/>
          <p:cNvSpPr>
            <a:spLocks noGrp="1"/>
          </p:cNvSpPr>
          <p:nvPr>
            <p:ph idx="1"/>
          </p:nvPr>
        </p:nvSpPr>
        <p:spPr>
          <a:xfrm>
            <a:off x="838200" y="1310640"/>
            <a:ext cx="10515600" cy="4866323"/>
          </a:xfrm>
        </p:spPr>
        <p:txBody>
          <a:bodyPr>
            <a:normAutofit/>
          </a:bodyPr>
          <a:lstStyle/>
          <a:p>
            <a:r>
              <a:rPr lang="tr-TR" dirty="0"/>
              <a:t>Milli Eğitim Bakanlığı okul-aile işbirliği konusunda yeni bir yönetmelik geliştirmiş olsun. Yönetmelik aileler tarafından tam olarak anlaşıldığından emin olunmadan uygulanmak istenmektedir. </a:t>
            </a:r>
          </a:p>
          <a:p>
            <a:r>
              <a:rPr lang="tr-TR" dirty="0"/>
              <a:t>Yönetmeliğin </a:t>
            </a:r>
            <a:r>
              <a:rPr lang="tr-TR" dirty="0" err="1"/>
              <a:t>anlaşılabilirliği</a:t>
            </a:r>
            <a:r>
              <a:rPr lang="tr-TR" dirty="0"/>
              <a:t> konusunda eğitim düzeyi yüksek aileler bir kritik durum olarak alınabilir. Eğer bu aileler yönetmeliği anlamıyorsa, eğitim durumu düşük olanların hiç anlamayacağı varsayılabilir.</a:t>
            </a:r>
          </a:p>
          <a:p>
            <a:r>
              <a:rPr lang="tr-TR" dirty="0"/>
              <a:t>Ya da tersine düşük eğitimli ailelerin yönetmeliği ne derece anladıkları konusunda bir araştırma yapılabilir. </a:t>
            </a:r>
          </a:p>
          <a:p>
            <a:r>
              <a:rPr lang="tr-TR" dirty="0"/>
              <a:t>Her durumda örneklem ailelerdir, Ya eğitim düzeyi yüksek aileler örneklem olarak seçilebilir ya da eğitim düzeyi düşük olanlar. </a:t>
            </a:r>
          </a:p>
        </p:txBody>
      </p:sp>
    </p:spTree>
    <p:extLst>
      <p:ext uri="{BB962C8B-B14F-4D97-AF65-F5344CB8AC3E}">
        <p14:creationId xmlns:p14="http://schemas.microsoft.com/office/powerpoint/2010/main" val="2496502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Kartopu ve zincir örneklemesi (</a:t>
            </a:r>
            <a:r>
              <a:rPr lang="tr-TR" dirty="0" err="1"/>
              <a:t>snowball</a:t>
            </a:r>
            <a:r>
              <a:rPr lang="tr-TR" dirty="0"/>
              <a:t> </a:t>
            </a:r>
            <a:r>
              <a:rPr lang="tr-TR" dirty="0" err="1"/>
              <a:t>or</a:t>
            </a:r>
            <a:r>
              <a:rPr lang="tr-TR" dirty="0"/>
              <a:t> </a:t>
            </a:r>
            <a:r>
              <a:rPr lang="tr-TR" dirty="0" err="1"/>
              <a:t>chain</a:t>
            </a:r>
            <a:r>
              <a:rPr lang="tr-TR" dirty="0"/>
              <a:t> </a:t>
            </a:r>
            <a:r>
              <a:rPr lang="tr-TR" dirty="0" err="1"/>
              <a:t>sampling</a:t>
            </a:r>
            <a:r>
              <a:rPr lang="tr-TR" dirty="0"/>
              <a:t>)</a:t>
            </a:r>
          </a:p>
        </p:txBody>
      </p:sp>
      <p:sp>
        <p:nvSpPr>
          <p:cNvPr id="3" name="İçerik Yer Tutucusu 2"/>
          <p:cNvSpPr>
            <a:spLocks noGrp="1"/>
          </p:cNvSpPr>
          <p:nvPr>
            <p:ph idx="1"/>
          </p:nvPr>
        </p:nvSpPr>
        <p:spPr/>
        <p:txBody>
          <a:bodyPr/>
          <a:lstStyle/>
          <a:p>
            <a:r>
              <a:rPr lang="tr-TR" dirty="0"/>
              <a:t>Bir konu hakkında oldukça fazla bilgiye sahip olan bireylerin tespitinde etkili olan bir yöntemdir. </a:t>
            </a:r>
          </a:p>
          <a:p>
            <a:r>
              <a:rPr lang="tr-TR" dirty="0"/>
              <a:t>Bu yöntemde süreç ilk olarak bir konuda en fazla bilgi sahibi kimdir sorusunu herkese sorarak başlar, ilk başta birçok isim ortaya çıkabilir ancak bir süre sonra bazı isimler tekrarlamaya başlar. </a:t>
            </a:r>
          </a:p>
          <a:p>
            <a:r>
              <a:rPr lang="tr-TR" dirty="0"/>
              <a:t>İstanbul’da Boşnak halkın yaşadığı bölgenin tespitinde bu yöntem kullanılmıştır. İlk başta birçok İstanbul semti belirlenmiştir. Ancak bir süre sonra iki yer en fazla Boşnak halkın yaşadığı yer olarak tespit edilmiştir.</a:t>
            </a:r>
          </a:p>
        </p:txBody>
      </p:sp>
    </p:spTree>
    <p:extLst>
      <p:ext uri="{BB962C8B-B14F-4D97-AF65-F5344CB8AC3E}">
        <p14:creationId xmlns:p14="http://schemas.microsoft.com/office/powerpoint/2010/main" val="6711355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Örnek:</a:t>
            </a:r>
          </a:p>
        </p:txBody>
      </p:sp>
      <p:sp>
        <p:nvSpPr>
          <p:cNvPr id="3" name="İçerik Yer Tutucusu 2"/>
          <p:cNvSpPr>
            <a:spLocks noGrp="1"/>
          </p:cNvSpPr>
          <p:nvPr>
            <p:ph idx="1"/>
          </p:nvPr>
        </p:nvSpPr>
        <p:spPr>
          <a:xfrm>
            <a:off x="838200" y="1478280"/>
            <a:ext cx="10515600" cy="5090160"/>
          </a:xfrm>
        </p:spPr>
        <p:txBody>
          <a:bodyPr>
            <a:normAutofit fontScale="85000" lnSpcReduction="10000"/>
          </a:bodyPr>
          <a:lstStyle/>
          <a:p>
            <a:pPr lvl="0"/>
            <a:r>
              <a:rPr lang="tr-TR" dirty="0"/>
              <a:t>Bir araştırmada amaçlı örnekleme yöntemlerinden yararlanılmıştır. Bu çerçevede araştırmanın çalışma grubu, kartopu ve uç örnekleme tekniğine göre seçilmiştir. </a:t>
            </a:r>
          </a:p>
          <a:p>
            <a:pPr lvl="0"/>
            <a:r>
              <a:rPr lang="tr-TR" dirty="0"/>
              <a:t>Araştırmanın problemine ilişkin olarak zengin bilgi kaynağı olabilecek bireylerin (örneklemin) saptanması gerektiğinden, uç örnekleme ve kartopu örnekleme tekniğine başvurulmuştur. Uç örneklem için, farklı gruplarda görev alan yedi ilköğretim bölge müfettişinin görüşleri alınmış olup, derslerinde </a:t>
            </a:r>
            <a:r>
              <a:rPr lang="tr-TR" dirty="0" err="1"/>
              <a:t>yapılandırmacı</a:t>
            </a:r>
            <a:r>
              <a:rPr lang="tr-TR" dirty="0"/>
              <a:t> yaklaşım uygulamalarını etkin bir şekilde kullanan öğretmenlerin isimleri istenmiş ve önerilen öğretmenlerle görüşme yapılmıştır. </a:t>
            </a:r>
          </a:p>
          <a:p>
            <a:pPr lvl="0"/>
            <a:r>
              <a:rPr lang="tr-TR" dirty="0"/>
              <a:t>Kartopu örneklemi için ilçede görev yapan 140 sınıf öğretmeninin ve görüşme yapılan öğretmenlerin önerileri alınmıştır. Sürece “bu konuda en çok bilgi sahibi kimler olabilir? Bu konuyla ilgili olarak kim veya kimlerle görüşmemi önerirsiniz?” sorularıyla başlanmıştır (</a:t>
            </a:r>
            <a:r>
              <a:rPr lang="tr-TR" dirty="0" err="1"/>
              <a:t>Patton</a:t>
            </a:r>
            <a:r>
              <a:rPr lang="tr-TR" dirty="0"/>
              <a:t> 1987, s.56). Görüşmeler devam ettikçe, ilerledikçe elde edilen isimler tıpkı bir kartopu gibi büyüyerek devam etmiş, belirli bir süre sonra belirli isimlerin daha fazla öne çıktığı görülmüştür. Böylelikle görüşülmesi gereken bireyler belirginleşmiş ve sayısı azalmıştır. </a:t>
            </a:r>
          </a:p>
          <a:p>
            <a:pPr lvl="0"/>
            <a:r>
              <a:rPr lang="tr-TR" dirty="0"/>
              <a:t>Araştırmanın çalışma grubunu yapılan tarama çalışması’ sonucu ulaşılan, </a:t>
            </a:r>
            <a:r>
              <a:rPr lang="tr-TR" dirty="0" err="1"/>
              <a:t>yapılandırmacı</a:t>
            </a:r>
            <a:r>
              <a:rPr lang="tr-TR" dirty="0"/>
              <a:t> yaklaşımı derslerinde etkin bir şekilde uygulayan ve Ankara ili Şereflikoçhisar ilçesinde ’ görev yapmakta olan 20 sınıf öğretmeni oluşturmaktadır. Bu öğretmenlerin dördü birinci sınıfı, ikisi ikinci sınıfı, dördü üçüncü sınıfı, beşi dördüncü sınıfı ve beşi de beşinci sınıfı okutmaktadır. Önerilen öğretmenler arasından farklı sınıfları okutan öğretmenlerin seçilmesi yoluyla örneklemde maksimum çeşitlilik sağlanmış, bu şekilde farklı sınıflara sahip öğretmenlerin, okuttuğu sınıftan kaynaklı, sınıf yönetimi stratejileri belirlenmeye çalışılmıştır. Öğretmenlerin hizmet sürelerinin üç ile yirmi yedi yıl arasında değiştiği görülmüştür. Görüşme için önerilen öğretmenlerin dokuzunun üç, dört veya beş yıllık deneyimleri’ olduğu tespit edilmiştir. Bu durum, </a:t>
            </a:r>
            <a:r>
              <a:rPr lang="tr-TR" dirty="0" err="1"/>
              <a:t>yapılandırmacı</a:t>
            </a:r>
            <a:r>
              <a:rPr lang="tr-TR" dirty="0"/>
              <a:t> yaklaşım uygulamalarını, üniversiteden yeni mezun olan öğretmenlerin, daha etkin olarak kullandıklarını göstermektedir.</a:t>
            </a:r>
          </a:p>
          <a:p>
            <a:pPr marL="0" indent="0">
              <a:buNone/>
            </a:pPr>
            <a:endParaRPr lang="tr-TR" dirty="0"/>
          </a:p>
        </p:txBody>
      </p:sp>
    </p:spTree>
    <p:extLst>
      <p:ext uri="{BB962C8B-B14F-4D97-AF65-F5344CB8AC3E}">
        <p14:creationId xmlns:p14="http://schemas.microsoft.com/office/powerpoint/2010/main" val="34672032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Ölçüt örnekleme (</a:t>
            </a:r>
            <a:r>
              <a:rPr lang="tr-TR" dirty="0" err="1"/>
              <a:t>criterion</a:t>
            </a:r>
            <a:r>
              <a:rPr lang="tr-TR" dirty="0"/>
              <a:t> </a:t>
            </a:r>
            <a:r>
              <a:rPr lang="tr-TR" dirty="0" err="1"/>
              <a:t>sampling</a:t>
            </a:r>
            <a:r>
              <a:rPr lang="tr-TR" dirty="0"/>
              <a:t>)</a:t>
            </a:r>
          </a:p>
        </p:txBody>
      </p:sp>
      <p:sp>
        <p:nvSpPr>
          <p:cNvPr id="3" name="İçerik Yer Tutucusu 2"/>
          <p:cNvSpPr>
            <a:spLocks noGrp="1"/>
          </p:cNvSpPr>
          <p:nvPr>
            <p:ph idx="1"/>
          </p:nvPr>
        </p:nvSpPr>
        <p:spPr/>
        <p:txBody>
          <a:bodyPr/>
          <a:lstStyle/>
          <a:p>
            <a:pPr lvl="0"/>
            <a:r>
              <a:rPr lang="tr-TR" dirty="0"/>
              <a:t>Araştırmacı tarafından araştırmaya konu olacak örnekleme belli bir kıstasın getirilmesi ile oluşur. </a:t>
            </a:r>
          </a:p>
          <a:p>
            <a:pPr lvl="0"/>
            <a:r>
              <a:rPr lang="tr-TR" dirty="0"/>
              <a:t>Araştırmacı hangi tür birey ya da durumları çalışacağına karar verir ve ölçütü kendisi belirler. </a:t>
            </a:r>
          </a:p>
          <a:p>
            <a:pPr lvl="0"/>
            <a:r>
              <a:rPr lang="tr-TR" dirty="0"/>
              <a:t>Örneğin 10 günden fazla devamsızlığı olan öğrenciler ya da dört yıllık fakülteleri beş veya altı yılda bitirenler bir kıstas oluşturur.</a:t>
            </a:r>
          </a:p>
          <a:p>
            <a:pPr marL="0" indent="0">
              <a:buNone/>
            </a:pPr>
            <a:br>
              <a:rPr lang="tr-TR" dirty="0"/>
            </a:br>
            <a:endParaRPr lang="tr-TR" dirty="0"/>
          </a:p>
        </p:txBody>
      </p:sp>
    </p:spTree>
    <p:extLst>
      <p:ext uri="{BB962C8B-B14F-4D97-AF65-F5344CB8AC3E}">
        <p14:creationId xmlns:p14="http://schemas.microsoft.com/office/powerpoint/2010/main" val="10699489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Örnek: </a:t>
            </a:r>
          </a:p>
        </p:txBody>
      </p:sp>
      <p:sp>
        <p:nvSpPr>
          <p:cNvPr id="3" name="İçerik Yer Tutucusu 2"/>
          <p:cNvSpPr>
            <a:spLocks noGrp="1"/>
          </p:cNvSpPr>
          <p:nvPr>
            <p:ph idx="1"/>
          </p:nvPr>
        </p:nvSpPr>
        <p:spPr>
          <a:xfrm>
            <a:off x="838200" y="1458410"/>
            <a:ext cx="10515600" cy="4718553"/>
          </a:xfrm>
        </p:spPr>
        <p:txBody>
          <a:bodyPr>
            <a:normAutofit/>
          </a:bodyPr>
          <a:lstStyle/>
          <a:p>
            <a:pPr lvl="0"/>
            <a:r>
              <a:rPr lang="tr-TR" dirty="0"/>
              <a:t>Bir araştırmada amaçlı örnekleme yöntemlerinden ölçüt örnekleme kullanılmıştır.</a:t>
            </a:r>
          </a:p>
          <a:p>
            <a:pPr lvl="0"/>
            <a:r>
              <a:rPr lang="tr-TR" dirty="0"/>
              <a:t>Araştırmacı seçilen durumlar bağlamında doğa ve toplum olaylarını ya da olgularını anlamaya ve bunlar arasındaki ilişkileri keşfedip açıklamaya çalışır. Ölçüt örnekleme kullanılan araştırmalarda da gözlem birimleri belli niteliklere sahip kişiler, olaylar ya da durumlardan oluşturulabilir. Bu durumda örneklem için belirlenen ölçütü (temel nitelikleri) karşılayan birimler örnekleme alınırlar (Büyüköztürk ve diğerleri, 2009; </a:t>
            </a:r>
            <a:r>
              <a:rPr lang="tr-TR" dirty="0" err="1"/>
              <a:t>Patton</a:t>
            </a:r>
            <a:r>
              <a:rPr lang="tr-TR" dirty="0"/>
              <a:t>, 2002). </a:t>
            </a:r>
          </a:p>
          <a:p>
            <a:pPr lvl="0"/>
            <a:r>
              <a:rPr lang="tr-TR" dirty="0"/>
              <a:t>Bu araştırmaya katılacak öğretmen adaylarının seçiminde, adayların fen bilimlerine ait alan derslerini ve fen öğretimi dersini almış ve mezun duruma gelmiş Sınıf Öğretmenliği 4. sınıf öğrencisi olmaları temel ölçüt olarak belirlenmiştir. </a:t>
            </a:r>
          </a:p>
          <a:p>
            <a:pPr lvl="0"/>
            <a:r>
              <a:rPr lang="tr-TR" dirty="0"/>
              <a:t>Bu temel ölçüt uyarınca, 2009-2010 öğretim yılında Mersin Üniversitesi Eğitim Fakültesi İlköğretim Bölümü Sınıf Öğretmenliği programında öğrenim görmekte olan 76 son sınıf öğrencisinin gönüllülük esasına göre görüşüne başvurulmuştur. Ancak eksik doldurulan anketler örneklemin dışına alınmış ve 70 öğretmen adayının verileri analiz edilmiştir.</a:t>
            </a:r>
          </a:p>
          <a:p>
            <a:endParaRPr lang="tr-TR" dirty="0"/>
          </a:p>
        </p:txBody>
      </p:sp>
    </p:spTree>
    <p:extLst>
      <p:ext uri="{BB962C8B-B14F-4D97-AF65-F5344CB8AC3E}">
        <p14:creationId xmlns:p14="http://schemas.microsoft.com/office/powerpoint/2010/main" val="2389752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Doğrulayıcı veya </a:t>
            </a:r>
            <a:r>
              <a:rPr lang="tr-TR" dirty="0" err="1"/>
              <a:t>yanlışlayıcı</a:t>
            </a:r>
            <a:r>
              <a:rPr lang="tr-TR" dirty="0"/>
              <a:t> örnekleme (</a:t>
            </a:r>
            <a:r>
              <a:rPr lang="tr-TR" dirty="0" err="1"/>
              <a:t>confirming</a:t>
            </a:r>
            <a:r>
              <a:rPr lang="tr-TR" dirty="0"/>
              <a:t> </a:t>
            </a:r>
            <a:r>
              <a:rPr lang="tr-TR" dirty="0" err="1"/>
              <a:t>or</a:t>
            </a:r>
            <a:r>
              <a:rPr lang="tr-TR" dirty="0"/>
              <a:t> </a:t>
            </a:r>
            <a:r>
              <a:rPr lang="tr-TR" dirty="0" err="1"/>
              <a:t>dis-confirming</a:t>
            </a:r>
            <a:r>
              <a:rPr lang="tr-TR" dirty="0"/>
              <a:t> </a:t>
            </a:r>
            <a:r>
              <a:rPr lang="tr-TR" dirty="0" err="1"/>
              <a:t>sampling</a:t>
            </a:r>
            <a:r>
              <a:rPr lang="tr-TR" dirty="0"/>
              <a:t>)</a:t>
            </a:r>
          </a:p>
        </p:txBody>
      </p:sp>
      <p:sp>
        <p:nvSpPr>
          <p:cNvPr id="3" name="İçerik Yer Tutucusu 2"/>
          <p:cNvSpPr>
            <a:spLocks noGrp="1"/>
          </p:cNvSpPr>
          <p:nvPr>
            <p:ph idx="1"/>
          </p:nvPr>
        </p:nvSpPr>
        <p:spPr/>
        <p:txBody>
          <a:bodyPr>
            <a:normAutofit/>
          </a:bodyPr>
          <a:lstStyle/>
          <a:p>
            <a:pPr lvl="0"/>
            <a:r>
              <a:rPr lang="tr-TR" dirty="0"/>
              <a:t>Araştırmacıların herhangi bir olguyu araştırma amacı onu doğrulamak ya da </a:t>
            </a:r>
            <a:r>
              <a:rPr lang="tr-TR" dirty="0" err="1"/>
              <a:t>yanlışlamak</a:t>
            </a:r>
            <a:r>
              <a:rPr lang="tr-TR" dirty="0"/>
              <a:t> olabilir. </a:t>
            </a:r>
          </a:p>
          <a:p>
            <a:pPr lvl="0"/>
            <a:r>
              <a:rPr lang="tr-TR" dirty="0"/>
              <a:t>Hali hazırda mevcut olan sonuçlara zenginlik ve derinlik katmak amacı ile var olan bir durum tespit edilip araştırılabilir. </a:t>
            </a:r>
          </a:p>
          <a:p>
            <a:pPr lvl="0"/>
            <a:r>
              <a:rPr lang="tr-TR" dirty="0"/>
              <a:t>Örneğin öğrenci sayısının az ve çok olduğu sınıflarda başarı keşfedilen durumlarla ne derece tutarlı ve geçerli olduğu saptanabilir.</a:t>
            </a:r>
          </a:p>
          <a:p>
            <a:r>
              <a:rPr lang="tr-TR" dirty="0"/>
              <a:t>İnceleme altındaki durumu aydınlatacak bilgice zengin sorular seçmek araştırmayı olumlu yönde etkileyecektir.</a:t>
            </a:r>
          </a:p>
          <a:p>
            <a:pPr marL="0" indent="0">
              <a:buNone/>
            </a:pPr>
            <a:endParaRPr lang="tr-TR" dirty="0"/>
          </a:p>
        </p:txBody>
      </p:sp>
    </p:spTree>
    <p:extLst>
      <p:ext uri="{BB962C8B-B14F-4D97-AF65-F5344CB8AC3E}">
        <p14:creationId xmlns:p14="http://schemas.microsoft.com/office/powerpoint/2010/main" val="38937899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Örnek: </a:t>
            </a:r>
          </a:p>
        </p:txBody>
      </p:sp>
      <p:sp>
        <p:nvSpPr>
          <p:cNvPr id="3" name="İçerik Yer Tutucusu 2"/>
          <p:cNvSpPr>
            <a:spLocks noGrp="1"/>
          </p:cNvSpPr>
          <p:nvPr>
            <p:ph idx="1"/>
          </p:nvPr>
        </p:nvSpPr>
        <p:spPr>
          <a:xfrm>
            <a:off x="838200" y="1423686"/>
            <a:ext cx="10515600" cy="4753277"/>
          </a:xfrm>
        </p:spPr>
        <p:txBody>
          <a:bodyPr>
            <a:normAutofit fontScale="92500" lnSpcReduction="10000"/>
          </a:bodyPr>
          <a:lstStyle/>
          <a:p>
            <a:r>
              <a:rPr lang="tr-TR" dirty="0"/>
              <a:t>Bir araştırmada şehir otellerinde çalışanlar ile sayfiye bölgelerinde çalışan otel </a:t>
            </a:r>
            <a:r>
              <a:rPr lang="tr-TR" dirty="0" err="1"/>
              <a:t>işgörenlerinin</a:t>
            </a:r>
            <a:r>
              <a:rPr lang="tr-TR" dirty="0"/>
              <a:t> sahip oldukları çalışma yaşam kalitesi koşullarında farklılık olup olmadığı tespit edilmeye çalışılmıştır. Ayrıca, işgörenlerin çalışma yaşam kalitesinin hangi unsurlarına önem verdikleri —tespit edilmeye çalışılmıştır. </a:t>
            </a:r>
          </a:p>
          <a:p>
            <a:r>
              <a:rPr lang="tr-TR" dirty="0"/>
              <a:t>Araştırmanın nicel kısmında Ankara bölgesinden 114, Antalya bölgesinden 115 işgören araştırmanın örneklemini oluşturmuştur. SPSS 19 veri analiz programı yardımıyla, eşli gruplar t testi yapılmış ve çalışma yaşam kalitesi ile ilgili olarak önem ve tatmin dereceleri tespit edilmiştir. </a:t>
            </a:r>
          </a:p>
          <a:p>
            <a:r>
              <a:rPr lang="tr-TR" dirty="0"/>
              <a:t>Araştırmanın nitel kısmında, görüşme formu hazırlanmış ve bu görüşme formu sekiz adet yarı yapılandırılmış sorudan oluşmuştur. Araştırmada, nitel araştırma örnekleme yöntemlerinden, doğrulayıcı veya </a:t>
            </a:r>
            <a:r>
              <a:rPr lang="tr-TR" dirty="0" err="1"/>
              <a:t>yanlışlayıcı</a:t>
            </a:r>
            <a:r>
              <a:rPr lang="tr-TR" dirty="0"/>
              <a:t> durum örneklemesi yöntemine uygun olarak, Ankara ve Antalya’da beş yıldızlı otel işletmelerinde çalışan ikisi yönetici olmak üzere toplam on işgören tespit edilmiş ve bu </a:t>
            </a:r>
            <a:r>
              <a:rPr lang="tr-TR" dirty="0" err="1"/>
              <a:t>işgörenler</a:t>
            </a:r>
            <a:r>
              <a:rPr lang="tr-TR" dirty="0"/>
              <a:t> araştırmanın örneklemini oluşturmuştur. </a:t>
            </a:r>
          </a:p>
          <a:p>
            <a:r>
              <a:rPr lang="tr-TR" dirty="0"/>
              <a:t>Çalışanların sorumlulukları ve hakları ile ilgili kendi değerlendirmelerine göre, şehir otellerinde kurallar ve haklar belli bir düzen içinde yürütülmektedir. Ancak sayfiye otellerinde düzenli yapılmadığı görülmektedir. Çalışanların çalışma yaşam kalitesinin toplam yaşam üzerindeki etkisine yönelik görüşlerine bakıldığında, şehir otellerinde durumun daha iyi olduğu söylenebilir. Çalışmanın sonunda şehir otellerinde çalışma yaşam kalitesi koşullarının sayfiye bölgelerinde çalışan </a:t>
            </a:r>
            <a:r>
              <a:rPr lang="tr-TR" dirty="0" err="1"/>
              <a:t>işgörenlere</a:t>
            </a:r>
            <a:r>
              <a:rPr lang="tr-TR" dirty="0"/>
              <a:t> göre daha yüksek düzeyde algılandığı anlaşılmıştır.</a:t>
            </a:r>
          </a:p>
          <a:p>
            <a:endParaRPr lang="tr-TR" dirty="0"/>
          </a:p>
        </p:txBody>
      </p:sp>
    </p:spTree>
    <p:extLst>
      <p:ext uri="{BB962C8B-B14F-4D97-AF65-F5344CB8AC3E}">
        <p14:creationId xmlns:p14="http://schemas.microsoft.com/office/powerpoint/2010/main" val="24869588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Kolay ulaşılabilir durum örneklemesi (</a:t>
            </a:r>
            <a:r>
              <a:rPr lang="tr-TR" dirty="0" err="1"/>
              <a:t>convenience</a:t>
            </a:r>
            <a:r>
              <a:rPr lang="tr-TR" dirty="0"/>
              <a:t> </a:t>
            </a:r>
            <a:r>
              <a:rPr lang="tr-TR" dirty="0" err="1"/>
              <a:t>sampling</a:t>
            </a:r>
            <a:r>
              <a:rPr lang="tr-TR" dirty="0"/>
              <a:t>)</a:t>
            </a:r>
          </a:p>
        </p:txBody>
      </p:sp>
      <p:sp>
        <p:nvSpPr>
          <p:cNvPr id="3" name="İçerik Yer Tutucusu 2"/>
          <p:cNvSpPr>
            <a:spLocks noGrp="1"/>
          </p:cNvSpPr>
          <p:nvPr>
            <p:ph idx="1"/>
          </p:nvPr>
        </p:nvSpPr>
        <p:spPr/>
        <p:txBody>
          <a:bodyPr>
            <a:normAutofit/>
          </a:bodyPr>
          <a:lstStyle/>
          <a:p>
            <a:pPr lvl="0"/>
            <a:r>
              <a:rPr lang="tr-TR" dirty="0"/>
              <a:t>Araştırmalarda örneklem seçimi önemlidir. </a:t>
            </a:r>
          </a:p>
          <a:p>
            <a:pPr lvl="0"/>
            <a:r>
              <a:rPr lang="tr-TR" dirty="0"/>
              <a:t>Kolay ulaşılabilir durum örneklemesi adından da anlaşılabileceği gibi araştırmacının kolaylıkla ulaşabileceği örneklem grubudur. </a:t>
            </a:r>
          </a:p>
          <a:p>
            <a:pPr lvl="0"/>
            <a:r>
              <a:rPr lang="tr-TR" dirty="0"/>
              <a:t>Ancak bu yöntemi kullanmanın bazı olumsuz yönleri mevcuttur. </a:t>
            </a:r>
          </a:p>
          <a:p>
            <a:pPr lvl="0"/>
            <a:r>
              <a:rPr lang="tr-TR" dirty="0"/>
              <a:t>Örneğin araştırmacı çalıştığı kurumu seçtiğinde çalışanları gerçekleri yansıtmayabilir. Bu da çalışmanın geçerlilik ve güvenirliğini zedeleyen bir etmen olarak karşımıza çıkmaktadır. Bu yüzden kullanılmaması gerekir. </a:t>
            </a:r>
          </a:p>
          <a:p>
            <a:pPr lvl="0"/>
            <a:r>
              <a:rPr lang="tr-TR" dirty="0"/>
              <a:t>Ancak aksine araştırmacılar oldukça sık bir şekilde çalışmalarında bu metodu kullanmaktadır. Çünkü ekonomiktir.</a:t>
            </a:r>
          </a:p>
          <a:p>
            <a:endParaRPr lang="tr-TR" dirty="0"/>
          </a:p>
        </p:txBody>
      </p:sp>
    </p:spTree>
    <p:extLst>
      <p:ext uri="{BB962C8B-B14F-4D97-AF65-F5344CB8AC3E}">
        <p14:creationId xmlns:p14="http://schemas.microsoft.com/office/powerpoint/2010/main" val="28740035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Örnek: </a:t>
            </a:r>
          </a:p>
        </p:txBody>
      </p:sp>
      <p:sp>
        <p:nvSpPr>
          <p:cNvPr id="3" name="İçerik Yer Tutucusu 2"/>
          <p:cNvSpPr>
            <a:spLocks noGrp="1"/>
          </p:cNvSpPr>
          <p:nvPr>
            <p:ph idx="1"/>
          </p:nvPr>
        </p:nvSpPr>
        <p:spPr>
          <a:xfrm>
            <a:off x="677334" y="1439187"/>
            <a:ext cx="8596668" cy="4602176"/>
          </a:xfrm>
        </p:spPr>
        <p:txBody>
          <a:bodyPr>
            <a:normAutofit/>
          </a:bodyPr>
          <a:lstStyle/>
          <a:p>
            <a:pPr lvl="0"/>
            <a:r>
              <a:rPr lang="tr-TR" dirty="0"/>
              <a:t>Araştırmanın örneklemini, Türkiye’de bazı üniversitelerin Eğitim Fakültesi Okul Öncesi Öğretmenliği Anabilim Dallarında eğitim görmekte olan öğretmen adayları oluşturmuştur. </a:t>
            </a:r>
          </a:p>
          <a:p>
            <a:pPr lvl="0"/>
            <a:r>
              <a:rPr lang="tr-TR" dirty="0"/>
              <a:t>2009-2010 eğitim öğretim yılında, Anadolu Üniversitesi (57), Atatürk Üniversitesi (177), Giresun Üniversitesi (50), Mersin Üniversitesi (90) ve Trakya Üniversitesi (75) okul öncesi eğitimi anabilim dalında öğrenim görmekte olan toplam 449 öğretmen adayı çalışmaya katılmışlardır. </a:t>
            </a:r>
          </a:p>
          <a:p>
            <a:pPr lvl="0"/>
            <a:r>
              <a:rPr lang="tr-TR" dirty="0"/>
              <a:t>Örneklemin belirlenmesinde </a:t>
            </a:r>
            <a:r>
              <a:rPr lang="tr-TR" b="1" dirty="0"/>
              <a:t>“</a:t>
            </a:r>
            <a:r>
              <a:rPr lang="tr-TR" dirty="0"/>
              <a:t>Kolay ulaşılabilir durum örneklemesi</a:t>
            </a:r>
            <a:r>
              <a:rPr lang="tr-TR" b="1" dirty="0"/>
              <a:t>” </a:t>
            </a:r>
            <a:r>
              <a:rPr lang="tr-TR" dirty="0"/>
              <a:t>kullanılmıştır. Bu yöntemde, araştırmacı kendine ulaşılması yakın durumu seçer. Bu nedenle, araştırmacılar kendilerinin kolay ulaşabildiği üniversiteleri seçmişlerdir (Yıldırım ve Şimşek, 2008</a:t>
            </a:r>
          </a:p>
        </p:txBody>
      </p:sp>
    </p:spTree>
    <p:extLst>
      <p:ext uri="{BB962C8B-B14F-4D97-AF65-F5344CB8AC3E}">
        <p14:creationId xmlns:p14="http://schemas.microsoft.com/office/powerpoint/2010/main" val="3953377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Literatür</a:t>
            </a:r>
          </a:p>
        </p:txBody>
      </p:sp>
      <p:sp>
        <p:nvSpPr>
          <p:cNvPr id="3" name="İçerik Yer Tutucusu 2"/>
          <p:cNvSpPr>
            <a:spLocks noGrp="1"/>
          </p:cNvSpPr>
          <p:nvPr>
            <p:ph idx="1"/>
          </p:nvPr>
        </p:nvSpPr>
        <p:spPr/>
        <p:txBody>
          <a:bodyPr/>
          <a:lstStyle/>
          <a:p>
            <a:r>
              <a:rPr lang="tr-TR" dirty="0"/>
              <a:t>Nitel araştırmada teori kullanımı çeşitlilik gösterir. Örneğin kültürel teoriler iyi bir nitel </a:t>
            </a:r>
            <a:r>
              <a:rPr lang="tr-TR" dirty="0" err="1"/>
              <a:t>etnografinin</a:t>
            </a:r>
            <a:r>
              <a:rPr lang="tr-TR" dirty="0"/>
              <a:t> temelini oluştururken kuram oluşturmada teoriler araştırma sürecinde geliştirilir. </a:t>
            </a:r>
          </a:p>
          <a:p>
            <a:r>
              <a:rPr lang="tr-TR" dirty="0"/>
              <a:t>Literatür sorular sorularla ilgili bilgi sağlamak ve araştırma probleminin önemini ortaya koymak için kullanılabilir. </a:t>
            </a:r>
          </a:p>
          <a:p>
            <a:r>
              <a:rPr lang="tr-TR" dirty="0"/>
              <a:t>Araştırmanın ileri aşamasında da literatür taraması yapılabilir. </a:t>
            </a:r>
          </a:p>
        </p:txBody>
      </p:sp>
    </p:spTree>
    <p:extLst>
      <p:ext uri="{BB962C8B-B14F-4D97-AF65-F5344CB8AC3E}">
        <p14:creationId xmlns:p14="http://schemas.microsoft.com/office/powerpoint/2010/main" val="30525215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tr-TR"/>
              <a:t>Örneklem büyüklüğü</a:t>
            </a:r>
            <a:endParaRPr lang="tr-TR" dirty="0"/>
          </a:p>
        </p:txBody>
      </p:sp>
      <p:sp>
        <p:nvSpPr>
          <p:cNvPr id="3" name="İçerik Yer Tutucusu 2"/>
          <p:cNvSpPr>
            <a:spLocks noGrp="1"/>
          </p:cNvSpPr>
          <p:nvPr>
            <p:ph idx="1"/>
          </p:nvPr>
        </p:nvSpPr>
        <p:spPr>
          <a:xfrm>
            <a:off x="677334" y="1470991"/>
            <a:ext cx="8596668" cy="4570371"/>
          </a:xfrm>
        </p:spPr>
        <p:txBody>
          <a:bodyPr>
            <a:normAutofit fontScale="92500"/>
          </a:bodyPr>
          <a:lstStyle/>
          <a:p>
            <a:pPr lvl="0"/>
            <a:r>
              <a:rPr lang="tr-TR" dirty="0"/>
              <a:t>Örneklem büyüklüğü </a:t>
            </a:r>
            <a:r>
              <a:rPr lang="tr-TR" i="1" u="sng" dirty="0"/>
              <a:t>araştırma odağı, veri miktarı</a:t>
            </a:r>
            <a:r>
              <a:rPr lang="tr-TR" dirty="0"/>
              <a:t> ve </a:t>
            </a:r>
            <a:r>
              <a:rPr lang="tr-TR" i="1" u="sng" dirty="0"/>
              <a:t>kuramsal örnekleme</a:t>
            </a:r>
            <a:r>
              <a:rPr lang="tr-TR" dirty="0"/>
              <a:t> ile yakından ilişkilidir. Araştırma yapılacak konu ile örneklem ilişkilidir. Kültür çalışması yapılacak ise örneklem evrenin tamamı olması gerekir. o yüzden araştırmanın odağında ne var ise ona göre bir örneklem seçimi uygun olacaktır.</a:t>
            </a:r>
          </a:p>
          <a:p>
            <a:pPr lvl="0"/>
            <a:r>
              <a:rPr lang="tr-TR" dirty="0"/>
              <a:t>Veri miktarı da örneklem büyüklüğünü etkiler. Ancak burada örneklem büyüklüğü ile veri miktarı arasında ters bir ilişki mevcuttur. Örneğin 30 kişiden alınan bilgiler 30 sayfalık bir veri üretirken 1 kişiden alınan bilgiler de 30 sayfalık bir veri üretebilir. Bunun nedeni bu 30 kişi ile derinlemesine ilgilenmek onlara sorular sormak güçtür.</a:t>
            </a:r>
          </a:p>
          <a:p>
            <a:r>
              <a:rPr lang="tr-TR" dirty="0"/>
              <a:t>Ancak araştırmaya dahil edilen kişi az olursa ona her türlü bilgiyi sorabiliriz derinlemesine ve ayrıntılı bilgiler elde edebiliriz. Böylece daha fazla veriyi toplamış oluruz.</a:t>
            </a:r>
          </a:p>
          <a:p>
            <a:r>
              <a:rPr lang="tr-TR" dirty="0"/>
              <a:t>Şimşek ve </a:t>
            </a:r>
            <a:r>
              <a:rPr lang="tr-TR" dirty="0" err="1"/>
              <a:t>yıldırım’a</a:t>
            </a:r>
            <a:r>
              <a:rPr lang="tr-TR" dirty="0"/>
              <a:t> (2013) göre “Kuram oluşturma stratejisi ile yapılan araştırmalarda ise “kuramsal örnekleme” yaklaşımı kullanılabilir. doyum noktasına kadar devam edilmesini gerektiren bir örnekleme yaklaşımını işaret eder. </a:t>
            </a:r>
          </a:p>
        </p:txBody>
      </p:sp>
    </p:spTree>
    <p:extLst>
      <p:ext uri="{BB962C8B-B14F-4D97-AF65-F5344CB8AC3E}">
        <p14:creationId xmlns:p14="http://schemas.microsoft.com/office/powerpoint/2010/main" val="176074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Sürecin adımları</a:t>
            </a:r>
          </a:p>
        </p:txBody>
      </p:sp>
      <p:sp>
        <p:nvSpPr>
          <p:cNvPr id="3" name="İçerik Yer Tutucusu 2"/>
          <p:cNvSpPr>
            <a:spLocks noGrp="1"/>
          </p:cNvSpPr>
          <p:nvPr>
            <p:ph idx="1"/>
          </p:nvPr>
        </p:nvSpPr>
        <p:spPr/>
        <p:txBody>
          <a:bodyPr/>
          <a:lstStyle/>
          <a:p>
            <a:r>
              <a:rPr lang="tr-TR" dirty="0"/>
              <a:t>Bir konu ya da temel bir araştırma alanı ortaya konur.</a:t>
            </a:r>
          </a:p>
          <a:p>
            <a:r>
              <a:rPr lang="tr-TR" dirty="0"/>
              <a:t>Bu konu hakkında literatür taraması yapılır.</a:t>
            </a:r>
          </a:p>
          <a:p>
            <a:r>
              <a:rPr lang="tr-TR" dirty="0"/>
              <a:t>Çalışılması gereken problem tanımlanır.</a:t>
            </a:r>
          </a:p>
          <a:p>
            <a:r>
              <a:rPr lang="tr-TR" dirty="0"/>
              <a:t>Problem gerçek hayat içindeki bir problem ya da literatürde önceki araştırmaların bıraktığı bir boşluk olabilir.</a:t>
            </a:r>
          </a:p>
          <a:p>
            <a:r>
              <a:rPr lang="tr-TR" dirty="0"/>
              <a:t>Nitel araştırmalardaki problemler sosyal ve beşeri bilimlerdeki konuları kapsar.</a:t>
            </a:r>
          </a:p>
          <a:p>
            <a:r>
              <a:rPr lang="tr-TR" dirty="0"/>
              <a:t>Bu konuları incelemek için çalışmadaki katılımcıların görüşlerini almak maçıyla açık uçlu araştırma soruları hazırlanır.</a:t>
            </a:r>
          </a:p>
        </p:txBody>
      </p:sp>
    </p:spTree>
    <p:extLst>
      <p:ext uri="{BB962C8B-B14F-4D97-AF65-F5344CB8AC3E}">
        <p14:creationId xmlns:p14="http://schemas.microsoft.com/office/powerpoint/2010/main" val="640018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63343"/>
          </a:xfrm>
        </p:spPr>
        <p:txBody>
          <a:bodyPr/>
          <a:lstStyle/>
          <a:p>
            <a:r>
              <a:rPr lang="tr-TR" dirty="0"/>
              <a:t>Problem cümlesi</a:t>
            </a:r>
          </a:p>
        </p:txBody>
      </p:sp>
      <p:sp>
        <p:nvSpPr>
          <p:cNvPr id="3" name="İçerik Yer Tutucusu 2"/>
          <p:cNvSpPr>
            <a:spLocks noGrp="1"/>
          </p:cNvSpPr>
          <p:nvPr>
            <p:ph idx="1"/>
          </p:nvPr>
        </p:nvSpPr>
        <p:spPr>
          <a:xfrm>
            <a:off x="838200" y="1328468"/>
            <a:ext cx="10515600" cy="4848495"/>
          </a:xfrm>
        </p:spPr>
        <p:txBody>
          <a:bodyPr/>
          <a:lstStyle/>
          <a:p>
            <a:r>
              <a:rPr lang="tr-TR" dirty="0"/>
              <a:t>Tüm araştırmalar çözümlenmesi gereken bir konu ya da problemle başlar.</a:t>
            </a:r>
          </a:p>
          <a:p>
            <a:r>
              <a:rPr lang="tr-TR" dirty="0"/>
              <a:t>Problem terimi bir araştırma gerekçesi ya da araştırma ihtiyacı için gerekçeler oluşturma olarak ifade edilebilir.</a:t>
            </a:r>
          </a:p>
          <a:p>
            <a:r>
              <a:rPr lang="tr-TR" dirty="0"/>
              <a:t>Nitel araştırmalarda araştırma probleminin işlevi üzerinde çalışılacak konu için gerekçeler sağlamaktır. </a:t>
            </a:r>
          </a:p>
          <a:p>
            <a:r>
              <a:rPr lang="tr-TR" dirty="0"/>
              <a:t>Bu aynı zamanda araştırmanın giriş bölümünün yazılmasıdır. </a:t>
            </a:r>
          </a:p>
        </p:txBody>
      </p:sp>
    </p:spTree>
    <p:extLst>
      <p:ext uri="{BB962C8B-B14F-4D97-AF65-F5344CB8AC3E}">
        <p14:creationId xmlns:p14="http://schemas.microsoft.com/office/powerpoint/2010/main" val="4002354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96115"/>
            <a:ext cx="10515600" cy="1066860"/>
          </a:xfrm>
        </p:spPr>
        <p:txBody>
          <a:bodyPr/>
          <a:lstStyle/>
          <a:p>
            <a:r>
              <a:rPr lang="tr-TR" dirty="0"/>
              <a:t>Problem</a:t>
            </a:r>
          </a:p>
        </p:txBody>
      </p:sp>
      <p:sp>
        <p:nvSpPr>
          <p:cNvPr id="3" name="İçerik Yer Tutucusu 2"/>
          <p:cNvSpPr>
            <a:spLocks noGrp="1"/>
          </p:cNvSpPr>
          <p:nvPr>
            <p:ph idx="1"/>
          </p:nvPr>
        </p:nvSpPr>
        <p:spPr>
          <a:xfrm>
            <a:off x="838200" y="1362975"/>
            <a:ext cx="10515600" cy="4813988"/>
          </a:xfrm>
        </p:spPr>
        <p:txBody>
          <a:bodyPr/>
          <a:lstStyle/>
          <a:p>
            <a:r>
              <a:rPr lang="tr-TR" dirty="0"/>
              <a:t>1. Okuyucunun ilgisini çeken ve devamında çalışmanın genel temasını veya konusunu açıklayarak genişleten bir paragraf veya cümleyle başlamak. İyi bir ilk cümle yerinde ve güncel konular kullanarak, önemli tartışmalar ortaya koyarak, sayıları kullanarak veya öncülük eden çalışmalardan bahsederek okuyucuda merak uyandırmak. İlk cümleden itibaren genel bir tartışma ortaya koyacak şekilde ilerlemek.</a:t>
            </a:r>
          </a:p>
          <a:p>
            <a:r>
              <a:rPr lang="tr-TR" dirty="0"/>
              <a:t>İlk cümlede alıntılardan uzak durulmalıdır. </a:t>
            </a:r>
          </a:p>
          <a:p>
            <a:r>
              <a:rPr lang="tr-TR" dirty="0"/>
              <a:t>Çalışma yapma ihtiyacına neden olan araştırma problemini veya konusunu tartışmak. Araştırma probleminin sınırlarını çizmek için bir yol neden bu konuda çalışmak istediğinize dair bir argüman olarak bunu düşünmektir. Bu şekilde okuyucuya konunun önemi sunulabilir. </a:t>
            </a:r>
          </a:p>
          <a:p>
            <a:endParaRPr lang="tr-TR" dirty="0"/>
          </a:p>
        </p:txBody>
      </p:sp>
    </p:spTree>
    <p:extLst>
      <p:ext uri="{BB962C8B-B14F-4D97-AF65-F5344CB8AC3E}">
        <p14:creationId xmlns:p14="http://schemas.microsoft.com/office/powerpoint/2010/main" val="4095217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Problem</a:t>
            </a:r>
          </a:p>
        </p:txBody>
      </p:sp>
      <p:sp>
        <p:nvSpPr>
          <p:cNvPr id="3" name="İçerik Yer Tutucusu 2"/>
          <p:cNvSpPr>
            <a:spLocks noGrp="1"/>
          </p:cNvSpPr>
          <p:nvPr>
            <p:ph idx="1"/>
          </p:nvPr>
        </p:nvSpPr>
        <p:spPr/>
        <p:txBody>
          <a:bodyPr>
            <a:normAutofit/>
          </a:bodyPr>
          <a:lstStyle/>
          <a:p>
            <a:r>
              <a:rPr lang="tr-TR" dirty="0"/>
              <a:t>Araştırma yöntemleriyle ilgili kitaplar araştırma problemini ortaya koymak için farklı kaynaklar ifade ederler. Bunlar içinde en uygun olanı literatürdeki bir boşluktan ya da «gerçek yaşam» durumlarından ortaya çıkan veya bu durumların her ikisini de sağlayan araştırma problemleridir. </a:t>
            </a:r>
          </a:p>
          <a:p>
            <a:r>
              <a:rPr lang="tr-TR" dirty="0"/>
              <a:t>Gerçek yaşam problemleri çoğu zaman kişisel gözlemlerimizin (yaşadığımız ya da maruz kaldığımız, yakınlarımızın maruz kaldığı ayrımcılık, </a:t>
            </a:r>
            <a:r>
              <a:rPr lang="tr-TR" dirty="0" err="1"/>
              <a:t>mobing</a:t>
            </a:r>
            <a:r>
              <a:rPr lang="tr-TR" dirty="0"/>
              <a:t>, belirli bir yönetim tarzı ya da bir strateji) erişebildiği alanlardaki sorunlar/sorun alanları olabilir. </a:t>
            </a:r>
          </a:p>
          <a:p>
            <a:r>
              <a:rPr lang="tr-TR" dirty="0"/>
              <a:t>Çoğu zaman bir durumu derinlemesine anlamayı, yeni bir anlayış oluşturmayı, toplum tarafından bir kenara atılmış bireylerin sesini duyurmayı amaçlayabilir. </a:t>
            </a:r>
          </a:p>
        </p:txBody>
      </p:sp>
    </p:spTree>
    <p:extLst>
      <p:ext uri="{BB962C8B-B14F-4D97-AF65-F5344CB8AC3E}">
        <p14:creationId xmlns:p14="http://schemas.microsoft.com/office/powerpoint/2010/main" val="184503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97849"/>
          </a:xfrm>
        </p:spPr>
        <p:txBody>
          <a:bodyPr/>
          <a:lstStyle/>
          <a:p>
            <a:r>
              <a:rPr lang="tr-TR" dirty="0"/>
              <a:t>Problem</a:t>
            </a:r>
          </a:p>
        </p:txBody>
      </p:sp>
      <p:sp>
        <p:nvSpPr>
          <p:cNvPr id="3" name="İçerik Yer Tutucusu 2"/>
          <p:cNvSpPr>
            <a:spLocks noGrp="1"/>
          </p:cNvSpPr>
          <p:nvPr>
            <p:ph idx="1"/>
          </p:nvPr>
        </p:nvSpPr>
        <p:spPr>
          <a:xfrm>
            <a:off x="838200" y="1224951"/>
            <a:ext cx="10515600" cy="4952012"/>
          </a:xfrm>
        </p:spPr>
        <p:txBody>
          <a:bodyPr>
            <a:normAutofit/>
          </a:bodyPr>
          <a:lstStyle/>
          <a:p>
            <a:r>
              <a:rPr lang="tr-TR" dirty="0"/>
              <a:t>Seçilen araştırma problemini irdeleyen literatürdeki en son çalışmaları kısaca özetlemek. Daha önce aynı problemi çalışmış olanlar var mı? Konuyu genel anlamda, başka bir yönüyle araştırmış ya da yakın ilişkili bir konuyu araştırmış kimse var mı? </a:t>
            </a:r>
          </a:p>
          <a:p>
            <a:r>
              <a:rPr lang="tr-TR" dirty="0"/>
              <a:t>Bir çalışmaya başlamadan önceki literatür çalışması konusunda farklı görüşler olmakla birlikte, nitel araştırma konusundaki metinler bir araştırma problemi için gerekçe yazmak ve konu hakkında devam eden literatür içinde kendi araştırmasının konumunu ifade edebilmek için literatür incelemesinin gerekliliğinden bahsederler. </a:t>
            </a:r>
          </a:p>
          <a:p>
            <a:r>
              <a:rPr lang="tr-TR" dirty="0"/>
              <a:t>Hatta bunun görsel olarak yapılması da önerilir. Örneğin kişi mevcut literatürün bir şeklini ya da krokisini-bir araştırma haritası geliştirebilir. </a:t>
            </a:r>
          </a:p>
        </p:txBody>
      </p:sp>
    </p:spTree>
    <p:extLst>
      <p:ext uri="{BB962C8B-B14F-4D97-AF65-F5344CB8AC3E}">
        <p14:creationId xmlns:p14="http://schemas.microsoft.com/office/powerpoint/2010/main" val="90082872"/>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277</TotalTime>
  <Words>3901</Words>
  <Application>Microsoft Office PowerPoint</Application>
  <PresentationFormat>Geniş ekran</PresentationFormat>
  <Paragraphs>187</Paragraphs>
  <Slides>40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40</vt:i4>
      </vt:variant>
    </vt:vector>
  </HeadingPairs>
  <TitlesOfParts>
    <vt:vector size="44" baseType="lpstr">
      <vt:lpstr>Arial</vt:lpstr>
      <vt:lpstr>Trebuchet MS</vt:lpstr>
      <vt:lpstr>Wingdings 3</vt:lpstr>
      <vt:lpstr>Kristal</vt:lpstr>
      <vt:lpstr>NİTEL ARAŞTIRMA TASARIMI</vt:lpstr>
      <vt:lpstr>Başlangıç</vt:lpstr>
      <vt:lpstr>Ön düşünceler</vt:lpstr>
      <vt:lpstr>Literatür</vt:lpstr>
      <vt:lpstr>Sürecin adımları</vt:lpstr>
      <vt:lpstr>Problem cümlesi</vt:lpstr>
      <vt:lpstr>Problem</vt:lpstr>
      <vt:lpstr>Problem</vt:lpstr>
      <vt:lpstr>Problem</vt:lpstr>
      <vt:lpstr>Problem</vt:lpstr>
      <vt:lpstr>Amaç cümlesi</vt:lpstr>
      <vt:lpstr>Amaç</vt:lpstr>
      <vt:lpstr>Amaç</vt:lpstr>
      <vt:lpstr>Giriş: merkezi fenomen/kavram</vt:lpstr>
      <vt:lpstr>Araştırma problemleri: ana problem</vt:lpstr>
      <vt:lpstr>Araştırma problemleri: ana problem</vt:lpstr>
      <vt:lpstr>Örneklem seçimi</vt:lpstr>
      <vt:lpstr>Örneklem seçimi (devam)</vt:lpstr>
      <vt:lpstr>PowerPoint Sunusu</vt:lpstr>
      <vt:lpstr>Örneklem seçimi (devam)</vt:lpstr>
      <vt:lpstr>PowerPoint Sunusu</vt:lpstr>
      <vt:lpstr>PowerPoint Sunusu</vt:lpstr>
      <vt:lpstr>Aşırı veya aykırı durum örneklemesi (extreme or deviant sampling)</vt:lpstr>
      <vt:lpstr>Örnek:</vt:lpstr>
      <vt:lpstr>Maksimum çeşitlilik örneklemesi (maximum variation sampling)</vt:lpstr>
      <vt:lpstr>Örnek</vt:lpstr>
      <vt:lpstr>Benzeşik örnekleme (homogenous sampling)</vt:lpstr>
      <vt:lpstr>Tipik durum örneklemesi (typical sampling)</vt:lpstr>
      <vt:lpstr>Örnek: örneklem</vt:lpstr>
      <vt:lpstr>Kritik durum örneklemesi (critical sampling)</vt:lpstr>
      <vt:lpstr>Örnek: </vt:lpstr>
      <vt:lpstr>Kartopu ve zincir örneklemesi (snowball or chain sampling)</vt:lpstr>
      <vt:lpstr>Örnek:</vt:lpstr>
      <vt:lpstr>Ölçüt örnekleme (criterion sampling)</vt:lpstr>
      <vt:lpstr>Örnek: </vt:lpstr>
      <vt:lpstr>Doğrulayıcı veya yanlışlayıcı örnekleme (confirming or dis-confirming sampling)</vt:lpstr>
      <vt:lpstr>Örnek: </vt:lpstr>
      <vt:lpstr>Kolay ulaşılabilir durum örneklemesi (convenience sampling)</vt:lpstr>
      <vt:lpstr>Örnek: </vt:lpstr>
      <vt:lpstr>Örneklem büyüklüğü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NİTEL ARAŞTIRMA TASARIMI</dc:title>
  <dc:creator>default default</dc:creator>
  <cp:lastModifiedBy>Belkıs Özkara</cp:lastModifiedBy>
  <cp:revision>18</cp:revision>
  <dcterms:created xsi:type="dcterms:W3CDTF">2021-03-23T19:29:03Z</dcterms:created>
  <dcterms:modified xsi:type="dcterms:W3CDTF">2025-03-02T11:00:19Z</dcterms:modified>
</cp:coreProperties>
</file>