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3" r:id="rId4"/>
    <p:sldId id="258" r:id="rId5"/>
    <p:sldId id="259" r:id="rId6"/>
    <p:sldId id="260" r:id="rId7"/>
    <p:sldId id="261" r:id="rId8"/>
    <p:sldId id="284"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2" r:id="rId2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719" autoAdjust="0"/>
    <p:restoredTop sz="94660"/>
  </p:normalViewPr>
  <p:slideViewPr>
    <p:cSldViewPr snapToGrid="0">
      <p:cViewPr varScale="1">
        <p:scale>
          <a:sx n="55" d="100"/>
          <a:sy n="55" d="100"/>
        </p:scale>
        <p:origin x="557"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7D6162B5-6CA7-4163-BC09-F7A26B13C5F4}" type="datetimeFigureOut">
              <a:rPr lang="tr-TR" smtClean="0"/>
              <a:t>7.3.2022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FF8F9F7-7F44-4AA8-9FDC-223176891CD0}" type="slidenum">
              <a:rPr lang="tr-TR" smtClean="0"/>
              <a:t>‹#›</a:t>
            </a:fld>
            <a:endParaRPr lang="tr-TR"/>
          </a:p>
        </p:txBody>
      </p:sp>
    </p:spTree>
    <p:extLst>
      <p:ext uri="{BB962C8B-B14F-4D97-AF65-F5344CB8AC3E}">
        <p14:creationId xmlns:p14="http://schemas.microsoft.com/office/powerpoint/2010/main" val="16027993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D6162B5-6CA7-4163-BC09-F7A26B13C5F4}" type="datetimeFigureOut">
              <a:rPr lang="tr-TR" smtClean="0"/>
              <a:t>7.3.2022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FF8F9F7-7F44-4AA8-9FDC-223176891CD0}" type="slidenum">
              <a:rPr lang="tr-TR" smtClean="0"/>
              <a:t>‹#›</a:t>
            </a:fld>
            <a:endParaRPr lang="tr-TR"/>
          </a:p>
        </p:txBody>
      </p:sp>
    </p:spTree>
    <p:extLst>
      <p:ext uri="{BB962C8B-B14F-4D97-AF65-F5344CB8AC3E}">
        <p14:creationId xmlns:p14="http://schemas.microsoft.com/office/powerpoint/2010/main" val="1704329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D6162B5-6CA7-4163-BC09-F7A26B13C5F4}" type="datetimeFigureOut">
              <a:rPr lang="tr-TR" smtClean="0"/>
              <a:t>7.3.2022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FF8F9F7-7F44-4AA8-9FDC-223176891CD0}" type="slidenum">
              <a:rPr lang="tr-TR" smtClean="0"/>
              <a:t>‹#›</a:t>
            </a:fld>
            <a:endParaRPr lang="tr-TR"/>
          </a:p>
        </p:txBody>
      </p:sp>
    </p:spTree>
    <p:extLst>
      <p:ext uri="{BB962C8B-B14F-4D97-AF65-F5344CB8AC3E}">
        <p14:creationId xmlns:p14="http://schemas.microsoft.com/office/powerpoint/2010/main" val="597307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D6162B5-6CA7-4163-BC09-F7A26B13C5F4}" type="datetimeFigureOut">
              <a:rPr lang="tr-TR" smtClean="0"/>
              <a:t>7.3.2022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FF8F9F7-7F44-4AA8-9FDC-223176891CD0}" type="slidenum">
              <a:rPr lang="tr-TR" smtClean="0"/>
              <a:t>‹#›</a:t>
            </a:fld>
            <a:endParaRPr lang="tr-TR"/>
          </a:p>
        </p:txBody>
      </p:sp>
    </p:spTree>
    <p:extLst>
      <p:ext uri="{BB962C8B-B14F-4D97-AF65-F5344CB8AC3E}">
        <p14:creationId xmlns:p14="http://schemas.microsoft.com/office/powerpoint/2010/main" val="123864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7D6162B5-6CA7-4163-BC09-F7A26B13C5F4}" type="datetimeFigureOut">
              <a:rPr lang="tr-TR" smtClean="0"/>
              <a:t>7.3.2022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FF8F9F7-7F44-4AA8-9FDC-223176891CD0}" type="slidenum">
              <a:rPr lang="tr-TR" smtClean="0"/>
              <a:t>‹#›</a:t>
            </a:fld>
            <a:endParaRPr lang="tr-TR"/>
          </a:p>
        </p:txBody>
      </p:sp>
    </p:spTree>
    <p:extLst>
      <p:ext uri="{BB962C8B-B14F-4D97-AF65-F5344CB8AC3E}">
        <p14:creationId xmlns:p14="http://schemas.microsoft.com/office/powerpoint/2010/main" val="1442008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D6162B5-6CA7-4163-BC09-F7A26B13C5F4}" type="datetimeFigureOut">
              <a:rPr lang="tr-TR" smtClean="0"/>
              <a:t>7.3.2022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FF8F9F7-7F44-4AA8-9FDC-223176891CD0}" type="slidenum">
              <a:rPr lang="tr-TR" smtClean="0"/>
              <a:t>‹#›</a:t>
            </a:fld>
            <a:endParaRPr lang="tr-TR"/>
          </a:p>
        </p:txBody>
      </p:sp>
    </p:spTree>
    <p:extLst>
      <p:ext uri="{BB962C8B-B14F-4D97-AF65-F5344CB8AC3E}">
        <p14:creationId xmlns:p14="http://schemas.microsoft.com/office/powerpoint/2010/main" val="716185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D6162B5-6CA7-4163-BC09-F7A26B13C5F4}" type="datetimeFigureOut">
              <a:rPr lang="tr-TR" smtClean="0"/>
              <a:t>7.3.2022</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FF8F9F7-7F44-4AA8-9FDC-223176891CD0}" type="slidenum">
              <a:rPr lang="tr-TR" smtClean="0"/>
              <a:t>‹#›</a:t>
            </a:fld>
            <a:endParaRPr lang="tr-TR"/>
          </a:p>
        </p:txBody>
      </p:sp>
    </p:spTree>
    <p:extLst>
      <p:ext uri="{BB962C8B-B14F-4D97-AF65-F5344CB8AC3E}">
        <p14:creationId xmlns:p14="http://schemas.microsoft.com/office/powerpoint/2010/main" val="214120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D6162B5-6CA7-4163-BC09-F7A26B13C5F4}" type="datetimeFigureOut">
              <a:rPr lang="tr-TR" smtClean="0"/>
              <a:t>7.3.2022</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FF8F9F7-7F44-4AA8-9FDC-223176891CD0}" type="slidenum">
              <a:rPr lang="tr-TR" smtClean="0"/>
              <a:t>‹#›</a:t>
            </a:fld>
            <a:endParaRPr lang="tr-TR"/>
          </a:p>
        </p:txBody>
      </p:sp>
    </p:spTree>
    <p:extLst>
      <p:ext uri="{BB962C8B-B14F-4D97-AF65-F5344CB8AC3E}">
        <p14:creationId xmlns:p14="http://schemas.microsoft.com/office/powerpoint/2010/main" val="1237042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D6162B5-6CA7-4163-BC09-F7A26B13C5F4}" type="datetimeFigureOut">
              <a:rPr lang="tr-TR" smtClean="0"/>
              <a:t>7.3.2022</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FF8F9F7-7F44-4AA8-9FDC-223176891CD0}" type="slidenum">
              <a:rPr lang="tr-TR" smtClean="0"/>
              <a:t>‹#›</a:t>
            </a:fld>
            <a:endParaRPr lang="tr-TR"/>
          </a:p>
        </p:txBody>
      </p:sp>
    </p:spTree>
    <p:extLst>
      <p:ext uri="{BB962C8B-B14F-4D97-AF65-F5344CB8AC3E}">
        <p14:creationId xmlns:p14="http://schemas.microsoft.com/office/powerpoint/2010/main" val="895195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D6162B5-6CA7-4163-BC09-F7A26B13C5F4}" type="datetimeFigureOut">
              <a:rPr lang="tr-TR" smtClean="0"/>
              <a:t>7.3.2022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FF8F9F7-7F44-4AA8-9FDC-223176891CD0}" type="slidenum">
              <a:rPr lang="tr-TR" smtClean="0"/>
              <a:t>‹#›</a:t>
            </a:fld>
            <a:endParaRPr lang="tr-TR"/>
          </a:p>
        </p:txBody>
      </p:sp>
    </p:spTree>
    <p:extLst>
      <p:ext uri="{BB962C8B-B14F-4D97-AF65-F5344CB8AC3E}">
        <p14:creationId xmlns:p14="http://schemas.microsoft.com/office/powerpoint/2010/main" val="1224883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D6162B5-6CA7-4163-BC09-F7A26B13C5F4}" type="datetimeFigureOut">
              <a:rPr lang="tr-TR" smtClean="0"/>
              <a:t>7.3.2022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FF8F9F7-7F44-4AA8-9FDC-223176891CD0}" type="slidenum">
              <a:rPr lang="tr-TR" smtClean="0"/>
              <a:t>‹#›</a:t>
            </a:fld>
            <a:endParaRPr lang="tr-TR"/>
          </a:p>
        </p:txBody>
      </p:sp>
    </p:spTree>
    <p:extLst>
      <p:ext uri="{BB962C8B-B14F-4D97-AF65-F5344CB8AC3E}">
        <p14:creationId xmlns:p14="http://schemas.microsoft.com/office/powerpoint/2010/main" val="2026637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6162B5-6CA7-4163-BC09-F7A26B13C5F4}" type="datetimeFigureOut">
              <a:rPr lang="tr-TR" smtClean="0"/>
              <a:t>7.3.2022</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8F9F7-7F44-4AA8-9FDC-223176891CD0}" type="slidenum">
              <a:rPr lang="tr-TR" smtClean="0"/>
              <a:t>‹#›</a:t>
            </a:fld>
            <a:endParaRPr lang="tr-TR"/>
          </a:p>
        </p:txBody>
      </p:sp>
    </p:spTree>
    <p:extLst>
      <p:ext uri="{BB962C8B-B14F-4D97-AF65-F5344CB8AC3E}">
        <p14:creationId xmlns:p14="http://schemas.microsoft.com/office/powerpoint/2010/main" val="25362596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Felsefi varsayımlar ve yorumlayıcı çatılar</a:t>
            </a:r>
            <a:endParaRPr lang="tr-TR" dirty="0"/>
          </a:p>
        </p:txBody>
      </p:sp>
    </p:spTree>
    <p:extLst>
      <p:ext uri="{BB962C8B-B14F-4D97-AF65-F5344CB8AC3E}">
        <p14:creationId xmlns:p14="http://schemas.microsoft.com/office/powerpoint/2010/main" val="24064947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Nitel araştırmaların temelini oluşturan felsefi varsayımlar </a:t>
            </a:r>
            <a:r>
              <a:rPr lang="tr-TR" dirty="0" smtClean="0"/>
              <a:t>(devam) </a:t>
            </a:r>
            <a:endParaRPr lang="tr-TR" dirty="0"/>
          </a:p>
        </p:txBody>
      </p:sp>
      <p:sp>
        <p:nvSpPr>
          <p:cNvPr id="3" name="İçerik Yer Tutucusu 2"/>
          <p:cNvSpPr>
            <a:spLocks noGrp="1"/>
          </p:cNvSpPr>
          <p:nvPr>
            <p:ph idx="1"/>
          </p:nvPr>
        </p:nvSpPr>
        <p:spPr/>
        <p:txBody>
          <a:bodyPr/>
          <a:lstStyle/>
          <a:p>
            <a:r>
              <a:rPr lang="tr-TR" dirty="0" smtClean="0"/>
              <a:t>Bu varsayımlar eğitim hayatımız boyunca kökleşmekte ve çalışma ortamındaki akademik topluluk tarafından da desteklenmektedir. </a:t>
            </a:r>
            <a:endParaRPr lang="tr-TR" dirty="0"/>
          </a:p>
          <a:p>
            <a:r>
              <a:rPr lang="tr-TR" dirty="0" smtClean="0"/>
              <a:t>Bazı akademik </a:t>
            </a:r>
            <a:r>
              <a:rPr lang="tr-TR" dirty="0"/>
              <a:t>topluluklar araştırma problemi ve araştırma bileşenlerine nasıl yaklaşılacağı </a:t>
            </a:r>
            <a:r>
              <a:rPr lang="tr-TR" dirty="0" smtClean="0"/>
              <a:t>hakkında daha eklektik ve daha farklı disiplinlerden yararlanmaya açık iken, bazıları da daha dar bir perspektife sahiptir. </a:t>
            </a:r>
          </a:p>
          <a:p>
            <a:r>
              <a:rPr lang="tr-TR" dirty="0" smtClean="0"/>
              <a:t>Eleştirmenler (akademik bir çalışmada hakemler) bir çalışmayı felsefi varsayımına göre değerlendirmektedir. </a:t>
            </a:r>
            <a:endParaRPr lang="tr-TR" dirty="0"/>
          </a:p>
        </p:txBody>
      </p:sp>
    </p:spTree>
    <p:extLst>
      <p:ext uri="{BB962C8B-B14F-4D97-AF65-F5344CB8AC3E}">
        <p14:creationId xmlns:p14="http://schemas.microsoft.com/office/powerpoint/2010/main" val="27514854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Dört felsefi varsayım: Ontoloji</a:t>
            </a:r>
            <a:endParaRPr lang="tr-TR" dirty="0"/>
          </a:p>
        </p:txBody>
      </p:sp>
      <p:sp>
        <p:nvSpPr>
          <p:cNvPr id="3" name="İçerik Yer Tutucusu 2"/>
          <p:cNvSpPr>
            <a:spLocks noGrp="1"/>
          </p:cNvSpPr>
          <p:nvPr>
            <p:ph idx="1"/>
          </p:nvPr>
        </p:nvSpPr>
        <p:spPr/>
        <p:txBody>
          <a:bodyPr/>
          <a:lstStyle/>
          <a:p>
            <a:r>
              <a:rPr lang="tr-TR" dirty="0" smtClean="0"/>
              <a:t>Bunlar gerçekliğin doğası ve özellikleri (ontoloji), bilgi nedir ve nasıl doğrulanır (epistemoloji), araştırmada değerlerin rolü (</a:t>
            </a:r>
            <a:r>
              <a:rPr lang="tr-TR" dirty="0" err="1" smtClean="0"/>
              <a:t>aksiyoloji</a:t>
            </a:r>
            <a:r>
              <a:rPr lang="tr-TR" dirty="0" smtClean="0"/>
              <a:t>) ve araştırma süreci (metodoloji) hakkındaki düşüncelerdir.</a:t>
            </a:r>
          </a:p>
          <a:p>
            <a:r>
              <a:rPr lang="tr-TR" dirty="0" smtClean="0"/>
              <a:t>Ontoloji: Araştırmacılar nitel bir araştırmayı yürütürken farklı realitelerden hareket ederler. Araştırma bireyler üzerinde yapılıyorsa, nitel araştırmacılar bu farklı realiteleri rapor etmek üzere çalışmalarını yürütürler. Örneğin bir fenomenoloji çalışmasında, katılımcıların kendi yaşamlarına yönelik nasıl bir bakış açısına sahip olduklarını araştırırlar. </a:t>
            </a:r>
            <a:endParaRPr lang="tr-TR" dirty="0"/>
          </a:p>
        </p:txBody>
      </p:sp>
    </p:spTree>
    <p:extLst>
      <p:ext uri="{BB962C8B-B14F-4D97-AF65-F5344CB8AC3E}">
        <p14:creationId xmlns:p14="http://schemas.microsoft.com/office/powerpoint/2010/main" val="9546579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Dört felsefi varsayım: </a:t>
            </a:r>
            <a:r>
              <a:rPr lang="tr-TR" dirty="0" smtClean="0"/>
              <a:t>Epistemoloji</a:t>
            </a:r>
            <a:endParaRPr lang="tr-TR" dirty="0"/>
          </a:p>
        </p:txBody>
      </p:sp>
      <p:sp>
        <p:nvSpPr>
          <p:cNvPr id="3" name="İçerik Yer Tutucusu 2"/>
          <p:cNvSpPr>
            <a:spLocks noGrp="1"/>
          </p:cNvSpPr>
          <p:nvPr>
            <p:ph idx="1"/>
          </p:nvPr>
        </p:nvSpPr>
        <p:spPr/>
        <p:txBody>
          <a:bodyPr>
            <a:normAutofit fontScale="92500"/>
          </a:bodyPr>
          <a:lstStyle/>
          <a:p>
            <a:r>
              <a:rPr lang="tr-TR" dirty="0" smtClean="0"/>
              <a:t>Epistemolojik açıdan nitel bir araştırmayı yürütmek demek, katılımcılarla mümkün olduğu kadar samimi olmak, yakın olmak demektir. </a:t>
            </a:r>
          </a:p>
          <a:p>
            <a:r>
              <a:rPr lang="tr-TR" dirty="0" err="1" smtClean="0"/>
              <a:t>Subjektif</a:t>
            </a:r>
            <a:r>
              <a:rPr lang="tr-TR" dirty="0" smtClean="0"/>
              <a:t> ifadeler kişisel bakış açısıyla birleştirilir. Burada, katılımcıların içinde bulundukları, yaşadıkları ve çalıştıkları ortamda araştırmayı yürütmenin önemi anlaşılmaktadır.</a:t>
            </a:r>
          </a:p>
          <a:p>
            <a:r>
              <a:rPr lang="tr-TR" dirty="0" smtClean="0"/>
              <a:t>Araştırmacı ortamda ne kadar uzun kalır ve ne kadar katılımcıları iyi tanırsa o kadar onların bildiğini birinci elden öğrenebilir</a:t>
            </a:r>
            <a:r>
              <a:rPr lang="tr-TR" dirty="0"/>
              <a:t>. Araştırmacı kendisi ve katılımcı arasındaki mesafeyi ve objektif ayrılıkları en aza indirmeye </a:t>
            </a:r>
            <a:r>
              <a:rPr lang="tr-TR" dirty="0" smtClean="0"/>
              <a:t>çalışır</a:t>
            </a:r>
            <a:r>
              <a:rPr lang="tr-TR" dirty="0"/>
              <a:t>. </a:t>
            </a:r>
          </a:p>
          <a:p>
            <a:r>
              <a:rPr lang="tr-TR" dirty="0" smtClean="0"/>
              <a:t>Örneğin </a:t>
            </a:r>
            <a:r>
              <a:rPr lang="tr-TR" dirty="0" err="1" smtClean="0"/>
              <a:t>etnografik</a:t>
            </a:r>
            <a:r>
              <a:rPr lang="tr-TR" dirty="0" smtClean="0"/>
              <a:t> bir araştırmada, araştırılan ortamda uzun süre kalmak gerekir. </a:t>
            </a:r>
            <a:endParaRPr lang="tr-TR" dirty="0"/>
          </a:p>
        </p:txBody>
      </p:sp>
    </p:spTree>
    <p:extLst>
      <p:ext uri="{BB962C8B-B14F-4D97-AF65-F5344CB8AC3E}">
        <p14:creationId xmlns:p14="http://schemas.microsoft.com/office/powerpoint/2010/main" val="11935602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Dört felsefi varsayım: </a:t>
            </a:r>
            <a:r>
              <a:rPr lang="tr-TR" dirty="0" err="1" smtClean="0"/>
              <a:t>Aksiyoloji</a:t>
            </a:r>
            <a:endParaRPr lang="tr-TR" dirty="0"/>
          </a:p>
        </p:txBody>
      </p:sp>
      <p:sp>
        <p:nvSpPr>
          <p:cNvPr id="3" name="İçerik Yer Tutucusu 2"/>
          <p:cNvSpPr>
            <a:spLocks noGrp="1"/>
          </p:cNvSpPr>
          <p:nvPr>
            <p:ph idx="1"/>
          </p:nvPr>
        </p:nvSpPr>
        <p:spPr/>
        <p:txBody>
          <a:bodyPr/>
          <a:lstStyle/>
          <a:p>
            <a:r>
              <a:rPr lang="tr-TR" dirty="0" smtClean="0"/>
              <a:t>Her araştırmacı sahip olduğu değerleri araştırmasına yansıtır, ancak nitel araştırmacılar durumu açıkça rapor ederler. </a:t>
            </a:r>
          </a:p>
          <a:p>
            <a:r>
              <a:rPr lang="tr-TR" dirty="0" smtClean="0"/>
              <a:t>Nitel araştırmada araştırmacı çalışmanın değer yüklü doğasını kabul ettiği gibi, alanda elde ettiği bilgilerin de değer yüklü doğasını kabul eder. </a:t>
            </a:r>
          </a:p>
          <a:p>
            <a:r>
              <a:rPr lang="tr-TR" dirty="0" smtClean="0"/>
              <a:t>Buna «kendilerini konumlandırma» diyoruz. </a:t>
            </a:r>
          </a:p>
          <a:p>
            <a:r>
              <a:rPr lang="tr-TR" dirty="0" smtClean="0"/>
              <a:t>Örneğin, biyografik bir çalışmada araştırmacının tavrı metinde göze çarpar. Okuyucu araştırmanın konusu kadar dile getirilen hikayede araştırmacının yorumunu ve sunum şeklini de görür. </a:t>
            </a:r>
            <a:endParaRPr lang="tr-TR" dirty="0"/>
          </a:p>
        </p:txBody>
      </p:sp>
    </p:spTree>
    <p:extLst>
      <p:ext uri="{BB962C8B-B14F-4D97-AF65-F5344CB8AC3E}">
        <p14:creationId xmlns:p14="http://schemas.microsoft.com/office/powerpoint/2010/main" val="9330283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Dört felsefi varsayım: </a:t>
            </a:r>
            <a:r>
              <a:rPr lang="tr-TR" dirty="0" smtClean="0"/>
              <a:t>Metodoloji</a:t>
            </a:r>
            <a:endParaRPr lang="tr-TR" dirty="0"/>
          </a:p>
        </p:txBody>
      </p:sp>
      <p:sp>
        <p:nvSpPr>
          <p:cNvPr id="3" name="İçerik Yer Tutucusu 2"/>
          <p:cNvSpPr>
            <a:spLocks noGrp="1"/>
          </p:cNvSpPr>
          <p:nvPr>
            <p:ph idx="1"/>
          </p:nvPr>
        </p:nvSpPr>
        <p:spPr/>
        <p:txBody>
          <a:bodyPr/>
          <a:lstStyle/>
          <a:p>
            <a:r>
              <a:rPr lang="tr-TR" dirty="0" smtClean="0"/>
              <a:t>Nitel araştırma prosedürleri ya da metodolojisi </a:t>
            </a:r>
            <a:r>
              <a:rPr lang="tr-TR" dirty="0" err="1" smtClean="0"/>
              <a:t>tümevarımsaldır</a:t>
            </a:r>
            <a:r>
              <a:rPr lang="tr-TR" dirty="0" smtClean="0"/>
              <a:t>. </a:t>
            </a:r>
          </a:p>
          <a:p>
            <a:r>
              <a:rPr lang="tr-TR" dirty="0" smtClean="0"/>
              <a:t>Gelişmeye müsait bir şekilde olup araştırmacının veri toplama ve analiz etme deneyimi ile şekillenir.</a:t>
            </a:r>
            <a:endParaRPr lang="tr-TR" dirty="0"/>
          </a:p>
          <a:p>
            <a:r>
              <a:rPr lang="tr-TR" dirty="0" smtClean="0"/>
              <a:t>Bazen araştırma sürecinin ortasında, araştırma soruları değişir.  Amaç probleminin daha iyi anlaşılmasını sağlamaktır. Buna paralel olarak araştırmanın başında belirlenen veri toplama stratejisinde de değişiklik yapmak gerekir. </a:t>
            </a:r>
          </a:p>
          <a:p>
            <a:r>
              <a:rPr lang="tr-TR" dirty="0" smtClean="0"/>
              <a:t>Verilerin analizi sırasında araştırmacı araştırılan konuya yönelik giderek artan ayrıntılı bilgileri yapılandırmak için bir yol takip eder.</a:t>
            </a:r>
          </a:p>
        </p:txBody>
      </p:sp>
    </p:spTree>
    <p:extLst>
      <p:ext uri="{BB962C8B-B14F-4D97-AF65-F5344CB8AC3E}">
        <p14:creationId xmlns:p14="http://schemas.microsoft.com/office/powerpoint/2010/main" val="10177809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04165"/>
            <a:ext cx="10515600" cy="1325563"/>
          </a:xfrm>
        </p:spPr>
        <p:txBody>
          <a:bodyPr/>
          <a:lstStyle/>
          <a:p>
            <a:r>
              <a:rPr lang="tr-TR" dirty="0" smtClean="0"/>
              <a:t>Nitel çalışmada felsefi varsayımların yazılması</a:t>
            </a:r>
            <a:endParaRPr lang="tr-TR" dirty="0"/>
          </a:p>
        </p:txBody>
      </p:sp>
      <p:sp>
        <p:nvSpPr>
          <p:cNvPr id="3" name="İçerik Yer Tutucusu 2"/>
          <p:cNvSpPr>
            <a:spLocks noGrp="1"/>
          </p:cNvSpPr>
          <p:nvPr>
            <p:ph idx="1"/>
          </p:nvPr>
        </p:nvSpPr>
        <p:spPr>
          <a:xfrm>
            <a:off x="838200" y="1447800"/>
            <a:ext cx="10515600" cy="4729163"/>
          </a:xfrm>
        </p:spPr>
        <p:txBody>
          <a:bodyPr>
            <a:normAutofit/>
          </a:bodyPr>
          <a:lstStyle/>
          <a:p>
            <a:r>
              <a:rPr lang="tr-TR" dirty="0" smtClean="0"/>
              <a:t>Felsefi varsayımlar araştırma bulgularının yazılmasında çeşitli şekillerde yansıtılır: Temalarda ortaya çıkan görüşlerde, katılımcılara ait sübjektif ifadelerin yorumunda, araştırmacının ortaya koyduğu önyargıları ya da kapsamlı genellemelerinde, </a:t>
            </a:r>
            <a:r>
              <a:rPr lang="tr-TR" dirty="0" smtClean="0"/>
              <a:t>temaların </a:t>
            </a:r>
            <a:r>
              <a:rPr lang="tr-TR" dirty="0" smtClean="0"/>
              <a:t>betimlenmesinden giderek genişleyen soyutlama düzeylerinde görülebilir.</a:t>
            </a:r>
          </a:p>
          <a:p>
            <a:r>
              <a:rPr lang="tr-TR" dirty="0" smtClean="0"/>
              <a:t>Bazı çalışmalarda felsefe ayrı bir bölüm olarak yazılırken, genellikle yöntem kısmında ontoloji, epistemoloji ve diğer varsayımlardan bahsedilebilir. </a:t>
            </a:r>
          </a:p>
          <a:p>
            <a:r>
              <a:rPr lang="tr-TR" dirty="0" smtClean="0"/>
              <a:t>Bu tartışma biçimi varsayımları belirtmek, onları tanımlamak ve çalışmada nasıl örneklendirildiklerini ortaya koymak içindir.  </a:t>
            </a:r>
            <a:endParaRPr lang="tr-TR" dirty="0"/>
          </a:p>
        </p:txBody>
      </p:sp>
    </p:spTree>
    <p:extLst>
      <p:ext uri="{BB962C8B-B14F-4D97-AF65-F5344CB8AC3E}">
        <p14:creationId xmlns:p14="http://schemas.microsoft.com/office/powerpoint/2010/main" val="17890261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Yorumlayıcı çatılar</a:t>
            </a:r>
            <a:endParaRPr lang="tr-TR" dirty="0"/>
          </a:p>
        </p:txBody>
      </p:sp>
      <p:sp>
        <p:nvSpPr>
          <p:cNvPr id="3" name="İçerik Yer Tutucusu 2"/>
          <p:cNvSpPr>
            <a:spLocks noGrp="1"/>
          </p:cNvSpPr>
          <p:nvPr>
            <p:ph idx="1"/>
          </p:nvPr>
        </p:nvSpPr>
        <p:spPr/>
        <p:txBody>
          <a:bodyPr/>
          <a:lstStyle/>
          <a:p>
            <a:r>
              <a:rPr lang="tr-TR" dirty="0" smtClean="0"/>
              <a:t>Sosyal bilim teorileri: liderlik, yeterlilik, siyasi etki ve kontrol vb.</a:t>
            </a:r>
          </a:p>
          <a:p>
            <a:r>
              <a:rPr lang="tr-TR" dirty="0" smtClean="0"/>
              <a:t>Sosyal adalet teorileri: sosyal adalet problemini gündeme getiren ya da bu konuda değişimi öne süren katılımcı/muhafazakar teoriler olabilir.</a:t>
            </a:r>
          </a:p>
          <a:p>
            <a:r>
              <a:rPr lang="tr-TR" dirty="0" smtClean="0"/>
              <a:t>Post teoriler: post pozitivizm, yorumlayıcı, feminist, eleştirel, post kolonyal teoriler</a:t>
            </a:r>
            <a:endParaRPr lang="tr-TR" dirty="0"/>
          </a:p>
        </p:txBody>
      </p:sp>
    </p:spTree>
    <p:extLst>
      <p:ext uri="{BB962C8B-B14F-4D97-AF65-F5344CB8AC3E}">
        <p14:creationId xmlns:p14="http://schemas.microsoft.com/office/powerpoint/2010/main" val="11838095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Post pozitivizm</a:t>
            </a:r>
            <a:endParaRPr lang="tr-TR" dirty="0"/>
          </a:p>
        </p:txBody>
      </p:sp>
      <p:sp>
        <p:nvSpPr>
          <p:cNvPr id="3" name="İçerik Yer Tutucusu 2"/>
          <p:cNvSpPr>
            <a:spLocks noGrp="1"/>
          </p:cNvSpPr>
          <p:nvPr>
            <p:ph idx="1"/>
          </p:nvPr>
        </p:nvSpPr>
        <p:spPr>
          <a:xfrm>
            <a:off x="838200" y="1447800"/>
            <a:ext cx="10515600" cy="5044440"/>
          </a:xfrm>
        </p:spPr>
        <p:txBody>
          <a:bodyPr>
            <a:normAutofit lnSpcReduction="10000"/>
          </a:bodyPr>
          <a:lstStyle/>
          <a:p>
            <a:r>
              <a:rPr lang="tr-TR" dirty="0" smtClean="0"/>
              <a:t>Post pozitivist düşünce sisteminde olan araştırmacılar tek bir neden-sonuç ilişkisine inanmazlar. Onun yerine tüm olası neden ve sonuçları dikkate alırlar. </a:t>
            </a:r>
          </a:p>
          <a:p>
            <a:r>
              <a:rPr lang="tr-TR" dirty="0"/>
              <a:t>T</a:t>
            </a:r>
            <a:r>
              <a:rPr lang="tr-TR" dirty="0" smtClean="0"/>
              <a:t>eorik bir sosyal bilim objektifini kullanmak durumundadırlar. </a:t>
            </a:r>
          </a:p>
          <a:p>
            <a:r>
              <a:rPr lang="tr-TR" dirty="0" smtClean="0"/>
              <a:t>Post pozitivizm </a:t>
            </a:r>
            <a:r>
              <a:rPr lang="tr-TR" dirty="0" err="1" smtClean="0"/>
              <a:t>tümevarımsal</a:t>
            </a:r>
            <a:r>
              <a:rPr lang="tr-TR" dirty="0" smtClean="0"/>
              <a:t>, mantıksal, deneysel, neden-sonuç amaçlı ve öncül bir teoriye dayalı </a:t>
            </a:r>
            <a:r>
              <a:rPr lang="tr-TR" dirty="0" err="1" smtClean="0"/>
              <a:t>deterministik</a:t>
            </a:r>
            <a:r>
              <a:rPr lang="tr-TR" dirty="0" smtClean="0"/>
              <a:t> bileşenlere sahiptir. </a:t>
            </a:r>
          </a:p>
          <a:p>
            <a:r>
              <a:rPr lang="tr-TR" dirty="0" smtClean="0"/>
              <a:t>Araştırmacı, araştırmayı birbiriyle ilişkili mantıksal adımlar olarak değerlendirir. Tek bir gerçeklikten ziyade çoklu perspektiflere inanır ve titiz bir nicel veri toplama ve analiz yöntemini benimser. Verilerin analizi için bilgisayar programları kullanır. </a:t>
            </a:r>
          </a:p>
          <a:p>
            <a:r>
              <a:rPr lang="tr-TR" dirty="0" smtClean="0"/>
              <a:t>Bu yaklaşım önceden güçlü bir nicel araştırma eğitimi almış araştırmacılar arasında görülür.</a:t>
            </a:r>
            <a:endParaRPr lang="tr-TR" dirty="0"/>
          </a:p>
        </p:txBody>
      </p:sp>
    </p:spTree>
    <p:extLst>
      <p:ext uri="{BB962C8B-B14F-4D97-AF65-F5344CB8AC3E}">
        <p14:creationId xmlns:p14="http://schemas.microsoft.com/office/powerpoint/2010/main" val="20869127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Sosyal </a:t>
            </a:r>
            <a:r>
              <a:rPr lang="tr-TR" dirty="0" err="1" smtClean="0"/>
              <a:t>yapılandırmacılık</a:t>
            </a:r>
            <a:endParaRPr lang="tr-TR" dirty="0"/>
          </a:p>
        </p:txBody>
      </p:sp>
      <p:sp>
        <p:nvSpPr>
          <p:cNvPr id="3" name="İçerik Yer Tutucusu 2"/>
          <p:cNvSpPr>
            <a:spLocks noGrp="1"/>
          </p:cNvSpPr>
          <p:nvPr>
            <p:ph idx="1"/>
          </p:nvPr>
        </p:nvSpPr>
        <p:spPr>
          <a:xfrm>
            <a:off x="838200" y="1524000"/>
            <a:ext cx="10515600" cy="4922520"/>
          </a:xfrm>
        </p:spPr>
        <p:txBody>
          <a:bodyPr>
            <a:normAutofit/>
          </a:bodyPr>
          <a:lstStyle/>
          <a:p>
            <a:r>
              <a:rPr lang="tr-TR" dirty="0" smtClean="0"/>
              <a:t>Bu yaklaşımda bireyler içinde yaşadıkları ve çalıştıkları dünyayı anlamaya çalışırlar. </a:t>
            </a:r>
          </a:p>
          <a:p>
            <a:r>
              <a:rPr lang="tr-TR" dirty="0" smtClean="0"/>
              <a:t>Araştırmanın </a:t>
            </a:r>
            <a:r>
              <a:rPr lang="tr-TR" dirty="0"/>
              <a:t>amacı mümkün olduğunca katılımcıların olaylara bakış açısına dayanır. </a:t>
            </a:r>
            <a:endParaRPr lang="tr-TR" dirty="0" smtClean="0"/>
          </a:p>
          <a:p>
            <a:r>
              <a:rPr lang="tr-TR" dirty="0" smtClean="0"/>
              <a:t>Deneyimlerinden sübjektif anlamlar (belirli bir nesneye yönelik anlamlar) geliştirirler. Bu anlamlar araştırmacıyı sadece birkaç kategori ya da fikirle sınırlandırmayıp ona karmaşık bir bakış açısı kazandıracak şekilde çok ve çeşitlidir. </a:t>
            </a:r>
          </a:p>
          <a:p>
            <a:r>
              <a:rPr lang="tr-TR" dirty="0" err="1" smtClean="0"/>
              <a:t>Subjektif</a:t>
            </a:r>
            <a:r>
              <a:rPr lang="tr-TR" dirty="0" smtClean="0"/>
              <a:t> anlamlar sosyal ve tarihsel içeriklidir. Çünkü bu anlamlar sadece bireylerde ayrı ayrı değil, aynı zamanda bireylerin birbirleriyle etkileşimleri, tarihsel ve kültürel normlarla da şekillenmektedir. </a:t>
            </a:r>
          </a:p>
          <a:p>
            <a:endParaRPr lang="tr-TR" dirty="0"/>
          </a:p>
        </p:txBody>
      </p:sp>
    </p:spTree>
    <p:extLst>
      <p:ext uri="{BB962C8B-B14F-4D97-AF65-F5344CB8AC3E}">
        <p14:creationId xmlns:p14="http://schemas.microsoft.com/office/powerpoint/2010/main" val="37804873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Dönüştürücü çatılar</a:t>
            </a:r>
            <a:endParaRPr lang="tr-TR" dirty="0"/>
          </a:p>
        </p:txBody>
      </p:sp>
      <p:sp>
        <p:nvSpPr>
          <p:cNvPr id="3" name="İçerik Yer Tutucusu 2"/>
          <p:cNvSpPr>
            <a:spLocks noGrp="1"/>
          </p:cNvSpPr>
          <p:nvPr>
            <p:ph idx="1"/>
          </p:nvPr>
        </p:nvSpPr>
        <p:spPr/>
        <p:txBody>
          <a:bodyPr>
            <a:normAutofit lnSpcReduction="10000"/>
          </a:bodyPr>
          <a:lstStyle/>
          <a:p>
            <a:r>
              <a:rPr lang="tr-TR" dirty="0" smtClean="0"/>
              <a:t>Araştırmacılar bir alternatif olarak dönüştürücü çatıyı da kullanabilirler. </a:t>
            </a:r>
          </a:p>
          <a:p>
            <a:r>
              <a:rPr lang="tr-TR" dirty="0" smtClean="0"/>
              <a:t>Post pozitivistler marjinal birey/gruplara uymayan yapısal ilkeleri ya da teorileri kullanırlar. Sosyal </a:t>
            </a:r>
            <a:r>
              <a:rPr lang="tr-TR" dirty="0" err="1" smtClean="0"/>
              <a:t>yapılandırmacılar</a:t>
            </a:r>
            <a:r>
              <a:rPr lang="tr-TR" dirty="0" smtClean="0"/>
              <a:t> bireylere yardımcı olacak savunmacı eylemlerde bulunmazlar. </a:t>
            </a:r>
          </a:p>
          <a:p>
            <a:r>
              <a:rPr lang="tr-TR" dirty="0" smtClean="0"/>
              <a:t>Dönüştürücü çatının temel ilkesi bilginin nötr olmadığı, toplumdaki güç ve sosyal ilişkileri yansıttığı ve bu yüzden de bilgiyi inşa etme amacının insanlara yardım etmek olduğudur. </a:t>
            </a:r>
          </a:p>
          <a:p>
            <a:r>
              <a:rPr lang="tr-TR" dirty="0" smtClean="0"/>
              <a:t>Nitel araştırma marjinal katılımcıların hayatlarını değiştirebilecek bir reform için eylem planını ve katılımcıların, hatta araştırmacıların içinde yaşadıkları kurumları kapsamalıdır. </a:t>
            </a:r>
            <a:endParaRPr lang="tr-TR" dirty="0"/>
          </a:p>
        </p:txBody>
      </p:sp>
    </p:spTree>
    <p:extLst>
      <p:ext uri="{BB962C8B-B14F-4D97-AF65-F5344CB8AC3E}">
        <p14:creationId xmlns:p14="http://schemas.microsoft.com/office/powerpoint/2010/main" val="1956036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78980"/>
            <a:ext cx="10515600" cy="1325563"/>
          </a:xfrm>
        </p:spPr>
        <p:txBody>
          <a:bodyPr/>
          <a:lstStyle/>
          <a:p>
            <a:r>
              <a:rPr lang="tr-TR" dirty="0" smtClean="0"/>
              <a:t>Temel açıklamalar</a:t>
            </a:r>
            <a:endParaRPr lang="tr-TR" dirty="0"/>
          </a:p>
        </p:txBody>
      </p:sp>
      <p:sp>
        <p:nvSpPr>
          <p:cNvPr id="3" name="İçerik Yer Tutucusu 2"/>
          <p:cNvSpPr>
            <a:spLocks noGrp="1"/>
          </p:cNvSpPr>
          <p:nvPr>
            <p:ph idx="1"/>
          </p:nvPr>
        </p:nvSpPr>
        <p:spPr>
          <a:xfrm>
            <a:off x="838200" y="1468582"/>
            <a:ext cx="10515600" cy="4708381"/>
          </a:xfrm>
        </p:spPr>
        <p:txBody>
          <a:bodyPr>
            <a:normAutofit fontScale="92500" lnSpcReduction="20000"/>
          </a:bodyPr>
          <a:lstStyle/>
          <a:p>
            <a:r>
              <a:rPr lang="tr-TR" dirty="0" smtClean="0"/>
              <a:t>Farkında olalım ya da olmayalım araştırmalarımızda belirli inanışları ve felsefi varsayımları kullanırız. </a:t>
            </a:r>
          </a:p>
          <a:p>
            <a:r>
              <a:rPr lang="tr-TR" dirty="0" smtClean="0"/>
              <a:t>Bunlar çözmeye çalıştığımız problemler hakkında, bazen hangi araştırma sorusunun sorulması gerektiği, bazen verilerin nasıl toplanacağı hakkında olabilir. </a:t>
            </a:r>
          </a:p>
          <a:p>
            <a:r>
              <a:rPr lang="tr-TR" dirty="0" smtClean="0"/>
              <a:t>Bu inanışlar ve felsefi varsayımlar makaleler, kitaplar, konferanslarda </a:t>
            </a:r>
            <a:r>
              <a:rPr lang="tr-TR" dirty="0" smtClean="0"/>
              <a:t>ya da tez çalışması esnasında danışman yoluyla </a:t>
            </a:r>
            <a:r>
              <a:rPr lang="tr-TR" dirty="0" smtClean="0"/>
              <a:t>aktarılır. </a:t>
            </a:r>
          </a:p>
          <a:p>
            <a:r>
              <a:rPr lang="tr-TR" dirty="0" smtClean="0"/>
              <a:t>Araştırma sürecinde ilk olarak sahip </a:t>
            </a:r>
            <a:r>
              <a:rPr lang="tr-TR" dirty="0" smtClean="0"/>
              <a:t>olduğumuz varsayımlar ve inanışların farkına varmak</a:t>
            </a:r>
          </a:p>
          <a:p>
            <a:r>
              <a:rPr lang="tr-TR" dirty="0" smtClean="0"/>
              <a:t>İkinci olarak bu </a:t>
            </a:r>
            <a:r>
              <a:rPr lang="tr-TR" dirty="0" smtClean="0"/>
              <a:t>varsayımları ve inanışları aktif olarak nitel araştırmaya dahil edip etmeyeceğimize karar </a:t>
            </a:r>
            <a:r>
              <a:rPr lang="tr-TR" dirty="0" smtClean="0"/>
              <a:t>vermek gerekir.</a:t>
            </a:r>
            <a:endParaRPr lang="tr-TR" dirty="0" smtClean="0"/>
          </a:p>
          <a:p>
            <a:r>
              <a:rPr lang="tr-TR" dirty="0" smtClean="0"/>
              <a:t>Bu varsayımlar ve inanışlar araştırmamıza rehberlik eden teorilerin seçiminde somut olarak belirleyici olur.</a:t>
            </a:r>
            <a:endParaRPr lang="tr-TR" dirty="0"/>
          </a:p>
        </p:txBody>
      </p:sp>
    </p:spTree>
    <p:extLst>
      <p:ext uri="{BB962C8B-B14F-4D97-AF65-F5344CB8AC3E}">
        <p14:creationId xmlns:p14="http://schemas.microsoft.com/office/powerpoint/2010/main" val="34302068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Dönüştürücü çatılar (devam)</a:t>
            </a:r>
            <a:endParaRPr lang="tr-TR" dirty="0"/>
          </a:p>
        </p:txBody>
      </p:sp>
      <p:sp>
        <p:nvSpPr>
          <p:cNvPr id="3" name="İçerik Yer Tutucusu 2"/>
          <p:cNvSpPr>
            <a:spLocks noGrp="1"/>
          </p:cNvSpPr>
          <p:nvPr>
            <p:ph idx="1"/>
          </p:nvPr>
        </p:nvSpPr>
        <p:spPr/>
        <p:txBody>
          <a:bodyPr>
            <a:normAutofit fontScale="92500" lnSpcReduction="20000"/>
          </a:bodyPr>
          <a:lstStyle/>
          <a:p>
            <a:r>
              <a:rPr lang="tr-TR" dirty="0" smtClean="0"/>
              <a:t>Katılımlı eylem araştırması olarak betimlenen dönüştürücü çatıların özellikleri şöyle sıralanır: </a:t>
            </a:r>
          </a:p>
          <a:p>
            <a:r>
              <a:rPr lang="tr-TR" dirty="0" smtClean="0"/>
              <a:t>1. Katılımlı eylem tekrarlanan nitelikte ve diyalektiktir. Uygulamada değişim meydana getirmeye yöneliktir.</a:t>
            </a:r>
          </a:p>
          <a:p>
            <a:r>
              <a:rPr lang="tr-TR" dirty="0" smtClean="0"/>
              <a:t>2. Bireylerin medya baskısından, dilden, işteki prosedürlerden ve eğitim ortamındaki güç ilişkilerinden bağımsız olmalarına yardımcı olmaya odaklanır. Bu nedenle genellikle toplumun geliştirilmesi ihtiyacı gibi önemli bir sosyal problem ya da durumla başlarlar.</a:t>
            </a:r>
          </a:p>
          <a:p>
            <a:r>
              <a:rPr lang="tr-TR" dirty="0" smtClean="0"/>
              <a:t>3. İnsanların kişisel gelişimi ve özgür iradesini sınırlandıran, irrasyonel ya da adaletsiz yapıların tahakkümünden kurtulmalarına yardımcı olur.</a:t>
            </a:r>
          </a:p>
          <a:p>
            <a:r>
              <a:rPr lang="tr-TR" dirty="0" smtClean="0"/>
              <a:t>4. Pratik ve işbirlikçidir. Çünkü başkaları üzerinde ya da başkaları için değil onlarla birlikte tamamlanır. Bu anlayışta katılımlı yazarlar araştırmanın aktif bir işbirlikçisi olarak katılımcılara katılırlar. </a:t>
            </a:r>
            <a:endParaRPr lang="tr-TR" dirty="0"/>
          </a:p>
        </p:txBody>
      </p:sp>
    </p:spTree>
    <p:extLst>
      <p:ext uri="{BB962C8B-B14F-4D97-AF65-F5344CB8AC3E}">
        <p14:creationId xmlns:p14="http://schemas.microsoft.com/office/powerpoint/2010/main" val="2222955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Dönüştürücü çatılar (devam)</a:t>
            </a:r>
            <a:endParaRPr lang="tr-TR" dirty="0"/>
          </a:p>
        </p:txBody>
      </p:sp>
      <p:sp>
        <p:nvSpPr>
          <p:cNvPr id="3" name="İçerik Yer Tutucusu 2"/>
          <p:cNvSpPr>
            <a:spLocks noGrp="1"/>
          </p:cNvSpPr>
          <p:nvPr>
            <p:ph idx="1"/>
          </p:nvPr>
        </p:nvSpPr>
        <p:spPr/>
        <p:txBody>
          <a:bodyPr/>
          <a:lstStyle/>
          <a:p>
            <a:r>
              <a:rPr lang="tr-TR" dirty="0" smtClean="0"/>
              <a:t>Dönüştürücü araştırmacı katılımcılarla işbirliği yapar. Araştırma sorularının belirlenmesi, verilerin toplanması, analizi ve nihai raporun oluşturulmasında katılımcılardan yardım alabilir.</a:t>
            </a:r>
          </a:p>
          <a:p>
            <a:r>
              <a:rPr lang="tr-TR" dirty="0" smtClean="0"/>
              <a:t>Bu yöntemde katılımcıların «sesi» araştırma süreci boyunca duyulur. Araştırma aynı zamanda, marjinal grubun adaletsizliklerini </a:t>
            </a:r>
            <a:r>
              <a:rPr lang="tr-TR" dirty="0" err="1" smtClean="0"/>
              <a:t>ortaa</a:t>
            </a:r>
            <a:r>
              <a:rPr lang="tr-TR" dirty="0" smtClean="0"/>
              <a:t> koyan belirli bir reform için eylem planını içerir. </a:t>
            </a:r>
            <a:endParaRPr lang="tr-TR" dirty="0"/>
          </a:p>
          <a:p>
            <a:r>
              <a:rPr lang="tr-TR" dirty="0" smtClean="0"/>
              <a:t>Bu uygulamalar sosyal adalet konularını ele alan </a:t>
            </a:r>
            <a:r>
              <a:rPr lang="tr-TR" dirty="0" err="1" smtClean="0"/>
              <a:t>etnografik</a:t>
            </a:r>
            <a:r>
              <a:rPr lang="tr-TR" dirty="0" smtClean="0"/>
              <a:t> yaklaşımlarda ve değişim odaklı anlatı araştırmalarında açık olarak görülmektedir. </a:t>
            </a:r>
            <a:endParaRPr lang="tr-TR" dirty="0"/>
          </a:p>
        </p:txBody>
      </p:sp>
    </p:spTree>
    <p:extLst>
      <p:ext uri="{BB962C8B-B14F-4D97-AF65-F5344CB8AC3E}">
        <p14:creationId xmlns:p14="http://schemas.microsoft.com/office/powerpoint/2010/main" val="3206683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Postmodern</a:t>
            </a:r>
            <a:r>
              <a:rPr lang="tr-TR" dirty="0" smtClean="0"/>
              <a:t> perspektifler</a:t>
            </a:r>
            <a:endParaRPr lang="tr-TR" dirty="0"/>
          </a:p>
        </p:txBody>
      </p:sp>
      <p:sp>
        <p:nvSpPr>
          <p:cNvPr id="3" name="İçerik Yer Tutucusu 2"/>
          <p:cNvSpPr>
            <a:spLocks noGrp="1"/>
          </p:cNvSpPr>
          <p:nvPr>
            <p:ph idx="1"/>
          </p:nvPr>
        </p:nvSpPr>
        <p:spPr/>
        <p:txBody>
          <a:bodyPr>
            <a:normAutofit lnSpcReduction="10000"/>
          </a:bodyPr>
          <a:lstStyle/>
          <a:p>
            <a:r>
              <a:rPr lang="tr-TR" dirty="0" smtClean="0"/>
              <a:t>Postmodernizm bir takım özelliklere sahip teori ya da perspektiflerin bir ailesi olarak değerlendirilebilir.</a:t>
            </a:r>
          </a:p>
          <a:p>
            <a:r>
              <a:rPr lang="tr-TR" dirty="0" smtClean="0"/>
              <a:t>Buradaki temel anlayış günümüz dünya koşulları içinde ve sınıf, ırk, cinsiyet ve diğer grupları çoklu perspektiflerinin ortaya konmasıdır. Bu koşullar çoğu zaman olumsuzdur ve hiyerarşik yapıların, güç ve kontrolün ve dilin çoklu anlamları içinde kendilerini hissettirirler.</a:t>
            </a:r>
          </a:p>
          <a:p>
            <a:r>
              <a:rPr lang="tr-TR" dirty="0" smtClean="0"/>
              <a:t>Bu koşullar farklı söylemlerin, marjinal insanların ve grupların önemini ve tarafsız toplumsal koşullara sahip «meta anlatı» ya da «evrensel yapıları» kapsar.</a:t>
            </a:r>
          </a:p>
          <a:p>
            <a:r>
              <a:rPr lang="tr-TR" dirty="0" smtClean="0"/>
              <a:t>Metinlerin dil açısından yorumlanmasını, okunup yazılmasını, gizli hiyerarşilerin gün yüzüne çıkarılıp sınanması ihtiyacını kapsar.</a:t>
            </a:r>
            <a:endParaRPr lang="tr-TR" dirty="0"/>
          </a:p>
        </p:txBody>
      </p:sp>
    </p:spTree>
    <p:extLst>
      <p:ext uri="{BB962C8B-B14F-4D97-AF65-F5344CB8AC3E}">
        <p14:creationId xmlns:p14="http://schemas.microsoft.com/office/powerpoint/2010/main" val="40200963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Pragmatizm</a:t>
            </a:r>
            <a:endParaRPr lang="tr-TR" dirty="0"/>
          </a:p>
        </p:txBody>
      </p:sp>
      <p:sp>
        <p:nvSpPr>
          <p:cNvPr id="3" name="İçerik Yer Tutucusu 2"/>
          <p:cNvSpPr>
            <a:spLocks noGrp="1"/>
          </p:cNvSpPr>
          <p:nvPr>
            <p:ph idx="1"/>
          </p:nvPr>
        </p:nvSpPr>
        <p:spPr/>
        <p:txBody>
          <a:bodyPr/>
          <a:lstStyle/>
          <a:p>
            <a:r>
              <a:rPr lang="tr-TR" dirty="0" smtClean="0"/>
              <a:t>Pragmatizme dayalı yorumlayıcı bir çatıyı kullanan araştırmacılar post pozitivizmdeki öncül koşullardan ziyade eylemler, durumlar ve araştırmanın sonuçları gibi çıktılara odaklanırlar.</a:t>
            </a:r>
          </a:p>
          <a:p>
            <a:r>
              <a:rPr lang="tr-TR" dirty="0" smtClean="0"/>
              <a:t>Burada uygulamalara problemlerin çözümüne yönelik bir ilgi söz konusudur. Araştırmayı önemli kılan şey araştırma probleminin kendisi ve bu problem hakkındaki sorulardır. </a:t>
            </a:r>
            <a:endParaRPr lang="tr-TR" dirty="0"/>
          </a:p>
        </p:txBody>
      </p:sp>
    </p:spTree>
    <p:extLst>
      <p:ext uri="{BB962C8B-B14F-4D97-AF65-F5344CB8AC3E}">
        <p14:creationId xmlns:p14="http://schemas.microsoft.com/office/powerpoint/2010/main" val="27848281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Pragmatizm (devam)</a:t>
            </a:r>
            <a:endParaRPr lang="tr-TR" dirty="0"/>
          </a:p>
        </p:txBody>
      </p:sp>
      <p:sp>
        <p:nvSpPr>
          <p:cNvPr id="3" name="İçerik Yer Tutucusu 2"/>
          <p:cNvSpPr>
            <a:spLocks noGrp="1"/>
          </p:cNvSpPr>
          <p:nvPr>
            <p:ph idx="1"/>
          </p:nvPr>
        </p:nvSpPr>
        <p:spPr/>
        <p:txBody>
          <a:bodyPr>
            <a:normAutofit fontScale="92500" lnSpcReduction="10000"/>
          </a:bodyPr>
          <a:lstStyle/>
          <a:p>
            <a:r>
              <a:rPr lang="tr-TR" dirty="0" smtClean="0"/>
              <a:t>Pragmatizmin temel fikirleri şöyledir:</a:t>
            </a:r>
          </a:p>
          <a:p>
            <a:r>
              <a:rPr lang="tr-TR" dirty="0" smtClean="0"/>
              <a:t>1. Herhangi bir felsefi sistemi ve gerçekliği önermez.</a:t>
            </a:r>
          </a:p>
          <a:p>
            <a:r>
              <a:rPr lang="tr-TR" dirty="0" smtClean="0"/>
              <a:t>2. Araştırmacılar yöntem, teknik ve araştırma prosedürlerini seçmede özgürdürler.</a:t>
            </a:r>
          </a:p>
          <a:p>
            <a:r>
              <a:rPr lang="tr-TR" dirty="0" smtClean="0"/>
              <a:t>3. Dünyayı mutlak bir bütün olarak görmezler. Araştırmacı tek bir yöntem yerine amaçlarına en iyi hizmet eden yöntemi kullanır.</a:t>
            </a:r>
          </a:p>
          <a:p>
            <a:r>
              <a:rPr lang="tr-TR" dirty="0" smtClean="0"/>
              <a:t>4. Doğru gereken zamanda işe yarayan şeydir. </a:t>
            </a:r>
          </a:p>
          <a:p>
            <a:r>
              <a:rPr lang="tr-TR" dirty="0" smtClean="0"/>
              <a:t>5. Araştırmaların daima bir sosyal, tarihsel, politik ve diğer bağlamlarda gerçekleştiği konusunda hemfikirdirler.</a:t>
            </a:r>
          </a:p>
          <a:p>
            <a:r>
              <a:rPr lang="tr-TR" dirty="0" smtClean="0"/>
              <a:t>6. Zihinlerindeki dünyanın yanı sıra zihinden bağımsız bir dünyaya inanırlar. Gerçeklik ve doğa kanunları hakkında soru sormayı bırakırlar.</a:t>
            </a:r>
          </a:p>
          <a:p>
            <a:pPr marL="0" indent="0">
              <a:buNone/>
            </a:pPr>
            <a:endParaRPr lang="tr-TR" dirty="0" smtClean="0"/>
          </a:p>
          <a:p>
            <a:endParaRPr lang="tr-TR" dirty="0"/>
          </a:p>
        </p:txBody>
      </p:sp>
    </p:spTree>
    <p:extLst>
      <p:ext uri="{BB962C8B-B14F-4D97-AF65-F5344CB8AC3E}">
        <p14:creationId xmlns:p14="http://schemas.microsoft.com/office/powerpoint/2010/main" val="6110481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Feminist teoriler</a:t>
            </a:r>
            <a:endParaRPr lang="tr-TR" dirty="0"/>
          </a:p>
        </p:txBody>
      </p:sp>
      <p:sp>
        <p:nvSpPr>
          <p:cNvPr id="3" name="İçerik Yer Tutucusu 2"/>
          <p:cNvSpPr>
            <a:spLocks noGrp="1"/>
          </p:cNvSpPr>
          <p:nvPr>
            <p:ph idx="1"/>
          </p:nvPr>
        </p:nvSpPr>
        <p:spPr/>
        <p:txBody>
          <a:bodyPr>
            <a:normAutofit fontScale="92500" lnSpcReduction="20000"/>
          </a:bodyPr>
          <a:lstStyle/>
          <a:p>
            <a:r>
              <a:rPr lang="tr-TR" dirty="0" smtClean="0"/>
              <a:t>Feminizm farklı teori ve pragmatik anlayışlar ile farklı uluslararası bağlamlara ve farklı dinamik gelişmeler dayanır. </a:t>
            </a:r>
          </a:p>
          <a:p>
            <a:r>
              <a:rPr lang="tr-TR" dirty="0" smtClean="0"/>
              <a:t>Feminist araştırma yaklaşımları kadınların farklı durumlardaki sorunlarını ve bu durumları çevreleyen kurumları konu alır.</a:t>
            </a:r>
          </a:p>
          <a:p>
            <a:r>
              <a:rPr lang="tr-TR" dirty="0" smtClean="0"/>
              <a:t>Araştırma konuları ırkçılık, küreselleşme ve uluslararası bağlamlara ilişkin feminizm türleri hakkındaki bir </a:t>
            </a:r>
            <a:r>
              <a:rPr lang="tr-TR" dirty="0" err="1" smtClean="0"/>
              <a:t>postkolonyal</a:t>
            </a:r>
            <a:r>
              <a:rPr lang="tr-TR" dirty="0" smtClean="0"/>
              <a:t> fikir ile ilgili olabilir.</a:t>
            </a:r>
          </a:p>
          <a:p>
            <a:r>
              <a:rPr lang="tr-TR" dirty="0" smtClean="0"/>
              <a:t>Feminist literatürde hakimiyet teması ön planda olsa da konu genellikle ataerkil bir toplumdaki cinsiyet hakimiyeti ile ilgilidir. </a:t>
            </a:r>
          </a:p>
          <a:p>
            <a:r>
              <a:rPr lang="tr-TR" dirty="0" smtClean="0"/>
              <a:t>Feminist araştırma aynı zamanda mevcut toplumun adaletsizliklerine bir başkaldırı olarak </a:t>
            </a:r>
            <a:r>
              <a:rPr lang="tr-TR" dirty="0" err="1" smtClean="0"/>
              <a:t>postmodern</a:t>
            </a:r>
            <a:r>
              <a:rPr lang="tr-TR" dirty="0" smtClean="0"/>
              <a:t> ve </a:t>
            </a:r>
            <a:r>
              <a:rPr lang="tr-TR" dirty="0" err="1" smtClean="0"/>
              <a:t>postyapısalcı</a:t>
            </a:r>
            <a:r>
              <a:rPr lang="tr-TR" dirty="0" smtClean="0"/>
              <a:t> eleştirilerin ilkelerini kullanır.</a:t>
            </a:r>
          </a:p>
          <a:p>
            <a:r>
              <a:rPr lang="tr-TR" dirty="0" smtClean="0"/>
              <a:t>Feminist araştırma yaklaşımının amaçları işbirliğine dayalı sömürücü olmayan ilişkileri tesis etmek, nesnelleştirmekten kaçınmak için araştırmacıyı dahil etmek ve dönüştürücü araştırma yürütmektir.</a:t>
            </a:r>
            <a:endParaRPr lang="tr-TR" dirty="0"/>
          </a:p>
        </p:txBody>
      </p:sp>
    </p:spTree>
    <p:extLst>
      <p:ext uri="{BB962C8B-B14F-4D97-AF65-F5344CB8AC3E}">
        <p14:creationId xmlns:p14="http://schemas.microsoft.com/office/powerpoint/2010/main" val="5879572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Eleştirel teori</a:t>
            </a:r>
            <a:endParaRPr lang="tr-TR" dirty="0"/>
          </a:p>
        </p:txBody>
      </p:sp>
      <p:sp>
        <p:nvSpPr>
          <p:cNvPr id="3" name="İçerik Yer Tutucusu 2"/>
          <p:cNvSpPr>
            <a:spLocks noGrp="1"/>
          </p:cNvSpPr>
          <p:nvPr>
            <p:ph idx="1"/>
          </p:nvPr>
        </p:nvSpPr>
        <p:spPr/>
        <p:txBody>
          <a:bodyPr>
            <a:normAutofit fontScale="92500" lnSpcReduction="20000"/>
          </a:bodyPr>
          <a:lstStyle/>
          <a:p>
            <a:r>
              <a:rPr lang="tr-TR" dirty="0" smtClean="0"/>
              <a:t>Eleştirel teori insanları sınırlandıran ırk, sınıf, cinsiyet gibi baskı unsurlarına karşı harekete geçmeyi desteklemektedir. </a:t>
            </a:r>
          </a:p>
          <a:p>
            <a:r>
              <a:rPr lang="tr-TR" dirty="0" smtClean="0"/>
              <a:t>Araştırmacıların kendilerine güvenmeleri, diyalog içinde olmaları ve toplumsal olayları yorumlamak ya da aydınlatmak için teori kullanmaları gerekmektedir. </a:t>
            </a:r>
          </a:p>
          <a:p>
            <a:r>
              <a:rPr lang="tr-TR" dirty="0" smtClean="0"/>
              <a:t>Bir eleştirel araştırmacının keşfedebileceği temel temalar sosyal kurumları ve bunların dönüşümlerine yönelik bilimsel çalışmaları; tahakküm, yabancılaşma ve toplumsal mücadeleye yönelik problemleri ve toplumun bir kritiği ile muhtemel öngörüleri kapsar.</a:t>
            </a:r>
          </a:p>
          <a:p>
            <a:r>
              <a:rPr lang="tr-TR" dirty="0" smtClean="0"/>
              <a:t>Eleştirel araştırmacı insanların düşünme biçimlerindeki farklılığa yönelik </a:t>
            </a:r>
            <a:r>
              <a:rPr lang="tr-TR" dirty="0" err="1" smtClean="0"/>
              <a:t>etnografik</a:t>
            </a:r>
            <a:r>
              <a:rPr lang="tr-TR" dirty="0" smtClean="0"/>
              <a:t> bir araştırma tasarlayabilir, insanları etkileşime teşvik edebilir, bir iletişim ağı oluşturabilir, eylemci gruplar oluşturabilir ve insanlara kendi yaşam koşullarını test etmelerinde yardımcı olur. </a:t>
            </a:r>
            <a:endParaRPr lang="tr-TR" dirty="0"/>
          </a:p>
        </p:txBody>
      </p:sp>
    </p:spTree>
    <p:extLst>
      <p:ext uri="{BB962C8B-B14F-4D97-AF65-F5344CB8AC3E}">
        <p14:creationId xmlns:p14="http://schemas.microsoft.com/office/powerpoint/2010/main" val="38550496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Nitel araştırmalarda sosyal adaleti yorumlayıcı çatıları kullanılmasına yönelik uygulama</a:t>
            </a:r>
            <a:endParaRPr lang="tr-TR" dirty="0"/>
          </a:p>
        </p:txBody>
      </p:sp>
      <p:sp>
        <p:nvSpPr>
          <p:cNvPr id="3" name="İçerik Yer Tutucusu 2"/>
          <p:cNvSpPr>
            <a:spLocks noGrp="1"/>
          </p:cNvSpPr>
          <p:nvPr>
            <p:ph idx="1"/>
          </p:nvPr>
        </p:nvSpPr>
        <p:spPr/>
        <p:txBody>
          <a:bodyPr>
            <a:normAutofit fontScale="92500" lnSpcReduction="20000"/>
          </a:bodyPr>
          <a:lstStyle/>
          <a:p>
            <a:r>
              <a:rPr lang="tr-TR" dirty="0" smtClean="0"/>
              <a:t>Nitel araştırmada sosyal adaleti yorumlayıcı çatıların kullanılması kullanılan çatıya ve araştırmacının yaklaşımına göre farklılık taşımaktadır. Bazı ortak özellikler şöyledir:</a:t>
            </a:r>
          </a:p>
          <a:p>
            <a:r>
              <a:rPr lang="tr-TR" dirty="0" smtClean="0"/>
              <a:t>Problemler ve araştırma soruları araştırmacının belirli konularda bir anlayış kazanmasına yardım eder. Örneğin hiyerarşi, hegemonya, ırkçılık, cinsellik, adaletsiz güç ilişkileri, kimlik ya da eşitsizlikler gibi.</a:t>
            </a:r>
          </a:p>
          <a:p>
            <a:r>
              <a:rPr lang="tr-TR" dirty="0" smtClean="0"/>
              <a:t>Verilerin toplanması, analiz edilmesi, materyallerin sunulması, değerlendirme, etik standartlar gibi araştırma prosedürleri yorumlayıcı duruşu vurgular. Araştırmacı verileri toplarken katılımcıları marjinalleştirmez, onlara saygı duyar.</a:t>
            </a:r>
          </a:p>
          <a:p>
            <a:r>
              <a:rPr lang="tr-TR" dirty="0"/>
              <a:t>Araştırmada etik uygulamalar katılımcılar ile araştırmacılar arasındaki karşılıklı </a:t>
            </a:r>
            <a:r>
              <a:rPr lang="tr-TR" dirty="0" smtClean="0"/>
              <a:t>güveni sağlar, </a:t>
            </a:r>
            <a:r>
              <a:rPr lang="tr-TR" dirty="0"/>
              <a:t>katılımcıların saygınlıkları ve toplanan bilgilerin gerçek sahiplerinin katılımcılar olduğunu kabul eder.</a:t>
            </a:r>
          </a:p>
          <a:p>
            <a:endParaRPr lang="tr-TR" dirty="0" smtClean="0"/>
          </a:p>
        </p:txBody>
      </p:sp>
    </p:spTree>
    <p:extLst>
      <p:ext uri="{BB962C8B-B14F-4D97-AF65-F5344CB8AC3E}">
        <p14:creationId xmlns:p14="http://schemas.microsoft.com/office/powerpoint/2010/main" val="3133742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Felsefi varsayımlar</a:t>
            </a:r>
            <a:endParaRPr lang="tr-TR" dirty="0"/>
          </a:p>
        </p:txBody>
      </p:sp>
      <p:sp>
        <p:nvSpPr>
          <p:cNvPr id="3" name="İçerik Yer Tutucusu 2"/>
          <p:cNvSpPr>
            <a:spLocks noGrp="1"/>
          </p:cNvSpPr>
          <p:nvPr>
            <p:ph idx="1"/>
          </p:nvPr>
        </p:nvSpPr>
        <p:spPr/>
        <p:txBody>
          <a:bodyPr/>
          <a:lstStyle/>
          <a:p>
            <a:r>
              <a:rPr lang="tr-TR" dirty="0" smtClean="0"/>
              <a:t>Bir nitel araştırmanın arka planındaki felsefi varsayımları anladığımızda, onu sadece araştırmaya yazmayız aynı zamanda onu araştırma sürecinin tamamına yansıtabiliriz. </a:t>
            </a:r>
          </a:p>
          <a:p>
            <a:r>
              <a:rPr lang="tr-TR" dirty="0" err="1" smtClean="0"/>
              <a:t>Denzin</a:t>
            </a:r>
            <a:r>
              <a:rPr lang="tr-TR" dirty="0" smtClean="0"/>
              <a:t> ve Lincoln tarafından oluşturulan araştırma sürecinin bir özeti felsefe ve teorinin araştırma sürecindeki yerinin anlaşılmasına yardım eder.</a:t>
            </a:r>
          </a:p>
          <a:p>
            <a:r>
              <a:rPr lang="tr-TR" dirty="0" smtClean="0"/>
              <a:t>Araştırma süreci araştırmacıların sahip oldukları </a:t>
            </a:r>
            <a:r>
              <a:rPr lang="tr-TR" dirty="0" err="1" smtClean="0"/>
              <a:t>arkaplanı</a:t>
            </a:r>
            <a:r>
              <a:rPr lang="tr-TR" dirty="0" smtClean="0"/>
              <a:t> (</a:t>
            </a:r>
            <a:r>
              <a:rPr lang="tr-TR" dirty="0" err="1" smtClean="0"/>
              <a:t>backround</a:t>
            </a:r>
            <a:r>
              <a:rPr lang="tr-TR" dirty="0" smtClean="0"/>
              <a:t>: bilgi ve deneyimleri) ve başkaları hakkındaki düşüncelerini, etnik ve politik bakış açılarını dikkate aldıkları birinci aşama ile başlar.</a:t>
            </a:r>
          </a:p>
          <a:p>
            <a:r>
              <a:rPr lang="tr-TR" dirty="0" smtClean="0"/>
              <a:t>Araştırmacılar genellikle bu aşamayı gözden kaçırırlar.</a:t>
            </a:r>
          </a:p>
          <a:p>
            <a:endParaRPr lang="tr-TR" dirty="0" smtClean="0"/>
          </a:p>
          <a:p>
            <a:endParaRPr lang="tr-TR" dirty="0" smtClean="0"/>
          </a:p>
        </p:txBody>
      </p:sp>
    </p:spTree>
    <p:extLst>
      <p:ext uri="{BB962C8B-B14F-4D97-AF65-F5344CB8AC3E}">
        <p14:creationId xmlns:p14="http://schemas.microsoft.com/office/powerpoint/2010/main" val="1460617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854075"/>
          </a:xfrm>
        </p:spPr>
        <p:txBody>
          <a:bodyPr/>
          <a:lstStyle/>
          <a:p>
            <a:r>
              <a:rPr lang="tr-TR" dirty="0" smtClean="0"/>
              <a:t>Araştırma Süreci</a:t>
            </a:r>
            <a:endParaRPr lang="tr-TR" dirty="0"/>
          </a:p>
        </p:txBody>
      </p:sp>
      <p:sp>
        <p:nvSpPr>
          <p:cNvPr id="3" name="İçerik Yer Tutucusu 2"/>
          <p:cNvSpPr>
            <a:spLocks noGrp="1"/>
          </p:cNvSpPr>
          <p:nvPr>
            <p:ph idx="1"/>
          </p:nvPr>
        </p:nvSpPr>
        <p:spPr>
          <a:xfrm>
            <a:off x="838200" y="1219200"/>
            <a:ext cx="10515600" cy="4957763"/>
          </a:xfrm>
        </p:spPr>
        <p:txBody>
          <a:bodyPr>
            <a:normAutofit fontScale="92500" lnSpcReduction="10000"/>
          </a:bodyPr>
          <a:lstStyle/>
          <a:p>
            <a:r>
              <a:rPr lang="tr-TR" dirty="0" smtClean="0"/>
              <a:t>1. Aşama: Çok kültürlü bir özne olarak araştırmacı</a:t>
            </a:r>
          </a:p>
          <a:p>
            <a:r>
              <a:rPr lang="tr-TR" dirty="0" smtClean="0"/>
              <a:t>Özgeçmişi ve araştırma geleneği</a:t>
            </a:r>
          </a:p>
          <a:p>
            <a:r>
              <a:rPr lang="tr-TR" dirty="0" smtClean="0"/>
              <a:t>Kendisini ve başkalarını algılama biçimi </a:t>
            </a:r>
          </a:p>
          <a:p>
            <a:r>
              <a:rPr lang="tr-TR" dirty="0" smtClean="0"/>
              <a:t>Araştırma etiği ve politikası</a:t>
            </a:r>
          </a:p>
          <a:p>
            <a:r>
              <a:rPr lang="tr-TR" dirty="0" smtClean="0"/>
              <a:t>2. Aşama: Teorik paradigmalar ve perspektifler</a:t>
            </a:r>
          </a:p>
          <a:p>
            <a:r>
              <a:rPr lang="tr-TR" dirty="0" smtClean="0"/>
              <a:t>Pozitivizm, post pozitivizm</a:t>
            </a:r>
          </a:p>
          <a:p>
            <a:r>
              <a:rPr lang="tr-TR" dirty="0" smtClean="0"/>
              <a:t>Yorumculuk, </a:t>
            </a:r>
            <a:r>
              <a:rPr lang="tr-TR" dirty="0" err="1" smtClean="0"/>
              <a:t>yapılandırmacılık</a:t>
            </a:r>
            <a:r>
              <a:rPr lang="tr-TR" dirty="0" smtClean="0"/>
              <a:t>, </a:t>
            </a:r>
            <a:r>
              <a:rPr lang="tr-TR" dirty="0" err="1" smtClean="0"/>
              <a:t>yorumbilim</a:t>
            </a:r>
            <a:endParaRPr lang="tr-TR" dirty="0" smtClean="0"/>
          </a:p>
          <a:p>
            <a:r>
              <a:rPr lang="tr-TR" dirty="0" smtClean="0"/>
              <a:t>Feminizm, milliyetçi söylemler</a:t>
            </a:r>
          </a:p>
          <a:p>
            <a:r>
              <a:rPr lang="tr-TR" dirty="0" smtClean="0"/>
              <a:t>Eleştirel teori ve Marksist modeller</a:t>
            </a:r>
          </a:p>
          <a:p>
            <a:r>
              <a:rPr lang="tr-TR" dirty="0" smtClean="0"/>
              <a:t>Kültür çalışma modelleri, eşcinsel teori</a:t>
            </a:r>
          </a:p>
          <a:p>
            <a:r>
              <a:rPr lang="tr-TR" dirty="0" smtClean="0"/>
              <a:t>Post sömürgecilik</a:t>
            </a:r>
          </a:p>
          <a:p>
            <a:endParaRPr lang="tr-TR" dirty="0"/>
          </a:p>
        </p:txBody>
      </p:sp>
    </p:spTree>
    <p:extLst>
      <p:ext uri="{BB962C8B-B14F-4D97-AF65-F5344CB8AC3E}">
        <p14:creationId xmlns:p14="http://schemas.microsoft.com/office/powerpoint/2010/main" val="13858249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Araştırma Süreci (devam)</a:t>
            </a:r>
            <a:endParaRPr lang="tr-TR" dirty="0"/>
          </a:p>
        </p:txBody>
      </p:sp>
      <p:sp>
        <p:nvSpPr>
          <p:cNvPr id="3" name="İçerik Yer Tutucusu 2"/>
          <p:cNvSpPr>
            <a:spLocks noGrp="1"/>
          </p:cNvSpPr>
          <p:nvPr>
            <p:ph idx="1"/>
          </p:nvPr>
        </p:nvSpPr>
        <p:spPr/>
        <p:txBody>
          <a:bodyPr>
            <a:normAutofit lnSpcReduction="10000"/>
          </a:bodyPr>
          <a:lstStyle/>
          <a:p>
            <a:r>
              <a:rPr lang="tr-TR" dirty="0" smtClean="0"/>
              <a:t>3. Aşama: Araştırma stratejileri</a:t>
            </a:r>
          </a:p>
          <a:p>
            <a:r>
              <a:rPr lang="tr-TR" dirty="0" smtClean="0"/>
              <a:t>Desen</a:t>
            </a:r>
          </a:p>
          <a:p>
            <a:r>
              <a:rPr lang="tr-TR" dirty="0" smtClean="0"/>
              <a:t>Durum çalışması</a:t>
            </a:r>
          </a:p>
          <a:p>
            <a:r>
              <a:rPr lang="tr-TR" dirty="0" err="1" smtClean="0"/>
              <a:t>Etnografik</a:t>
            </a:r>
            <a:r>
              <a:rPr lang="tr-TR" dirty="0" smtClean="0"/>
              <a:t>, katılımcı gözlem, performans </a:t>
            </a:r>
            <a:r>
              <a:rPr lang="tr-TR" dirty="0" err="1" smtClean="0"/>
              <a:t>etnografisi</a:t>
            </a:r>
            <a:endParaRPr lang="tr-TR" dirty="0" smtClean="0"/>
          </a:p>
          <a:p>
            <a:r>
              <a:rPr lang="tr-TR" dirty="0" smtClean="0"/>
              <a:t>Fenomenoloji, </a:t>
            </a:r>
            <a:r>
              <a:rPr lang="tr-TR" dirty="0" err="1" smtClean="0"/>
              <a:t>etnometodoloji</a:t>
            </a:r>
            <a:endParaRPr lang="tr-TR" dirty="0" smtClean="0"/>
          </a:p>
          <a:p>
            <a:r>
              <a:rPr lang="tr-TR" dirty="0" smtClean="0"/>
              <a:t>Kuram oluşturma</a:t>
            </a:r>
          </a:p>
          <a:p>
            <a:r>
              <a:rPr lang="tr-TR" dirty="0" smtClean="0"/>
              <a:t>Hayat hikayesi (biyografi, yaşam öyküsü), tanıklık</a:t>
            </a:r>
          </a:p>
          <a:p>
            <a:r>
              <a:rPr lang="tr-TR" dirty="0" smtClean="0"/>
              <a:t>Eylem ve uygulamalı araştırma</a:t>
            </a:r>
          </a:p>
          <a:p>
            <a:r>
              <a:rPr lang="tr-TR" dirty="0" smtClean="0"/>
              <a:t>Klinik araştırma</a:t>
            </a:r>
            <a:endParaRPr lang="tr-TR" dirty="0"/>
          </a:p>
        </p:txBody>
      </p:sp>
    </p:spTree>
    <p:extLst>
      <p:ext uri="{BB962C8B-B14F-4D97-AF65-F5344CB8AC3E}">
        <p14:creationId xmlns:p14="http://schemas.microsoft.com/office/powerpoint/2010/main" val="31601705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Araştırma Süreci (devam)</a:t>
            </a:r>
            <a:endParaRPr lang="tr-TR" dirty="0"/>
          </a:p>
        </p:txBody>
      </p:sp>
      <p:sp>
        <p:nvSpPr>
          <p:cNvPr id="3" name="İçerik Yer Tutucusu 2"/>
          <p:cNvSpPr>
            <a:spLocks noGrp="1"/>
          </p:cNvSpPr>
          <p:nvPr>
            <p:ph idx="1"/>
          </p:nvPr>
        </p:nvSpPr>
        <p:spPr/>
        <p:txBody>
          <a:bodyPr>
            <a:normAutofit fontScale="85000" lnSpcReduction="20000"/>
          </a:bodyPr>
          <a:lstStyle/>
          <a:p>
            <a:r>
              <a:rPr lang="tr-TR" dirty="0" smtClean="0"/>
              <a:t>4. Aşama: Veri toplama ve analiz yöntemleri</a:t>
            </a:r>
          </a:p>
          <a:p>
            <a:r>
              <a:rPr lang="tr-TR" dirty="0" smtClean="0"/>
              <a:t>Mülakat</a:t>
            </a:r>
          </a:p>
          <a:p>
            <a:r>
              <a:rPr lang="tr-TR" dirty="0" smtClean="0"/>
              <a:t>Gözlem</a:t>
            </a:r>
          </a:p>
          <a:p>
            <a:r>
              <a:rPr lang="tr-TR" dirty="0" smtClean="0"/>
              <a:t>Eser, doküman ve ses kayıtları</a:t>
            </a:r>
          </a:p>
          <a:p>
            <a:r>
              <a:rPr lang="tr-TR" dirty="0" smtClean="0"/>
              <a:t>Görsel yöntemler</a:t>
            </a:r>
          </a:p>
          <a:p>
            <a:r>
              <a:rPr lang="tr-TR" dirty="0" err="1" smtClean="0"/>
              <a:t>Otoetnografi</a:t>
            </a:r>
            <a:endParaRPr lang="tr-TR" dirty="0" smtClean="0"/>
          </a:p>
          <a:p>
            <a:r>
              <a:rPr lang="tr-TR" dirty="0" smtClean="0"/>
              <a:t>Veri yönetimi yöntemleri</a:t>
            </a:r>
          </a:p>
          <a:p>
            <a:r>
              <a:rPr lang="tr-TR" dirty="0" smtClean="0"/>
              <a:t>Bilgisayar destekli analiz</a:t>
            </a:r>
          </a:p>
          <a:p>
            <a:r>
              <a:rPr lang="tr-TR" dirty="0" smtClean="0"/>
              <a:t>Metin analizi</a:t>
            </a:r>
          </a:p>
          <a:p>
            <a:r>
              <a:rPr lang="tr-TR" dirty="0" smtClean="0"/>
              <a:t>Odak gruplar</a:t>
            </a:r>
          </a:p>
          <a:p>
            <a:r>
              <a:rPr lang="tr-TR" dirty="0" smtClean="0"/>
              <a:t>Uygulamalı </a:t>
            </a:r>
            <a:r>
              <a:rPr lang="tr-TR" dirty="0" err="1" smtClean="0"/>
              <a:t>etnografi</a:t>
            </a:r>
            <a:endParaRPr lang="tr-TR" dirty="0"/>
          </a:p>
        </p:txBody>
      </p:sp>
    </p:spTree>
    <p:extLst>
      <p:ext uri="{BB962C8B-B14F-4D97-AF65-F5344CB8AC3E}">
        <p14:creationId xmlns:p14="http://schemas.microsoft.com/office/powerpoint/2010/main" val="29711972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Araştırma Süreci (devam)</a:t>
            </a:r>
            <a:endParaRPr lang="tr-TR" dirty="0"/>
          </a:p>
        </p:txBody>
      </p:sp>
      <p:sp>
        <p:nvSpPr>
          <p:cNvPr id="3" name="İçerik Yer Tutucusu 2"/>
          <p:cNvSpPr>
            <a:spLocks noGrp="1"/>
          </p:cNvSpPr>
          <p:nvPr>
            <p:ph idx="1"/>
          </p:nvPr>
        </p:nvSpPr>
        <p:spPr/>
        <p:txBody>
          <a:bodyPr/>
          <a:lstStyle/>
          <a:p>
            <a:r>
              <a:rPr lang="tr-TR" dirty="0" smtClean="0"/>
              <a:t>5. Aşama: Yorumlama ve değerlendirme sanatı, uygulaması ve politikaları</a:t>
            </a:r>
          </a:p>
          <a:p>
            <a:r>
              <a:rPr lang="tr-TR" dirty="0" smtClean="0"/>
              <a:t>Yeterlilik ölçütleri</a:t>
            </a:r>
          </a:p>
          <a:p>
            <a:r>
              <a:rPr lang="tr-TR" dirty="0" smtClean="0"/>
              <a:t>Yorumlama uygulamaları ve politikaları</a:t>
            </a:r>
          </a:p>
          <a:p>
            <a:r>
              <a:rPr lang="tr-TR" dirty="0" smtClean="0"/>
              <a:t>Yorum yazma</a:t>
            </a:r>
          </a:p>
          <a:p>
            <a:r>
              <a:rPr lang="tr-TR" dirty="0" smtClean="0"/>
              <a:t>Politika analizi</a:t>
            </a:r>
          </a:p>
          <a:p>
            <a:r>
              <a:rPr lang="tr-TR" dirty="0" smtClean="0"/>
              <a:t>Değerlendirme biçimi</a:t>
            </a:r>
          </a:p>
          <a:p>
            <a:r>
              <a:rPr lang="tr-TR" dirty="0" smtClean="0"/>
              <a:t>Uygulamalı araştırma</a:t>
            </a:r>
            <a:endParaRPr lang="tr-TR" dirty="0"/>
          </a:p>
        </p:txBody>
      </p:sp>
    </p:spTree>
    <p:extLst>
      <p:ext uri="{BB962C8B-B14F-4D97-AF65-F5344CB8AC3E}">
        <p14:creationId xmlns:p14="http://schemas.microsoft.com/office/powerpoint/2010/main" val="25435521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678873"/>
            <a:ext cx="10515600" cy="5498090"/>
          </a:xfrm>
        </p:spPr>
        <p:txBody>
          <a:bodyPr/>
          <a:lstStyle/>
          <a:p>
            <a:r>
              <a:rPr lang="tr-TR" dirty="0"/>
              <a:t>İkinci </a:t>
            </a:r>
            <a:r>
              <a:rPr lang="tr-TR" dirty="0" smtClean="0"/>
              <a:t>aşamada</a:t>
            </a:r>
            <a:r>
              <a:rPr lang="tr-TR" dirty="0"/>
              <a:t> </a:t>
            </a:r>
            <a:r>
              <a:rPr lang="tr-TR" dirty="0" smtClean="0"/>
              <a:t>araştırmacı araştırma sürecinde kendisine rehberlik edecek bazı teorileri, paradigmaları ve bakış açılarını araştırmasına dahil eder. </a:t>
            </a:r>
          </a:p>
          <a:p>
            <a:r>
              <a:rPr lang="tr-TR" dirty="0" smtClean="0"/>
              <a:t>Üçüncü aşama nitel araştırma yaklaşımları olarak adlandırılan çeşitli stratejileri kapsar: anlatı, fenomenoloji, durum çalışması, kuram oluşturma, eylem araştırması gibi.</a:t>
            </a:r>
          </a:p>
          <a:p>
            <a:r>
              <a:rPr lang="tr-TR" dirty="0" smtClean="0"/>
              <a:t>Dördüncü aşamada araştırmacı örneklem, veri toplama araçları ve analiz yöntemlerini belirler. </a:t>
            </a:r>
          </a:p>
          <a:p>
            <a:r>
              <a:rPr lang="tr-TR" dirty="0" smtClean="0"/>
              <a:t>Beşinci aşamada ise toplanan verileri yukarıda belirtilen stratejiler çerçevesinde analiz eder ve yorumlar.</a:t>
            </a:r>
            <a:endParaRPr lang="tr-TR" dirty="0"/>
          </a:p>
        </p:txBody>
      </p:sp>
    </p:spTree>
    <p:extLst>
      <p:ext uri="{BB962C8B-B14F-4D97-AF65-F5344CB8AC3E}">
        <p14:creationId xmlns:p14="http://schemas.microsoft.com/office/powerpoint/2010/main" val="9982510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Nitel araştırmaların temelini oluşturan felsefi varsayımlar </a:t>
            </a:r>
            <a:endParaRPr lang="tr-TR" dirty="0"/>
          </a:p>
        </p:txBody>
      </p:sp>
      <p:sp>
        <p:nvSpPr>
          <p:cNvPr id="3" name="İçerik Yer Tutucusu 2"/>
          <p:cNvSpPr>
            <a:spLocks noGrp="1"/>
          </p:cNvSpPr>
          <p:nvPr>
            <p:ph idx="1"/>
          </p:nvPr>
        </p:nvSpPr>
        <p:spPr/>
        <p:txBody>
          <a:bodyPr/>
          <a:lstStyle/>
          <a:p>
            <a:r>
              <a:rPr lang="tr-TR" dirty="0" smtClean="0"/>
              <a:t>Felsefe problemi ve araştırma sorularını nasıl formüle edeceğimizi ve araştırma sorularımıza cevap bulmak için gerekil verileri nasıl arayacağımızı belirler. </a:t>
            </a:r>
          </a:p>
          <a:p>
            <a:r>
              <a:rPr lang="tr-TR" dirty="0" smtClean="0"/>
              <a:t>Nicel araştırmada belirli değişkenlerin önceden tahmin edildiği neden sonuç ilişkisine dayalı bir problem varken, nitel araştırmada karşılaştığımız ve keşif sürecinden ibaret olan tekli fenomen araştırması vardır.</a:t>
            </a:r>
            <a:endParaRPr lang="tr-TR" dirty="0"/>
          </a:p>
        </p:txBody>
      </p:sp>
    </p:spTree>
    <p:extLst>
      <p:ext uri="{BB962C8B-B14F-4D97-AF65-F5344CB8AC3E}">
        <p14:creationId xmlns:p14="http://schemas.microsoft.com/office/powerpoint/2010/main" val="292373038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182</TotalTime>
  <Words>2026</Words>
  <Application>Microsoft Office PowerPoint</Application>
  <PresentationFormat>Geniş ekran</PresentationFormat>
  <Paragraphs>151</Paragraphs>
  <Slides>27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27</vt:i4>
      </vt:variant>
    </vt:vector>
  </HeadingPairs>
  <TitlesOfParts>
    <vt:vector size="31" baseType="lpstr">
      <vt:lpstr>Arial</vt:lpstr>
      <vt:lpstr>Calibri</vt:lpstr>
      <vt:lpstr>Calibri Light</vt:lpstr>
      <vt:lpstr>Office Teması</vt:lpstr>
      <vt:lpstr>Felsefi varsayımlar ve yorumlayıcı çatılar</vt:lpstr>
      <vt:lpstr>Temel açıklamalar</vt:lpstr>
      <vt:lpstr>Felsefi varsayımlar</vt:lpstr>
      <vt:lpstr>Araştırma Süreci</vt:lpstr>
      <vt:lpstr>Araştırma Süreci (devam)</vt:lpstr>
      <vt:lpstr>Araştırma Süreci (devam)</vt:lpstr>
      <vt:lpstr>Araştırma Süreci (devam)</vt:lpstr>
      <vt:lpstr>PowerPoint Sunusu</vt:lpstr>
      <vt:lpstr>Nitel araştırmaların temelini oluşturan felsefi varsayımlar </vt:lpstr>
      <vt:lpstr>Nitel araştırmaların temelini oluşturan felsefi varsayımlar (devam) </vt:lpstr>
      <vt:lpstr>Dört felsefi varsayım: Ontoloji</vt:lpstr>
      <vt:lpstr>Dört felsefi varsayım: Epistemoloji</vt:lpstr>
      <vt:lpstr>Dört felsefi varsayım: Aksiyoloji</vt:lpstr>
      <vt:lpstr>Dört felsefi varsayım: Metodoloji</vt:lpstr>
      <vt:lpstr>Nitel çalışmada felsefi varsayımların yazılması</vt:lpstr>
      <vt:lpstr>Yorumlayıcı çatılar</vt:lpstr>
      <vt:lpstr>Post pozitivizm</vt:lpstr>
      <vt:lpstr>Sosyal yapılandırmacılık</vt:lpstr>
      <vt:lpstr>Dönüştürücü çatılar</vt:lpstr>
      <vt:lpstr>Dönüştürücü çatılar (devam)</vt:lpstr>
      <vt:lpstr>Dönüştürücü çatılar (devam)</vt:lpstr>
      <vt:lpstr>Postmodern perspektifler</vt:lpstr>
      <vt:lpstr>Pragmatizm</vt:lpstr>
      <vt:lpstr>Pragmatizm (devam)</vt:lpstr>
      <vt:lpstr>Feminist teoriler</vt:lpstr>
      <vt:lpstr>Eleştirel teori</vt:lpstr>
      <vt:lpstr>Nitel araştırmalarda sosyal adaleti yorumlayıcı çatıları kullanılmasına yönelik uygulama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Felsefi varsayımlar ve yorumlayıcı çatılar</dc:title>
  <dc:creator>default default</dc:creator>
  <cp:lastModifiedBy>default default</cp:lastModifiedBy>
  <cp:revision>19</cp:revision>
  <dcterms:created xsi:type="dcterms:W3CDTF">2021-03-16T19:03:09Z</dcterms:created>
  <dcterms:modified xsi:type="dcterms:W3CDTF">2022-03-07T18:26:55Z</dcterms:modified>
</cp:coreProperties>
</file>