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1" autoAdjust="0"/>
    <p:restoredTop sz="94660"/>
  </p:normalViewPr>
  <p:slideViewPr>
    <p:cSldViewPr snapToGrid="0">
      <p:cViewPr varScale="1">
        <p:scale>
          <a:sx n="50" d="100"/>
          <a:sy n="50" d="100"/>
        </p:scale>
        <p:origin x="56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8DC470E-417D-447F-AE4A-F619EC606168}" type="datetimeFigureOut">
              <a:rPr lang="tr-TR" smtClean="0"/>
              <a:t>11.5.2021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289247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DC470E-417D-447F-AE4A-F619EC606168}" type="datetimeFigureOut">
              <a:rPr lang="tr-TR" smtClean="0"/>
              <a:t>11.5.2021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11486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DC470E-417D-447F-AE4A-F619EC606168}" type="datetimeFigureOut">
              <a:rPr lang="tr-TR" smtClean="0"/>
              <a:t>11.5.2021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E13E3B-31DC-4109-89F4-6A3DEDA3A4B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056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8DC470E-417D-447F-AE4A-F619EC606168}" type="datetimeFigureOut">
              <a:rPr lang="tr-TR" smtClean="0"/>
              <a:t>11.5.2021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664934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8DC470E-417D-447F-AE4A-F619EC606168}" type="datetimeFigureOut">
              <a:rPr lang="tr-TR" smtClean="0"/>
              <a:t>11.5.2021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E13E3B-31DC-4109-89F4-6A3DEDA3A4B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2393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8DC470E-417D-447F-AE4A-F619EC606168}" type="datetimeFigureOut">
              <a:rPr lang="tr-TR" smtClean="0"/>
              <a:t>11.5.2021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538682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DC470E-417D-447F-AE4A-F619EC606168}" type="datetimeFigureOut">
              <a:rPr lang="tr-TR" smtClean="0"/>
              <a:t>11.5.2021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567616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DC470E-417D-447F-AE4A-F619EC606168}" type="datetimeFigureOut">
              <a:rPr lang="tr-TR" smtClean="0"/>
              <a:t>11.5.2021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3098447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DC470E-417D-447F-AE4A-F619EC606168}" type="datetimeFigureOut">
              <a:rPr lang="tr-TR" smtClean="0"/>
              <a:t>11.5.2021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306717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DC470E-417D-447F-AE4A-F619EC606168}" type="datetimeFigureOut">
              <a:rPr lang="tr-TR" smtClean="0"/>
              <a:t>11.5.2021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258314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DC470E-417D-447F-AE4A-F619EC606168}" type="datetimeFigureOut">
              <a:rPr lang="tr-TR" smtClean="0"/>
              <a:t>11.5.2021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315383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DC470E-417D-447F-AE4A-F619EC606168}" type="datetimeFigureOut">
              <a:rPr lang="tr-TR" smtClean="0"/>
              <a:t>11.5.2021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138669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8DC470E-417D-447F-AE4A-F619EC606168}" type="datetimeFigureOut">
              <a:rPr lang="tr-TR" smtClean="0"/>
              <a:t>11.5.2021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393910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C470E-417D-447F-AE4A-F619EC606168}" type="datetimeFigureOut">
              <a:rPr lang="tr-TR" smtClean="0"/>
              <a:t>11.5.2021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118354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DC470E-417D-447F-AE4A-F619EC606168}" type="datetimeFigureOut">
              <a:rPr lang="tr-TR" smtClean="0"/>
              <a:t>11.5.2021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3912537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DC470E-417D-447F-AE4A-F619EC606168}" type="datetimeFigureOut">
              <a:rPr lang="tr-TR" smtClean="0"/>
              <a:t>11.5.2021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E13E3B-31DC-4109-89F4-6A3DEDA3A4B7}" type="slidenum">
              <a:rPr lang="tr-TR" smtClean="0"/>
              <a:t>‹#›</a:t>
            </a:fld>
            <a:endParaRPr lang="tr-TR"/>
          </a:p>
        </p:txBody>
      </p:sp>
    </p:spTree>
    <p:extLst>
      <p:ext uri="{BB962C8B-B14F-4D97-AF65-F5344CB8AC3E}">
        <p14:creationId xmlns:p14="http://schemas.microsoft.com/office/powerpoint/2010/main" val="218964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DC470E-417D-447F-AE4A-F619EC606168}" type="datetimeFigureOut">
              <a:rPr lang="tr-TR" smtClean="0"/>
              <a:t>11.5.2021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1E13E3B-31DC-4109-89F4-6A3DEDA3A4B7}" type="slidenum">
              <a:rPr lang="tr-TR" smtClean="0"/>
              <a:t>‹#›</a:t>
            </a:fld>
            <a:endParaRPr lang="tr-TR"/>
          </a:p>
        </p:txBody>
      </p:sp>
    </p:spTree>
    <p:extLst>
      <p:ext uri="{BB962C8B-B14F-4D97-AF65-F5344CB8AC3E}">
        <p14:creationId xmlns:p14="http://schemas.microsoft.com/office/powerpoint/2010/main" val="2381887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Gömülü Kuram</a:t>
            </a:r>
            <a:endParaRPr lang="tr-TR" dirty="0"/>
          </a:p>
        </p:txBody>
      </p:sp>
    </p:spTree>
    <p:extLst>
      <p:ext uri="{BB962C8B-B14F-4D97-AF65-F5344CB8AC3E}">
        <p14:creationId xmlns:p14="http://schemas.microsoft.com/office/powerpoint/2010/main" val="21900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Kuram oluşturma çalışmasını yürütürken izlenen aşamalar</a:t>
            </a:r>
            <a:endParaRPr lang="tr-TR" dirty="0"/>
          </a:p>
        </p:txBody>
      </p:sp>
      <p:sp>
        <p:nvSpPr>
          <p:cNvPr id="3" name="İçerik Yer Tutucusu 2"/>
          <p:cNvSpPr>
            <a:spLocks noGrp="1"/>
          </p:cNvSpPr>
          <p:nvPr>
            <p:ph idx="1"/>
          </p:nvPr>
        </p:nvSpPr>
        <p:spPr/>
        <p:txBody>
          <a:bodyPr/>
          <a:lstStyle/>
          <a:p>
            <a:r>
              <a:rPr lang="tr-TR" dirty="0" smtClean="0"/>
              <a:t>Araştırma probleminin kuram oluşturmaya uygun olup olmadığı belirlenmelidir.</a:t>
            </a:r>
          </a:p>
          <a:p>
            <a:r>
              <a:rPr lang="tr-TR" dirty="0" smtClean="0"/>
              <a:t>Araştırmacının sorduğu sorular bireylerin süreci nasıl deneyimlediklerini anlamaya ve sürecin aşamalarını tanımlamaya yönelik olacaktır. Süreç neydi? Nasıl çözümlendi?</a:t>
            </a:r>
          </a:p>
          <a:p>
            <a:r>
              <a:rPr lang="tr-TR" dirty="0" smtClean="0"/>
              <a:t>Katılımcılara tekrar dönüşlerde daha ayrıntılı sorular sorulabilir. Sürecin merkezi neydi? (çekirdek fenomen) Bu fenomenin oluşmasının nedenleri nedir? Neler etkili olmuştur? (</a:t>
            </a:r>
            <a:r>
              <a:rPr lang="tr-TR" dirty="0" err="1" smtClean="0"/>
              <a:t>nedensel</a:t>
            </a:r>
            <a:r>
              <a:rPr lang="tr-TR" dirty="0" smtClean="0"/>
              <a:t> koşullar) Süreç sırasında hangi stratejiler kullanılmıştır? Nasıl bir etki oluştu? </a:t>
            </a:r>
            <a:endParaRPr lang="tr-TR" dirty="0"/>
          </a:p>
        </p:txBody>
      </p:sp>
    </p:spTree>
    <p:extLst>
      <p:ext uri="{BB962C8B-B14F-4D97-AF65-F5344CB8AC3E}">
        <p14:creationId xmlns:p14="http://schemas.microsoft.com/office/powerpoint/2010/main" val="145821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Kuram oluşturma çalışmasını yürütürken izlenen aşamalar (devam)</a:t>
            </a:r>
            <a:endParaRPr lang="tr-TR" dirty="0"/>
          </a:p>
        </p:txBody>
      </p:sp>
      <p:sp>
        <p:nvSpPr>
          <p:cNvPr id="3" name="İçerik Yer Tutucusu 2"/>
          <p:cNvSpPr>
            <a:spLocks noGrp="1"/>
          </p:cNvSpPr>
          <p:nvPr>
            <p:ph idx="1"/>
          </p:nvPr>
        </p:nvSpPr>
        <p:spPr/>
        <p:txBody>
          <a:bodyPr/>
          <a:lstStyle/>
          <a:p>
            <a:r>
              <a:rPr lang="tr-TR" dirty="0" smtClean="0"/>
              <a:t>Modeli tam olarak geliştirmek için yeterli veri toplanmalıdır. Bu 20 ila 60 mülakat gerektirebilir.</a:t>
            </a:r>
          </a:p>
          <a:p>
            <a:r>
              <a:rPr lang="tr-TR" dirty="0" smtClean="0"/>
              <a:t>Veri analizi kademeli olarak ilerler. Açık kodlama, </a:t>
            </a:r>
            <a:r>
              <a:rPr lang="tr-TR" dirty="0" err="1" smtClean="0"/>
              <a:t>eksenel</a:t>
            </a:r>
            <a:r>
              <a:rPr lang="tr-TR" dirty="0" smtClean="0"/>
              <a:t> kodlama, kodlama paradigması ya da mantık şeması oluşturma, </a:t>
            </a:r>
            <a:r>
              <a:rPr lang="tr-TR" dirty="0" err="1" smtClean="0"/>
              <a:t>nedensel</a:t>
            </a:r>
            <a:r>
              <a:rPr lang="tr-TR" dirty="0" smtClean="0"/>
              <a:t> koşullar, bağlam koşulları, sonuçlar belirlenir. </a:t>
            </a:r>
            <a:endParaRPr lang="tr-TR" dirty="0"/>
          </a:p>
          <a:p>
            <a:r>
              <a:rPr lang="tr-TR" dirty="0" smtClean="0"/>
              <a:t>Seçici kodlamada kategorileri bağlayan bir ana hikaye yazılabilir. Alternatif olarak öngörülen ilişkileri gösteren hipotezler oluşturulabilir.</a:t>
            </a:r>
          </a:p>
          <a:p>
            <a:r>
              <a:rPr lang="tr-TR" dirty="0" smtClean="0"/>
              <a:t>Ortaya çıkan temel düzeyde bir teoridir. </a:t>
            </a:r>
          </a:p>
          <a:p>
            <a:pPr marL="0" indent="0">
              <a:buNone/>
            </a:pPr>
            <a:endParaRPr lang="tr-TR" dirty="0"/>
          </a:p>
        </p:txBody>
      </p:sp>
    </p:spTree>
    <p:extLst>
      <p:ext uri="{BB962C8B-B14F-4D97-AF65-F5344CB8AC3E}">
        <p14:creationId xmlns:p14="http://schemas.microsoft.com/office/powerpoint/2010/main" val="2407262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Zorluklar</a:t>
            </a:r>
            <a:endParaRPr lang="tr-TR" dirty="0"/>
          </a:p>
        </p:txBody>
      </p:sp>
      <p:sp>
        <p:nvSpPr>
          <p:cNvPr id="3" name="İçerik Yer Tutucusu 2"/>
          <p:cNvSpPr>
            <a:spLocks noGrp="1"/>
          </p:cNvSpPr>
          <p:nvPr>
            <p:ph idx="1"/>
          </p:nvPr>
        </p:nvSpPr>
        <p:spPr/>
        <p:txBody>
          <a:bodyPr/>
          <a:lstStyle/>
          <a:p>
            <a:r>
              <a:rPr lang="tr-TR" dirty="0" smtClean="0"/>
              <a:t>Analitik temel bir kuramın ortaya çıkabilmesi için araştırmacının mümkün olduğu kadar kuramsal fikir ya da düşünceleri bir kenara koyması gerekir.</a:t>
            </a:r>
          </a:p>
          <a:p>
            <a:r>
              <a:rPr lang="tr-TR" dirty="0" smtClean="0"/>
              <a:t>Kategoriler doygunluğa ulaştığında ya da teori yeterince detaylandırıldığında, araştırmacı belirleme zorluğu ile karşı karşıya kalır. </a:t>
            </a:r>
          </a:p>
          <a:p>
            <a:r>
              <a:rPr lang="tr-TR" dirty="0" smtClean="0"/>
              <a:t>Doygunluğa ulaşmada kullanılabilecek bir strateji ayırt edici örneklemedir. Bu stratejide araştırmacı başlangıçta görüştüklerinden farklı kişilerden bilgi toplar ve yeni bireyler için kuramın doğruluğunu koruyup koruyamadığını test eder. </a:t>
            </a:r>
            <a:endParaRPr lang="tr-TR" dirty="0"/>
          </a:p>
        </p:txBody>
      </p:sp>
    </p:spTree>
    <p:extLst>
      <p:ext uri="{BB962C8B-B14F-4D97-AF65-F5344CB8AC3E}">
        <p14:creationId xmlns:p14="http://schemas.microsoft.com/office/powerpoint/2010/main" val="379258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Tanımı ve temelleri</a:t>
            </a:r>
            <a:endParaRPr lang="tr-TR" dirty="0"/>
          </a:p>
        </p:txBody>
      </p:sp>
      <p:sp>
        <p:nvSpPr>
          <p:cNvPr id="3" name="İçerik Yer Tutucusu 2"/>
          <p:cNvSpPr>
            <a:spLocks noGrp="1"/>
          </p:cNvSpPr>
          <p:nvPr>
            <p:ph idx="1"/>
          </p:nvPr>
        </p:nvSpPr>
        <p:spPr>
          <a:xfrm>
            <a:off x="838200" y="1433384"/>
            <a:ext cx="10515600" cy="4743579"/>
          </a:xfrm>
        </p:spPr>
        <p:txBody>
          <a:bodyPr>
            <a:normAutofit/>
          </a:bodyPr>
          <a:lstStyle/>
          <a:p>
            <a:r>
              <a:rPr lang="tr-TR" dirty="0" smtClean="0"/>
              <a:t>Nitel araştırma desenlerinden bir diğeridir. Gömülü kuram, literatürde temellendirilmiş kuram, kuram oluşturma ve alt teori gibi değişik şekillerde ifade edilmektedir. </a:t>
            </a:r>
          </a:p>
          <a:p>
            <a:r>
              <a:rPr lang="tr-TR" dirty="0" smtClean="0"/>
              <a:t>Kuram oluşturma çalışmasının amacı betimlemenin ötesine geçmek, bir süreç ya da eyleme ilişkin «birleştirilmiş kuramsal açıklama» ortaya koymak, bir kuramı keşfetmektir. </a:t>
            </a:r>
          </a:p>
          <a:p>
            <a:r>
              <a:rPr lang="tr-TR" dirty="0" smtClean="0"/>
              <a:t>Buradaki temel görüş kuram geliştirmenin hazır bir kaynaktan gelmemiş olması, süreci yaşayan katılımcılardan elde edilen verilerin içerisinde temellendirilmesi ve ortaya çıkarılmış olmasıdır. </a:t>
            </a:r>
            <a:endParaRPr lang="tr-TR" dirty="0"/>
          </a:p>
        </p:txBody>
      </p:sp>
    </p:spTree>
    <p:extLst>
      <p:ext uri="{BB962C8B-B14F-4D97-AF65-F5344CB8AC3E}">
        <p14:creationId xmlns:p14="http://schemas.microsoft.com/office/powerpoint/2010/main" val="161899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stratejisi olarak gömülü kuram</a:t>
            </a:r>
            <a:endParaRPr lang="tr-TR" dirty="0"/>
          </a:p>
        </p:txBody>
      </p:sp>
      <p:sp>
        <p:nvSpPr>
          <p:cNvPr id="3" name="İçerik Yer Tutucusu 2"/>
          <p:cNvSpPr>
            <a:spLocks noGrp="1"/>
          </p:cNvSpPr>
          <p:nvPr>
            <p:ph idx="1"/>
          </p:nvPr>
        </p:nvSpPr>
        <p:spPr/>
        <p:txBody>
          <a:bodyPr>
            <a:normAutofit/>
          </a:bodyPr>
          <a:lstStyle/>
          <a:p>
            <a:r>
              <a:rPr lang="tr-TR" dirty="0" smtClean="0"/>
              <a:t>Gömülü kuram yaklaşımı temelini sosyoloji (tıbbi sosyoloji) ve sembolik etkileşim geleneğinden almıştır. Gerçekte meydana gelen sosyal bağlamlarla ilgili belirli bir noktadaki etkileşimleri ve anlamları çalışmak için uygun bir yaklaşımdır ve bu yüzden özellikle psikologlar için çekici bir yaklaşımdır.</a:t>
            </a:r>
          </a:p>
          <a:p>
            <a:r>
              <a:rPr lang="tr-TR" dirty="0" smtClean="0"/>
              <a:t>Sosyolojideki kuramsal yönelimlerde kuramların alandaki verilerde, toplumsal süreçlerde ve insani etkileşimlerde gömülü olması gerektiği ileri sürülür. </a:t>
            </a:r>
          </a:p>
          <a:p>
            <a:r>
              <a:rPr lang="tr-TR" dirty="0" smtClean="0"/>
              <a:t>Böylece bireylerden toplanan verilerden elde edilen bilgilere ilişkin kategorileri ilişkilendirerek eylem, etkileşim ve süreçlerle ilgili bir kuramın ortaya konulmasını sağlamıştır. </a:t>
            </a:r>
            <a:endParaRPr lang="tr-TR" dirty="0"/>
          </a:p>
        </p:txBody>
      </p:sp>
    </p:spTree>
    <p:extLst>
      <p:ext uri="{BB962C8B-B14F-4D97-AF65-F5344CB8AC3E}">
        <p14:creationId xmlns:p14="http://schemas.microsoft.com/office/powerpoint/2010/main" val="2194556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Karakteristik özellikleri </a:t>
            </a:r>
            <a:endParaRPr lang="tr-TR" dirty="0"/>
          </a:p>
        </p:txBody>
      </p:sp>
      <p:sp>
        <p:nvSpPr>
          <p:cNvPr id="3" name="İçerik Yer Tutucusu 2"/>
          <p:cNvSpPr>
            <a:spLocks noGrp="1"/>
          </p:cNvSpPr>
          <p:nvPr>
            <p:ph idx="1"/>
          </p:nvPr>
        </p:nvSpPr>
        <p:spPr/>
        <p:txBody>
          <a:bodyPr>
            <a:normAutofit/>
          </a:bodyPr>
          <a:lstStyle/>
          <a:p>
            <a:r>
              <a:rPr lang="tr-TR" dirty="0" smtClean="0"/>
              <a:t>Araştırmacılar zaman içinde oluşan farklı bir evrene sahip bir süreç ya da eyleme odaklanır. Bu nedenle araştırmacının açıklamaya çalıştığı faaliyetler ya da eylemler vardır. </a:t>
            </a:r>
          </a:p>
          <a:p>
            <a:r>
              <a:rPr lang="tr-TR" dirty="0" smtClean="0"/>
              <a:t>Araştırmacı en son aşamada bu süreç ya da eyleme ilişkin bir kuram geliştirmeye çalışır. Kurama ilişkin literatürde mevcut bir tanım vardır, ancak genel olarak bir kuram araştırmacının geliştirdiği bir açıklama ya da anlayıştır. Bu açıklama ya da anlayış kuramın nasıl çalıştığını göstermek için kuramsal kategorilerle birlikte düzenlenir. </a:t>
            </a:r>
          </a:p>
          <a:p>
            <a:r>
              <a:rPr lang="tr-TR" dirty="0" smtClean="0"/>
              <a:t>Hatırlatıcı notlar tutma, veriler toplanıp analiz edildikçe araştırmacının fikirlerini kağıda dökmesi kuram oluşturmanın bir parçasıdır. </a:t>
            </a:r>
            <a:endParaRPr lang="tr-TR" dirty="0"/>
          </a:p>
        </p:txBody>
      </p:sp>
    </p:spTree>
    <p:extLst>
      <p:ext uri="{BB962C8B-B14F-4D97-AF65-F5344CB8AC3E}">
        <p14:creationId xmlns:p14="http://schemas.microsoft.com/office/powerpoint/2010/main" val="37648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Karakteristik özellikleri</a:t>
            </a:r>
            <a:endParaRPr lang="tr-TR" dirty="0"/>
          </a:p>
        </p:txBody>
      </p:sp>
      <p:sp>
        <p:nvSpPr>
          <p:cNvPr id="3" name="İçerik Yer Tutucusu 2"/>
          <p:cNvSpPr>
            <a:spLocks noGrp="1"/>
          </p:cNvSpPr>
          <p:nvPr>
            <p:ph idx="1"/>
          </p:nvPr>
        </p:nvSpPr>
        <p:spPr>
          <a:xfrm>
            <a:off x="838200" y="1433384"/>
            <a:ext cx="10515600" cy="5189837"/>
          </a:xfrm>
        </p:spPr>
        <p:txBody>
          <a:bodyPr>
            <a:normAutofit/>
          </a:bodyPr>
          <a:lstStyle/>
          <a:p>
            <a:r>
              <a:rPr lang="tr-TR" dirty="0" smtClean="0"/>
              <a:t>En temel veri toplama şekli mülakatlardır. Bu mülakatlarda araştırmacı gelişmekte olan kuramla ilgili katılımcılardan sağladığı bilgileri sürekli karşılaştırır. Bu süreç katılımcılar arasında ileri ve geri gitme, yeni mülakat verileri toplama ve sonra boşlukları doldurma, kuramın nasıl işleyeceğini </a:t>
            </a:r>
            <a:r>
              <a:rPr lang="tr-TR" dirty="0" err="1" smtClean="0"/>
              <a:t>ayrıntılandırmak</a:t>
            </a:r>
            <a:r>
              <a:rPr lang="tr-TR" dirty="0" smtClean="0"/>
              <a:t> için geliştirilen teoriye geri dönme aşamalarından oluşmaktadır. </a:t>
            </a:r>
          </a:p>
          <a:p>
            <a:r>
              <a:rPr lang="tr-TR" dirty="0" smtClean="0"/>
              <a:t>Veri analizi </a:t>
            </a:r>
            <a:r>
              <a:rPr lang="tr-TR" dirty="0" err="1" smtClean="0"/>
              <a:t>yapısallaştırılabilir</a:t>
            </a:r>
            <a:r>
              <a:rPr lang="tr-TR" dirty="0" smtClean="0"/>
              <a:t>. Açık kategorilerin geliştirilmesi, kuramın merkezinde olan bir kategorinin seçilmesi ve sonrasında kuramsal modelin oluşturulması için ilave kategorilerin </a:t>
            </a:r>
            <a:r>
              <a:rPr lang="tr-TR" dirty="0" err="1" smtClean="0"/>
              <a:t>ayrıntılandırılması</a:t>
            </a:r>
            <a:r>
              <a:rPr lang="tr-TR" dirty="0" smtClean="0"/>
              <a:t> şeklinde bir örüntüyü takip edebilir. Kategorilerin kesişimi kuramı oluşturur (seçici kodlama). </a:t>
            </a:r>
          </a:p>
          <a:p>
            <a:r>
              <a:rPr lang="tr-TR" dirty="0" smtClean="0"/>
              <a:t>Kuram diyagramlar, önermeler ya da tartışma olarak sunulabilir. </a:t>
            </a:r>
            <a:endParaRPr lang="tr-TR" dirty="0"/>
          </a:p>
        </p:txBody>
      </p:sp>
    </p:spTree>
    <p:extLst>
      <p:ext uri="{BB962C8B-B14F-4D97-AF65-F5344CB8AC3E}">
        <p14:creationId xmlns:p14="http://schemas.microsoft.com/office/powerpoint/2010/main" val="2805401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68259"/>
          </a:xfrm>
        </p:spPr>
        <p:txBody>
          <a:bodyPr/>
          <a:lstStyle/>
          <a:p>
            <a:r>
              <a:rPr lang="tr-TR" dirty="0" smtClean="0"/>
              <a:t>İki popüler yaklaşım</a:t>
            </a:r>
            <a:endParaRPr lang="tr-TR" dirty="0"/>
          </a:p>
        </p:txBody>
      </p:sp>
      <p:sp>
        <p:nvSpPr>
          <p:cNvPr id="3" name="İçerik Yer Tutucusu 2"/>
          <p:cNvSpPr>
            <a:spLocks noGrp="1"/>
          </p:cNvSpPr>
          <p:nvPr>
            <p:ph idx="1"/>
          </p:nvPr>
        </p:nvSpPr>
        <p:spPr>
          <a:xfrm>
            <a:off x="838200" y="1433384"/>
            <a:ext cx="10515600" cy="4743579"/>
          </a:xfrm>
        </p:spPr>
        <p:txBody>
          <a:bodyPr>
            <a:normAutofit/>
          </a:bodyPr>
          <a:lstStyle/>
          <a:p>
            <a:r>
              <a:rPr lang="tr-TR" dirty="0" smtClean="0"/>
              <a:t>Yapısalcı yaklaşım: Bu yaklaşımda araştırmacı daha sistematik, daha analitik prosedürlerle bir konudaki süreç, eylem ya da etkileşimi açıklayan bir teoriyi geliştirmeye çalışır. </a:t>
            </a:r>
          </a:p>
          <a:p>
            <a:r>
              <a:rPr lang="tr-TR" dirty="0" smtClean="0"/>
              <a:t>Araştırmacı kategorileri son haline ulaştırmak amacıyla «çalışma alanına» yaptığı ziyaretlerle mülakatlar yapar. Bir kategori olgular, olaylar ve durumlardan oluşan bir bilgi birikimini temsil eder. </a:t>
            </a:r>
          </a:p>
          <a:p>
            <a:r>
              <a:rPr lang="tr-TR" dirty="0" smtClean="0"/>
              <a:t>Araştırmacı gözlem kayıtlarını ve dokümanları toplar ve verileri analiz eder. Ancak her zaman bu veri kaynakları kullanılmaz.</a:t>
            </a:r>
          </a:p>
          <a:p>
            <a:r>
              <a:rPr lang="tr-TR" dirty="0" smtClean="0"/>
              <a:t>Araştırmacı verileri toplarken analize başlar: Veri toplama, analiz, tekrar veri toplama şeklindeki aşamalar bir </a:t>
            </a:r>
            <a:r>
              <a:rPr lang="tr-TR" dirty="0" err="1" smtClean="0"/>
              <a:t>zigzag</a:t>
            </a:r>
            <a:r>
              <a:rPr lang="tr-TR" dirty="0" smtClean="0"/>
              <a:t> sürecine benzetilebilir. </a:t>
            </a:r>
          </a:p>
        </p:txBody>
      </p:sp>
    </p:spTree>
    <p:extLst>
      <p:ext uri="{BB962C8B-B14F-4D97-AF65-F5344CB8AC3E}">
        <p14:creationId xmlns:p14="http://schemas.microsoft.com/office/powerpoint/2010/main" val="193579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 popüler yaklaşım (devam)</a:t>
            </a:r>
            <a:endParaRPr lang="tr-TR" dirty="0"/>
          </a:p>
        </p:txBody>
      </p:sp>
      <p:sp>
        <p:nvSpPr>
          <p:cNvPr id="3" name="İçerik Yer Tutucusu 2"/>
          <p:cNvSpPr>
            <a:spLocks noGrp="1"/>
          </p:cNvSpPr>
          <p:nvPr>
            <p:ph idx="1"/>
          </p:nvPr>
        </p:nvSpPr>
        <p:spPr>
          <a:xfrm>
            <a:off x="838200" y="1458096"/>
            <a:ext cx="10515600" cy="5165125"/>
          </a:xfrm>
        </p:spPr>
        <p:txBody>
          <a:bodyPr>
            <a:normAutofit/>
          </a:bodyPr>
          <a:lstStyle/>
          <a:p>
            <a:r>
              <a:rPr lang="tr-TR" dirty="0" smtClean="0"/>
              <a:t>Yapısalcı yaklaşım: Mülakat yapılan katılımcılar, araştırmacının kuramı oluşturmasına yardımcı olması için kuramsal olarak seçilmişlerdir. </a:t>
            </a:r>
          </a:p>
          <a:p>
            <a:r>
              <a:rPr lang="tr-TR" dirty="0" smtClean="0"/>
              <a:t>Toplanan veriden bilgi sağlama ve bunu ortaya çıkan kategorilerle karşılaştırma süreci veri analizinde «sürekli karşılaştırma yöntemi» olarak adlandırılır.</a:t>
            </a:r>
          </a:p>
          <a:p>
            <a:r>
              <a:rPr lang="tr-TR" dirty="0" smtClean="0"/>
              <a:t>Araştırmacılar veriyi temel bilgi kategorileri şeklinde kodlarlar. Buna açık kodlama denir. Bu kodlamadan hareketle çekirdek fenomen oluşturulur. Sonra tekrar veriye dönerek bu çekirdek fenomenin etrafında kategoriler oluşturulur. Buna </a:t>
            </a:r>
            <a:r>
              <a:rPr lang="tr-TR" dirty="0" err="1" smtClean="0"/>
              <a:t>eksenel</a:t>
            </a:r>
            <a:r>
              <a:rPr lang="tr-TR" dirty="0" smtClean="0"/>
              <a:t> kodlama denir. </a:t>
            </a:r>
          </a:p>
          <a:p>
            <a:r>
              <a:rPr lang="tr-TR" dirty="0" smtClean="0"/>
              <a:t>Bunlar </a:t>
            </a:r>
            <a:r>
              <a:rPr lang="tr-TR" dirty="0" err="1" smtClean="0"/>
              <a:t>nedensel</a:t>
            </a:r>
            <a:r>
              <a:rPr lang="tr-TR" dirty="0" smtClean="0"/>
              <a:t> koşullar (çekirdek fenomene neden olan), </a:t>
            </a:r>
            <a:r>
              <a:rPr lang="tr-TR" dirty="0" err="1" smtClean="0"/>
              <a:t>stratejlier</a:t>
            </a:r>
            <a:r>
              <a:rPr lang="tr-TR" dirty="0" smtClean="0"/>
              <a:t> (çekirdek fenomene karşı alınan önlemler), bağlamsal koşullar (stratejileri etkileyen durumsal faktörler) ve sonuçlardan (stratejilerin kullanımından doğan sonuçlar) oluşur. </a:t>
            </a:r>
          </a:p>
          <a:p>
            <a:r>
              <a:rPr lang="tr-TR" dirty="0" smtClean="0"/>
              <a:t>Bu kategoriler </a:t>
            </a:r>
            <a:r>
              <a:rPr lang="tr-TR" dirty="0" err="1" smtClean="0"/>
              <a:t>eksenel</a:t>
            </a:r>
            <a:r>
              <a:rPr lang="tr-TR" dirty="0" smtClean="0"/>
              <a:t> kodlama paradigması olarak adlandırılan görsel bir model kullanılarak çekirdek fenomenle ilişkilendirilir. </a:t>
            </a:r>
          </a:p>
          <a:p>
            <a:r>
              <a:rPr lang="tr-TR" dirty="0" smtClean="0"/>
              <a:t>Son adımda araştırmacı modeli alır ve modeldeki kategoriler arasındaki ilişkiyi tanımlayan hipotezler geliştirir. </a:t>
            </a:r>
            <a:endParaRPr lang="tr-TR" dirty="0"/>
          </a:p>
        </p:txBody>
      </p:sp>
    </p:spTree>
    <p:extLst>
      <p:ext uri="{BB962C8B-B14F-4D97-AF65-F5344CB8AC3E}">
        <p14:creationId xmlns:p14="http://schemas.microsoft.com/office/powerpoint/2010/main" val="406634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 popüler yaklaşım (devam)</a:t>
            </a:r>
            <a:endParaRPr lang="tr-TR" dirty="0"/>
          </a:p>
        </p:txBody>
      </p:sp>
      <p:sp>
        <p:nvSpPr>
          <p:cNvPr id="3" name="İçerik Yer Tutucusu 2"/>
          <p:cNvSpPr>
            <a:spLocks noGrp="1"/>
          </p:cNvSpPr>
          <p:nvPr>
            <p:ph idx="1"/>
          </p:nvPr>
        </p:nvSpPr>
        <p:spPr>
          <a:xfrm>
            <a:off x="838200" y="1482811"/>
            <a:ext cx="10515600" cy="4694152"/>
          </a:xfrm>
        </p:spPr>
        <p:txBody>
          <a:bodyPr/>
          <a:lstStyle/>
          <a:p>
            <a:r>
              <a:rPr lang="tr-TR" dirty="0" smtClean="0"/>
              <a:t>Araştırmacının geliştirdiği kuram çalışmanın sonuna doğru ifade edilir ve hikaye tarzı açıklama, görsel bir resim ya da hipotezler/önermeler dizisi gibi çeşitli şekillerde kurgulanabilir. </a:t>
            </a:r>
          </a:p>
          <a:p>
            <a:r>
              <a:rPr lang="tr-TR" dirty="0" smtClean="0"/>
              <a:t>Strauss ve </a:t>
            </a:r>
            <a:r>
              <a:rPr lang="tr-TR" dirty="0" err="1" smtClean="0"/>
              <a:t>Corbin</a:t>
            </a:r>
            <a:r>
              <a:rPr lang="tr-TR" dirty="0" smtClean="0"/>
              <a:t> (1998) kuram oluşturmayla ilgili tartışmalarında bir koşullu matris geliştirmek için bu modeli bir adım daha ileri götürmüşlerdir. </a:t>
            </a:r>
          </a:p>
          <a:p>
            <a:r>
              <a:rPr lang="tr-TR" dirty="0" smtClean="0"/>
              <a:t>Koşullu matrisi fenomeni etkileyen makro ve mikro koşullar arasında bir bağlantı kurmaya yardım etmek için geliştirmişlerdir. </a:t>
            </a:r>
          </a:p>
          <a:p>
            <a:r>
              <a:rPr lang="tr-TR" dirty="0" smtClean="0"/>
              <a:t>Bu matris bireyler, gruplar ve örgütlerden toplum, bölge, ülke ve küresel dünyaya doğru genişleyen bir dizi daireden oluşmaktadır. </a:t>
            </a:r>
            <a:endParaRPr lang="tr-TR" dirty="0"/>
          </a:p>
        </p:txBody>
      </p:sp>
    </p:spTree>
    <p:extLst>
      <p:ext uri="{BB962C8B-B14F-4D97-AF65-F5344CB8AC3E}">
        <p14:creationId xmlns:p14="http://schemas.microsoft.com/office/powerpoint/2010/main" val="2953269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 popüler yaklaşım (devam)</a:t>
            </a:r>
            <a:endParaRPr lang="tr-TR" dirty="0"/>
          </a:p>
        </p:txBody>
      </p:sp>
      <p:sp>
        <p:nvSpPr>
          <p:cNvPr id="3" name="İçerik Yer Tutucusu 2"/>
          <p:cNvSpPr>
            <a:spLocks noGrp="1"/>
          </p:cNvSpPr>
          <p:nvPr>
            <p:ph idx="1"/>
          </p:nvPr>
        </p:nvSpPr>
        <p:spPr/>
        <p:txBody>
          <a:bodyPr>
            <a:normAutofit/>
          </a:bodyPr>
          <a:lstStyle/>
          <a:p>
            <a:r>
              <a:rPr lang="tr-TR" dirty="0" err="1" smtClean="0"/>
              <a:t>Yapılandırmacı</a:t>
            </a:r>
            <a:r>
              <a:rPr lang="tr-TR" dirty="0" smtClean="0"/>
              <a:t> yaklaşım: Bu yaklaşım yapısalcı yaklaşımda olduğu gibi, çalışmanın tek bir süreç ya da çekirdek kategoriyi kapsamak yerine yerel dünyaları, çoklu gerçekleri, görüş ve eylemlerin karmaşıklığını vurgulayan sosyal </a:t>
            </a:r>
            <a:r>
              <a:rPr lang="tr-TR" dirty="0" err="1" smtClean="0"/>
              <a:t>yapılandırmacı</a:t>
            </a:r>
            <a:r>
              <a:rPr lang="tr-TR" dirty="0" smtClean="0"/>
              <a:t> bir yaklaşım olarak ileri sürülür. </a:t>
            </a:r>
          </a:p>
          <a:p>
            <a:r>
              <a:rPr lang="tr-TR" dirty="0" smtClean="0"/>
              <a:t>Bu yaklaşım da diğer yaklaşımda olduğu gibi aynı yolu izlemekle birlikte, esnek kurallara dayalı. Yorumlayıcı bir yaklaşım içerisinde bağlar, durumlar ve ilişkiler içerisindeki gömülü deneyimleri öğrenme; güç, iletişim ve fırsat hiyerarşilerini görünür kılma çerçevesinde konumlanmıştır. </a:t>
            </a:r>
          </a:p>
          <a:p>
            <a:r>
              <a:rPr lang="tr-TR" dirty="0" smtClean="0"/>
              <a:t>Zengin veri toplama uygulamaları, veri kodlama, not etme ve teorik örnekleme kullanmayı içermekle birlikte, bireylerin görüş, değer, inanış, his ve ideolojilerine daha fazla önem verir. </a:t>
            </a:r>
            <a:endParaRPr lang="tr-TR" dirty="0"/>
          </a:p>
        </p:txBody>
      </p:sp>
    </p:spTree>
    <p:extLst>
      <p:ext uri="{BB962C8B-B14F-4D97-AF65-F5344CB8AC3E}">
        <p14:creationId xmlns:p14="http://schemas.microsoft.com/office/powerpoint/2010/main" val="419506960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181</TotalTime>
  <Words>1037</Words>
  <Application>Microsoft Office PowerPoint</Application>
  <PresentationFormat>Geniş ekran</PresentationFormat>
  <Paragraphs>51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Gömülü Kuram</vt:lpstr>
      <vt:lpstr>Tanımı ve temelleri</vt:lpstr>
      <vt:lpstr>Araştırma stratejisi olarak gömülü kuram</vt:lpstr>
      <vt:lpstr>Karakteristik özellikleri </vt:lpstr>
      <vt:lpstr>Karakteristik özellikleri</vt:lpstr>
      <vt:lpstr>İki popüler yaklaşım</vt:lpstr>
      <vt:lpstr>İki popüler yaklaşım (devam)</vt:lpstr>
      <vt:lpstr>İki popüler yaklaşım (devam)</vt:lpstr>
      <vt:lpstr>İki popüler yaklaşım (devam)</vt:lpstr>
      <vt:lpstr>Kuram oluşturma çalışmasını yürütürken izlenen aşamalar</vt:lpstr>
      <vt:lpstr>Kuram oluşturma çalışmasını yürütürken izlenen aşamalar (devam)</vt:lpstr>
      <vt:lpstr>Zorluklar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default default</dc:creator>
  <cp:lastModifiedBy>default default</cp:lastModifiedBy>
  <cp:revision>9</cp:revision>
  <dcterms:created xsi:type="dcterms:W3CDTF">2021-05-11T19:11:35Z</dcterms:created>
  <dcterms:modified xsi:type="dcterms:W3CDTF">2021-05-11T22:12:38Z</dcterms:modified>
</cp:coreProperties>
</file>