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79" r:id="rId12"/>
    <p:sldId id="266" r:id="rId13"/>
    <p:sldId id="267" r:id="rId14"/>
    <p:sldId id="268" r:id="rId15"/>
    <p:sldId id="269" r:id="rId16"/>
    <p:sldId id="270"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1" autoAdjust="0"/>
    <p:restoredTop sz="94660"/>
  </p:normalViewPr>
  <p:slideViewPr>
    <p:cSldViewPr snapToGrid="0">
      <p:cViewPr varScale="1">
        <p:scale>
          <a:sx n="46" d="100"/>
          <a:sy n="46" d="100"/>
        </p:scale>
        <p:origin x="6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E0B071A5-1EDD-4853-B353-089BA62C9468}" type="datetimeFigureOut">
              <a:rPr lang="tr-TR" smtClean="0"/>
              <a:t>5.5.2021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0720EBA-0C63-4A55-B9BB-0F0FECCF2B0D}" type="slidenum">
              <a:rPr lang="tr-TR" smtClean="0"/>
              <a:t>‹#›</a:t>
            </a:fld>
            <a:endParaRPr lang="tr-TR"/>
          </a:p>
        </p:txBody>
      </p:sp>
    </p:spTree>
    <p:extLst>
      <p:ext uri="{BB962C8B-B14F-4D97-AF65-F5344CB8AC3E}">
        <p14:creationId xmlns:p14="http://schemas.microsoft.com/office/powerpoint/2010/main" val="1547684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0B071A5-1EDD-4853-B353-089BA62C9468}" type="datetimeFigureOut">
              <a:rPr lang="tr-TR" smtClean="0"/>
              <a:t>5.5.2021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0720EBA-0C63-4A55-B9BB-0F0FECCF2B0D}" type="slidenum">
              <a:rPr lang="tr-TR" smtClean="0"/>
              <a:t>‹#›</a:t>
            </a:fld>
            <a:endParaRPr lang="tr-TR"/>
          </a:p>
        </p:txBody>
      </p:sp>
    </p:spTree>
    <p:extLst>
      <p:ext uri="{BB962C8B-B14F-4D97-AF65-F5344CB8AC3E}">
        <p14:creationId xmlns:p14="http://schemas.microsoft.com/office/powerpoint/2010/main" val="2437300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0B071A5-1EDD-4853-B353-089BA62C9468}" type="datetimeFigureOut">
              <a:rPr lang="tr-TR" smtClean="0"/>
              <a:t>5.5.2021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0720EBA-0C63-4A55-B9BB-0F0FECCF2B0D}"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76625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0B071A5-1EDD-4853-B353-089BA62C9468}" type="datetimeFigureOut">
              <a:rPr lang="tr-TR" smtClean="0"/>
              <a:t>5.5.2021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0720EBA-0C63-4A55-B9BB-0F0FECCF2B0D}" type="slidenum">
              <a:rPr lang="tr-TR" smtClean="0"/>
              <a:t>‹#›</a:t>
            </a:fld>
            <a:endParaRPr lang="tr-TR"/>
          </a:p>
        </p:txBody>
      </p:sp>
    </p:spTree>
    <p:extLst>
      <p:ext uri="{BB962C8B-B14F-4D97-AF65-F5344CB8AC3E}">
        <p14:creationId xmlns:p14="http://schemas.microsoft.com/office/powerpoint/2010/main" val="37133638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0B071A5-1EDD-4853-B353-089BA62C9468}" type="datetimeFigureOut">
              <a:rPr lang="tr-TR" smtClean="0"/>
              <a:t>5.5.2021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0720EBA-0C63-4A55-B9BB-0F0FECCF2B0D}"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789283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0B071A5-1EDD-4853-B353-089BA62C9468}" type="datetimeFigureOut">
              <a:rPr lang="tr-TR" smtClean="0"/>
              <a:t>5.5.2021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0720EBA-0C63-4A55-B9BB-0F0FECCF2B0D}" type="slidenum">
              <a:rPr lang="tr-TR" smtClean="0"/>
              <a:t>‹#›</a:t>
            </a:fld>
            <a:endParaRPr lang="tr-TR"/>
          </a:p>
        </p:txBody>
      </p:sp>
    </p:spTree>
    <p:extLst>
      <p:ext uri="{BB962C8B-B14F-4D97-AF65-F5344CB8AC3E}">
        <p14:creationId xmlns:p14="http://schemas.microsoft.com/office/powerpoint/2010/main" val="3347568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0B071A5-1EDD-4853-B353-089BA62C9468}" type="datetimeFigureOut">
              <a:rPr lang="tr-TR" smtClean="0"/>
              <a:t>5.5.2021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0720EBA-0C63-4A55-B9BB-0F0FECCF2B0D}" type="slidenum">
              <a:rPr lang="tr-TR" smtClean="0"/>
              <a:t>‹#›</a:t>
            </a:fld>
            <a:endParaRPr lang="tr-TR"/>
          </a:p>
        </p:txBody>
      </p:sp>
    </p:spTree>
    <p:extLst>
      <p:ext uri="{BB962C8B-B14F-4D97-AF65-F5344CB8AC3E}">
        <p14:creationId xmlns:p14="http://schemas.microsoft.com/office/powerpoint/2010/main" val="127114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0B071A5-1EDD-4853-B353-089BA62C9468}" type="datetimeFigureOut">
              <a:rPr lang="tr-TR" smtClean="0"/>
              <a:t>5.5.2021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0720EBA-0C63-4A55-B9BB-0F0FECCF2B0D}" type="slidenum">
              <a:rPr lang="tr-TR" smtClean="0"/>
              <a:t>‹#›</a:t>
            </a:fld>
            <a:endParaRPr lang="tr-TR"/>
          </a:p>
        </p:txBody>
      </p:sp>
    </p:spTree>
    <p:extLst>
      <p:ext uri="{BB962C8B-B14F-4D97-AF65-F5344CB8AC3E}">
        <p14:creationId xmlns:p14="http://schemas.microsoft.com/office/powerpoint/2010/main" val="2289942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0B071A5-1EDD-4853-B353-089BA62C9468}" type="datetimeFigureOut">
              <a:rPr lang="tr-TR" smtClean="0"/>
              <a:t>5.5.2021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0720EBA-0C63-4A55-B9BB-0F0FECCF2B0D}" type="slidenum">
              <a:rPr lang="tr-TR" smtClean="0"/>
              <a:t>‹#›</a:t>
            </a:fld>
            <a:endParaRPr lang="tr-TR"/>
          </a:p>
        </p:txBody>
      </p:sp>
    </p:spTree>
    <p:extLst>
      <p:ext uri="{BB962C8B-B14F-4D97-AF65-F5344CB8AC3E}">
        <p14:creationId xmlns:p14="http://schemas.microsoft.com/office/powerpoint/2010/main" val="349681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0B071A5-1EDD-4853-B353-089BA62C9468}" type="datetimeFigureOut">
              <a:rPr lang="tr-TR" smtClean="0"/>
              <a:t>5.5.2021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0720EBA-0C63-4A55-B9BB-0F0FECCF2B0D}" type="slidenum">
              <a:rPr lang="tr-TR" smtClean="0"/>
              <a:t>‹#›</a:t>
            </a:fld>
            <a:endParaRPr lang="tr-TR"/>
          </a:p>
        </p:txBody>
      </p:sp>
    </p:spTree>
    <p:extLst>
      <p:ext uri="{BB962C8B-B14F-4D97-AF65-F5344CB8AC3E}">
        <p14:creationId xmlns:p14="http://schemas.microsoft.com/office/powerpoint/2010/main" val="3214005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0B071A5-1EDD-4853-B353-089BA62C9468}" type="datetimeFigureOut">
              <a:rPr lang="tr-TR" smtClean="0"/>
              <a:t>5.5.2021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0720EBA-0C63-4A55-B9BB-0F0FECCF2B0D}" type="slidenum">
              <a:rPr lang="tr-TR" smtClean="0"/>
              <a:t>‹#›</a:t>
            </a:fld>
            <a:endParaRPr lang="tr-TR"/>
          </a:p>
        </p:txBody>
      </p:sp>
    </p:spTree>
    <p:extLst>
      <p:ext uri="{BB962C8B-B14F-4D97-AF65-F5344CB8AC3E}">
        <p14:creationId xmlns:p14="http://schemas.microsoft.com/office/powerpoint/2010/main" val="4278645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0B071A5-1EDD-4853-B353-089BA62C9468}" type="datetimeFigureOut">
              <a:rPr lang="tr-TR" smtClean="0"/>
              <a:t>5.5.2021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0720EBA-0C63-4A55-B9BB-0F0FECCF2B0D}" type="slidenum">
              <a:rPr lang="tr-TR" smtClean="0"/>
              <a:t>‹#›</a:t>
            </a:fld>
            <a:endParaRPr lang="tr-TR"/>
          </a:p>
        </p:txBody>
      </p:sp>
    </p:spTree>
    <p:extLst>
      <p:ext uri="{BB962C8B-B14F-4D97-AF65-F5344CB8AC3E}">
        <p14:creationId xmlns:p14="http://schemas.microsoft.com/office/powerpoint/2010/main" val="2657256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0B071A5-1EDD-4853-B353-089BA62C9468}" type="datetimeFigureOut">
              <a:rPr lang="tr-TR" smtClean="0"/>
              <a:t>5.5.2021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0720EBA-0C63-4A55-B9BB-0F0FECCF2B0D}" type="slidenum">
              <a:rPr lang="tr-TR" smtClean="0"/>
              <a:t>‹#›</a:t>
            </a:fld>
            <a:endParaRPr lang="tr-TR"/>
          </a:p>
        </p:txBody>
      </p:sp>
    </p:spTree>
    <p:extLst>
      <p:ext uri="{BB962C8B-B14F-4D97-AF65-F5344CB8AC3E}">
        <p14:creationId xmlns:p14="http://schemas.microsoft.com/office/powerpoint/2010/main" val="130200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B071A5-1EDD-4853-B353-089BA62C9468}" type="datetimeFigureOut">
              <a:rPr lang="tr-TR" smtClean="0"/>
              <a:t>5.5.2021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0720EBA-0C63-4A55-B9BB-0F0FECCF2B0D}" type="slidenum">
              <a:rPr lang="tr-TR" smtClean="0"/>
              <a:t>‹#›</a:t>
            </a:fld>
            <a:endParaRPr lang="tr-TR"/>
          </a:p>
        </p:txBody>
      </p:sp>
    </p:spTree>
    <p:extLst>
      <p:ext uri="{BB962C8B-B14F-4D97-AF65-F5344CB8AC3E}">
        <p14:creationId xmlns:p14="http://schemas.microsoft.com/office/powerpoint/2010/main" val="776160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0B071A5-1EDD-4853-B353-089BA62C9468}" type="datetimeFigureOut">
              <a:rPr lang="tr-TR" smtClean="0"/>
              <a:t>5.5.2021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0720EBA-0C63-4A55-B9BB-0F0FECCF2B0D}" type="slidenum">
              <a:rPr lang="tr-TR" smtClean="0"/>
              <a:t>‹#›</a:t>
            </a:fld>
            <a:endParaRPr lang="tr-TR"/>
          </a:p>
        </p:txBody>
      </p:sp>
    </p:spTree>
    <p:extLst>
      <p:ext uri="{BB962C8B-B14F-4D97-AF65-F5344CB8AC3E}">
        <p14:creationId xmlns:p14="http://schemas.microsoft.com/office/powerpoint/2010/main" val="3496252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0B071A5-1EDD-4853-B353-089BA62C9468}" type="datetimeFigureOut">
              <a:rPr lang="tr-TR" smtClean="0"/>
              <a:t>5.5.2021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0720EBA-0C63-4A55-B9BB-0F0FECCF2B0D}" type="slidenum">
              <a:rPr lang="tr-TR" smtClean="0"/>
              <a:t>‹#›</a:t>
            </a:fld>
            <a:endParaRPr lang="tr-TR"/>
          </a:p>
        </p:txBody>
      </p:sp>
    </p:spTree>
    <p:extLst>
      <p:ext uri="{BB962C8B-B14F-4D97-AF65-F5344CB8AC3E}">
        <p14:creationId xmlns:p14="http://schemas.microsoft.com/office/powerpoint/2010/main" val="2169026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0B071A5-1EDD-4853-B353-089BA62C9468}" type="datetimeFigureOut">
              <a:rPr lang="tr-TR" smtClean="0"/>
              <a:t>5.5.2021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0720EBA-0C63-4A55-B9BB-0F0FECCF2B0D}" type="slidenum">
              <a:rPr lang="tr-TR" smtClean="0"/>
              <a:t>‹#›</a:t>
            </a:fld>
            <a:endParaRPr lang="tr-TR"/>
          </a:p>
        </p:txBody>
      </p:sp>
    </p:spTree>
    <p:extLst>
      <p:ext uri="{BB962C8B-B14F-4D97-AF65-F5344CB8AC3E}">
        <p14:creationId xmlns:p14="http://schemas.microsoft.com/office/powerpoint/2010/main" val="39845209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Anlatı (</a:t>
            </a:r>
            <a:r>
              <a:rPr lang="tr-TR" dirty="0" err="1" smtClean="0"/>
              <a:t>Narrative</a:t>
            </a:r>
            <a:r>
              <a:rPr lang="tr-TR" dirty="0" smtClean="0"/>
              <a:t>) Araştırması</a:t>
            </a:r>
            <a:endParaRPr lang="tr-TR" dirty="0"/>
          </a:p>
        </p:txBody>
      </p:sp>
    </p:spTree>
    <p:extLst>
      <p:ext uri="{BB962C8B-B14F-4D97-AF65-F5344CB8AC3E}">
        <p14:creationId xmlns:p14="http://schemas.microsoft.com/office/powerpoint/2010/main" val="4104515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p:txBody>
          <a:bodyPr/>
          <a:lstStyle/>
          <a:p>
            <a:r>
              <a:rPr lang="tr-TR" dirty="0" err="1" smtClean="0"/>
              <a:t>Fenomenolojik</a:t>
            </a:r>
            <a:r>
              <a:rPr lang="tr-TR" dirty="0" smtClean="0"/>
              <a:t> Araştırma</a:t>
            </a:r>
            <a:endParaRPr lang="tr-TR" dirty="0"/>
          </a:p>
        </p:txBody>
      </p:sp>
    </p:spTree>
    <p:extLst>
      <p:ext uri="{BB962C8B-B14F-4D97-AF65-F5344CB8AC3E}">
        <p14:creationId xmlns:p14="http://schemas.microsoft.com/office/powerpoint/2010/main" val="3340593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Tanımı ve temelleri</a:t>
            </a:r>
            <a:endParaRPr lang="tr-TR" dirty="0"/>
          </a:p>
        </p:txBody>
      </p:sp>
      <p:sp>
        <p:nvSpPr>
          <p:cNvPr id="3" name="İçerik Yer Tutucusu 2"/>
          <p:cNvSpPr>
            <a:spLocks noGrp="1"/>
          </p:cNvSpPr>
          <p:nvPr>
            <p:ph idx="1"/>
          </p:nvPr>
        </p:nvSpPr>
        <p:spPr/>
        <p:txBody>
          <a:bodyPr>
            <a:normAutofit/>
          </a:bodyPr>
          <a:lstStyle/>
          <a:p>
            <a:r>
              <a:rPr lang="tr-TR" dirty="0" smtClean="0"/>
              <a:t>Birkaç kişinin bir fenomen veya kavramla ilgili yaşanmış deneyimlerinin ortak anlamını keşfetmeye dayanır.</a:t>
            </a:r>
          </a:p>
          <a:p>
            <a:r>
              <a:rPr lang="tr-TR" dirty="0" smtClean="0"/>
              <a:t>Bir fenomeni deneyimleyen tüm katılımcıların ortak özelliklerinin tanımlanmasına odaklanır.</a:t>
            </a:r>
          </a:p>
          <a:p>
            <a:r>
              <a:rPr lang="tr-TR" dirty="0" smtClean="0"/>
              <a:t>Temel amacı bir fenomenle ilgili bireysel deneyimleri evrensel nitelikteki bir araştırmaya indirgemektir. </a:t>
            </a:r>
          </a:p>
          <a:p>
            <a:r>
              <a:rPr lang="tr-TR" dirty="0" smtClean="0"/>
              <a:t>Bu amaçla nitel araştırmacı fenomeni tanımlar. Daha sonra fenomenle ilgili deneyime sahip olan kişilerden veri toplar ve bütün bireylerin deneyimlerinin özünü tanımlayan bütüncül bir betimleme ortaya koyar. Bu betimleme onların «neyi», «nasıl» deneyimlediklerinden oluşur.</a:t>
            </a:r>
            <a:endParaRPr lang="tr-TR" dirty="0"/>
          </a:p>
        </p:txBody>
      </p:sp>
    </p:spTree>
    <p:extLst>
      <p:ext uri="{BB962C8B-B14F-4D97-AF65-F5344CB8AC3E}">
        <p14:creationId xmlns:p14="http://schemas.microsoft.com/office/powerpoint/2010/main" val="2799050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98624"/>
            <a:ext cx="10515600" cy="1325563"/>
          </a:xfrm>
        </p:spPr>
        <p:txBody>
          <a:bodyPr/>
          <a:lstStyle/>
          <a:p>
            <a:r>
              <a:rPr lang="tr-TR" dirty="0" smtClean="0"/>
              <a:t>Fenomenolojinin karakteristik özellikleri</a:t>
            </a:r>
            <a:endParaRPr lang="tr-TR" dirty="0"/>
          </a:p>
        </p:txBody>
      </p:sp>
      <p:sp>
        <p:nvSpPr>
          <p:cNvPr id="3" name="İçerik Yer Tutucusu 2"/>
          <p:cNvSpPr>
            <a:spLocks noGrp="1"/>
          </p:cNvSpPr>
          <p:nvPr>
            <p:ph idx="1"/>
          </p:nvPr>
        </p:nvSpPr>
        <p:spPr>
          <a:xfrm>
            <a:off x="838200" y="1624187"/>
            <a:ext cx="10515600" cy="4552776"/>
          </a:xfrm>
        </p:spPr>
        <p:txBody>
          <a:bodyPr>
            <a:normAutofit/>
          </a:bodyPr>
          <a:lstStyle/>
          <a:p>
            <a:r>
              <a:rPr lang="tr-TR" dirty="0" smtClean="0"/>
              <a:t>Tek bir kavram ya da düşüncenin ifade edildiği, araştırılacak bir fenomene vurgu yapılmaktadır. </a:t>
            </a:r>
            <a:endParaRPr lang="tr-TR" dirty="0"/>
          </a:p>
          <a:p>
            <a:r>
              <a:rPr lang="tr-TR" dirty="0" smtClean="0"/>
              <a:t>Fenomeni bütün yönleriyle deneyimlemiş bir grup birey ile çalışarak bu fenomeni araştırma. Bu yüzden büyüklüğü 3-4 kişi ile 10-15 kişi arasında değişen heterojen bir grup belirlenir.</a:t>
            </a:r>
          </a:p>
          <a:p>
            <a:r>
              <a:rPr lang="tr-TR" dirty="0" smtClean="0"/>
              <a:t>Çalışmanın yürütülme sürecinde rol alan temel görüşler hakkındaki felsefi tartışmalar. Bu, bireylerin yaşanmış deneyimlerini ve fenomenle ilgili öznel ve diğer insanlarla ortak deneyimlere nasıl sahip olduklarını açıklar. </a:t>
            </a:r>
          </a:p>
        </p:txBody>
      </p:sp>
    </p:spTree>
    <p:extLst>
      <p:ext uri="{BB962C8B-B14F-4D97-AF65-F5344CB8AC3E}">
        <p14:creationId xmlns:p14="http://schemas.microsoft.com/office/powerpoint/2010/main" val="755471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Fenomenolojinin karakteristik özellikleri (devam)</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Bazı fenomenoloji türlerinde araştırmacılar fenomenle ilgili kişisel deneyimlerini tartışarak ön yargılarını çalışmanın dışında tutarlar. Bu durum araştırmacının tamamen sürecin dışında kaldığı anlamına gelmez. Araştırmacının ön yargılarından sıyrılması deneyim edilenin unutulması meselesi değildir, daha çok deneyimleri belirlemede geçmiş bilginin rol almasına izin verilmemesidir.</a:t>
            </a:r>
          </a:p>
          <a:p>
            <a:r>
              <a:rPr lang="tr-TR" dirty="0" smtClean="0"/>
              <a:t>Veri toplama süreci genellikle fenomeni deneyimleyen bireylerle gerçekleştirilen mülakatları içerir. Bu genel geçer bir özellik değildir. Bunun yanı sıra dokümanlar gibi veri kaynaklarını da içerir.</a:t>
            </a:r>
          </a:p>
          <a:p>
            <a:r>
              <a:rPr lang="tr-TR" dirty="0" smtClean="0"/>
              <a:t>Veri analizi dar kapsamlı analiz birimlerinden başlayıp daha geniş birimlere doğru giden ve sonrasında bireylerin «neyi», «nasıl» deneyimlediklerinin ayrıntılı betimlemesine doğru ilerler.</a:t>
            </a:r>
          </a:p>
          <a:p>
            <a:r>
              <a:rPr lang="tr-TR" dirty="0" smtClean="0"/>
              <a:t>Araştırma neyin nasıl deneyimlendiğini bütünleştiren, bireylerin deneyimlerinin özünün tartışıldığı betimleyici bir bölümle sonlanır. Bu öz </a:t>
            </a:r>
            <a:r>
              <a:rPr lang="tr-TR" dirty="0" err="1" smtClean="0"/>
              <a:t>fenomenolojik</a:t>
            </a:r>
            <a:r>
              <a:rPr lang="tr-TR" dirty="0" smtClean="0"/>
              <a:t> çalışmanın son noktasıdır.</a:t>
            </a:r>
          </a:p>
        </p:txBody>
      </p:sp>
    </p:spTree>
    <p:extLst>
      <p:ext uri="{BB962C8B-B14F-4D97-AF65-F5344CB8AC3E}">
        <p14:creationId xmlns:p14="http://schemas.microsoft.com/office/powerpoint/2010/main" val="4072702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Fenomenoloji türleri</a:t>
            </a:r>
            <a:endParaRPr lang="tr-TR" dirty="0"/>
          </a:p>
        </p:txBody>
      </p:sp>
      <p:sp>
        <p:nvSpPr>
          <p:cNvPr id="3" name="İçerik Yer Tutucusu 2"/>
          <p:cNvSpPr>
            <a:spLocks noGrp="1"/>
          </p:cNvSpPr>
          <p:nvPr>
            <p:ph idx="1"/>
          </p:nvPr>
        </p:nvSpPr>
        <p:spPr/>
        <p:txBody>
          <a:bodyPr>
            <a:normAutofit/>
          </a:bodyPr>
          <a:lstStyle/>
          <a:p>
            <a:r>
              <a:rPr lang="tr-TR" dirty="0" smtClean="0"/>
              <a:t>Fenomenolojinin iki türü vardır: Yorumlayıcı fenomenoloji ve deneysel, önyargısız ya da psikolojik fenomenoloji. </a:t>
            </a:r>
          </a:p>
          <a:p>
            <a:r>
              <a:rPr lang="tr-TR" dirty="0" smtClean="0"/>
              <a:t>Fenomenoloji yalnızca bir betimleme değildir. Aynı zamanda yaşanmış deneyimlerin anlamına ilişkin araştırmacının yorum yaptığı yorumlayıcı bir süreçtir. </a:t>
            </a:r>
          </a:p>
          <a:p>
            <a:r>
              <a:rPr lang="tr-TR" dirty="0" smtClean="0"/>
              <a:t>Önyargısız ve psikolojik fenomenolojide araştırmacının yorumlarına daha az, katılımcıların deneyimlerine daha fazla vurgu yapılır. Ayrıca araştırmacının kendi deneyimlerini mümkün olduğunca bir kenara koyması önerilir. </a:t>
            </a:r>
          </a:p>
          <a:p>
            <a:r>
              <a:rPr lang="tr-TR" dirty="0" smtClean="0"/>
              <a:t>Önyargısız ve psikolojik fenomenolojide veri analiz sürecine de dikkat çekilir. Bu türde ortak deneyimleri olan birkaç kişiden veri toplanır. Toplanan veriler araştırmacı tarafından önemli ifade ve alıntılara indirgenir ve temalar altında birleştirilerek analiz edilir.  </a:t>
            </a:r>
            <a:endParaRPr lang="tr-TR" dirty="0"/>
          </a:p>
        </p:txBody>
      </p:sp>
    </p:spTree>
    <p:extLst>
      <p:ext uri="{BB962C8B-B14F-4D97-AF65-F5344CB8AC3E}">
        <p14:creationId xmlns:p14="http://schemas.microsoft.com/office/powerpoint/2010/main" val="3578517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Aşamalar</a:t>
            </a:r>
            <a:endParaRPr lang="tr-TR" dirty="0"/>
          </a:p>
        </p:txBody>
      </p:sp>
      <p:sp>
        <p:nvSpPr>
          <p:cNvPr id="3" name="İçerik Yer Tutucusu 2"/>
          <p:cNvSpPr>
            <a:spLocks noGrp="1"/>
          </p:cNvSpPr>
          <p:nvPr>
            <p:ph idx="1"/>
          </p:nvPr>
        </p:nvSpPr>
        <p:spPr/>
        <p:txBody>
          <a:bodyPr>
            <a:normAutofit/>
          </a:bodyPr>
          <a:lstStyle/>
          <a:p>
            <a:r>
              <a:rPr lang="tr-TR" dirty="0" smtClean="0"/>
              <a:t>Araştırmacı araştırma probleminin </a:t>
            </a:r>
            <a:r>
              <a:rPr lang="tr-TR" dirty="0" err="1" smtClean="0"/>
              <a:t>fenomenolojik</a:t>
            </a:r>
            <a:r>
              <a:rPr lang="tr-TR" dirty="0" smtClean="0"/>
              <a:t> yaklaşıma uygun olup olmadığını belirler. </a:t>
            </a:r>
          </a:p>
          <a:p>
            <a:r>
              <a:rPr lang="tr-TR" dirty="0" smtClean="0"/>
              <a:t>Çalışmanın ilgili olduğu fenomen belirlenir.</a:t>
            </a:r>
          </a:p>
          <a:p>
            <a:r>
              <a:rPr lang="tr-TR" dirty="0" smtClean="0"/>
              <a:t>Araştırmacı fenomenolojinin geniş felsefi varsayımlarını kabul eder ve belirtir. </a:t>
            </a:r>
          </a:p>
          <a:p>
            <a:r>
              <a:rPr lang="tr-TR" dirty="0" smtClean="0"/>
              <a:t>Veriler fenomen ile ilgili deneyimi olan bireylerden toplanır.</a:t>
            </a:r>
          </a:p>
          <a:p>
            <a:r>
              <a:rPr lang="tr-TR" dirty="0" smtClean="0"/>
              <a:t>Katılımcılara şu iki soru yöneltilir: Fenomenle ilgili hangi deneyimleri yaşadınız? Hangi ortam veya durumlar yaşadığınız deneyimleri etkilemiştir? Bunlar dışında açık uçlu sorular da yöneltilebilir.</a:t>
            </a:r>
          </a:p>
          <a:p>
            <a:r>
              <a:rPr lang="tr-TR" dirty="0" smtClean="0"/>
              <a:t>Örneğin, nasıl algıladınız, nasıl betimlersiniz, ne hissettiniz, nası</a:t>
            </a:r>
            <a:r>
              <a:rPr lang="tr-TR" dirty="0" smtClean="0"/>
              <a:t>l yargılandınız, nasıl anımsıyorsunuz, nasıl anlamlandırıyorsunuz, diğer insanlarla bu olgu hakkında ne konuşuyorsunuz? </a:t>
            </a:r>
            <a:endParaRPr lang="tr-TR" dirty="0"/>
          </a:p>
        </p:txBody>
      </p:sp>
    </p:spTree>
    <p:extLst>
      <p:ext uri="{BB962C8B-B14F-4D97-AF65-F5344CB8AC3E}">
        <p14:creationId xmlns:p14="http://schemas.microsoft.com/office/powerpoint/2010/main" val="2116697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Aşamalar (devam)</a:t>
            </a:r>
            <a:endParaRPr lang="tr-TR" dirty="0"/>
          </a:p>
        </p:txBody>
      </p:sp>
      <p:sp>
        <p:nvSpPr>
          <p:cNvPr id="3" name="İçerik Yer Tutucusu 2"/>
          <p:cNvSpPr>
            <a:spLocks noGrp="1"/>
          </p:cNvSpPr>
          <p:nvPr>
            <p:ph idx="1"/>
          </p:nvPr>
        </p:nvSpPr>
        <p:spPr/>
        <p:txBody>
          <a:bodyPr/>
          <a:lstStyle/>
          <a:p>
            <a:r>
              <a:rPr lang="tr-TR" dirty="0" smtClean="0"/>
              <a:t>Veri analizinde araştırmacı fenomenle ilgili önemli açıklamalar, cümleler ve alıntılar yapar. Bu aşama anahtar ifadelerin listelenmesi olarak adlandırılmaktadır.  Sonraki adımda önemli ifadelerden hareketle temalar içinde anlam kümeleri geliştirir. </a:t>
            </a:r>
          </a:p>
          <a:p>
            <a:r>
              <a:rPr lang="tr-TR" dirty="0" smtClean="0"/>
              <a:t>Daha sonra bu önemli açıklamalar ve temalar, katılımcıların deneyimlerine ilişkin betimleyici metni yazarken kullanılır. </a:t>
            </a:r>
          </a:p>
          <a:p>
            <a:r>
              <a:rPr lang="tr-TR" dirty="0" smtClean="0"/>
              <a:t>Zorluklar: Fenomenoloji bazı nitel araştırmacılara göre oldukça katı bir yapı olarak nitelendirilmektedir. </a:t>
            </a:r>
          </a:p>
        </p:txBody>
      </p:sp>
    </p:spTree>
    <p:extLst>
      <p:ext uri="{BB962C8B-B14F-4D97-AF65-F5344CB8AC3E}">
        <p14:creationId xmlns:p14="http://schemas.microsoft.com/office/powerpoint/2010/main" val="3175589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Tanımı ve temelleri</a:t>
            </a:r>
            <a:endParaRPr lang="tr-TR" dirty="0"/>
          </a:p>
        </p:txBody>
      </p:sp>
      <p:sp>
        <p:nvSpPr>
          <p:cNvPr id="3" name="İçerik Yer Tutucusu 2"/>
          <p:cNvSpPr>
            <a:spLocks noGrp="1"/>
          </p:cNvSpPr>
          <p:nvPr>
            <p:ph idx="1"/>
          </p:nvPr>
        </p:nvSpPr>
        <p:spPr/>
        <p:txBody>
          <a:bodyPr>
            <a:normAutofit/>
          </a:bodyPr>
          <a:lstStyle/>
          <a:p>
            <a:r>
              <a:rPr lang="tr-TR" dirty="0" smtClean="0"/>
              <a:t>Anlatı araştırması «anlatıyı bir olay ya da birbiriyle kronolojik ilişkisi bulunan olaylar hakkında yazılı metinler ya da konuşmalar» olarak yorumlanan özel bir nitel araştırma deseni olarak nitelendirilir. </a:t>
            </a:r>
          </a:p>
          <a:p>
            <a:r>
              <a:rPr lang="tr-TR" dirty="0" smtClean="0"/>
              <a:t>Birbirinden farklı sosyal ve beşeri disiplinlerde uygulanabilir.</a:t>
            </a:r>
          </a:p>
          <a:p>
            <a:r>
              <a:rPr lang="tr-TR" dirty="0" smtClean="0"/>
              <a:t>Değişik analitik süreçleri ve uygulama biçimleri vardır.</a:t>
            </a:r>
          </a:p>
          <a:p>
            <a:r>
              <a:rPr lang="tr-TR" dirty="0" smtClean="0"/>
              <a:t>Anlatı bir hastalığın </a:t>
            </a:r>
            <a:r>
              <a:rPr lang="tr-TR" dirty="0" err="1" smtClean="0"/>
              <a:t>hikayelendirilmesinde</a:t>
            </a:r>
            <a:r>
              <a:rPr lang="tr-TR" dirty="0" smtClean="0"/>
              <a:t> </a:t>
            </a:r>
            <a:r>
              <a:rPr lang="tr-TR" dirty="0"/>
              <a:t> </a:t>
            </a:r>
            <a:r>
              <a:rPr lang="tr-TR" dirty="0" smtClean="0"/>
              <a:t>ya da yaşam öykülerinin analiz sürecinde kullanılabilir.</a:t>
            </a:r>
          </a:p>
          <a:p>
            <a:r>
              <a:rPr lang="tr-TR" dirty="0" smtClean="0"/>
              <a:t>İşletmecilik alanında çok başarılı liderlerin, iş adamlarının, girişimcilerin başarı öykülerinin analizinde ya da herhangi bir olayda ve olguda hangi kararları alarak hangi yolu izlediklerinin belirlemeye yönelik bir araştırma stratejisidir.</a:t>
            </a:r>
          </a:p>
        </p:txBody>
      </p:sp>
    </p:spTree>
    <p:extLst>
      <p:ext uri="{BB962C8B-B14F-4D97-AF65-F5344CB8AC3E}">
        <p14:creationId xmlns:p14="http://schemas.microsoft.com/office/powerpoint/2010/main" val="2113841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Tanımı ve temelleri (devam)</a:t>
            </a:r>
            <a:endParaRPr lang="tr-TR" dirty="0"/>
          </a:p>
        </p:txBody>
      </p:sp>
      <p:sp>
        <p:nvSpPr>
          <p:cNvPr id="3" name="İçerik Yer Tutucusu 2"/>
          <p:cNvSpPr>
            <a:spLocks noGrp="1"/>
          </p:cNvSpPr>
          <p:nvPr>
            <p:ph idx="1"/>
          </p:nvPr>
        </p:nvSpPr>
        <p:spPr/>
        <p:txBody>
          <a:bodyPr/>
          <a:lstStyle/>
          <a:p>
            <a:r>
              <a:rPr lang="tr-TR" dirty="0" smtClean="0"/>
              <a:t>Bireylerin anlattıkları öykülerden ve yaşadıklarını ifade ettikleri deneyimlerle başlar. </a:t>
            </a:r>
          </a:p>
          <a:p>
            <a:r>
              <a:rPr lang="tr-TR" dirty="0" smtClean="0"/>
              <a:t>Araştırmacılar yaşanan deneyimleri ve anlatılan öykülerin anlaşılması ve analizi için çeşitli yöntemler kullanırlar.</a:t>
            </a:r>
          </a:p>
          <a:p>
            <a:r>
              <a:rPr lang="tr-TR" dirty="0" smtClean="0"/>
              <a:t>Bu yaklaşımın uygulanması bir ya da birden fazla bireyin deneyimlerini araştırmayı, bu bireylerin yaşam öykülerini bir araya getirerek veri toplamayı, kişisel deneyimleri rapor etmeyi ve bu deneyimlerin içerdiği anlamları kronolojik olarak sıralamayı içermektedir. </a:t>
            </a:r>
          </a:p>
        </p:txBody>
      </p:sp>
    </p:spTree>
    <p:extLst>
      <p:ext uri="{BB962C8B-B14F-4D97-AF65-F5344CB8AC3E}">
        <p14:creationId xmlns:p14="http://schemas.microsoft.com/office/powerpoint/2010/main" val="789731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Anlatı araştırmalarının karakteristik özellikleri</a:t>
            </a:r>
            <a:endParaRPr lang="tr-TR" dirty="0"/>
          </a:p>
        </p:txBody>
      </p:sp>
      <p:sp>
        <p:nvSpPr>
          <p:cNvPr id="3" name="İçerik Yer Tutucusu 2"/>
          <p:cNvSpPr>
            <a:spLocks noGrp="1"/>
          </p:cNvSpPr>
          <p:nvPr>
            <p:ph idx="1"/>
          </p:nvPr>
        </p:nvSpPr>
        <p:spPr/>
        <p:txBody>
          <a:bodyPr>
            <a:normAutofit lnSpcReduction="10000"/>
          </a:bodyPr>
          <a:lstStyle/>
          <a:p>
            <a:r>
              <a:rPr lang="tr-TR" dirty="0" smtClean="0"/>
              <a:t>Anlatı araştırmalarında bireylerden (dokümanlardan ve grup mülakatlarından) kişilerin yaşanmış ve anlatılmış deneyimleri ile ilgili hikayeler toplanır. Bu hikayeler araştırmacıya anlatılan bir yaşam öyküsünden, araştırmacı ve katılımcıların birlikte kurguladıkları bir öyküden veya bazı mesajları içeren bir performansa yönelik bir hikayeden doğmuş olabilmektedir.  Böylece bu hikaye araştırmacı ve katılımcı arasındaki etkileşimden doğduğu için anlatı araştırmasının en önemli özelliği olan işbirliği ortaya çıkar.</a:t>
            </a:r>
          </a:p>
          <a:p>
            <a:r>
              <a:rPr lang="tr-TR" dirty="0" smtClean="0"/>
              <a:t>Anlatı hikayeleri bireylerin deneyimlerini konu edinmektedir ve onların kimliklerine ve kendilerini nasıl gördüklerine ışık tutmaktadır.</a:t>
            </a:r>
          </a:p>
          <a:p>
            <a:r>
              <a:rPr lang="tr-TR" dirty="0" smtClean="0"/>
              <a:t>Anlatı hikayeleri çeşitli veri toplama teknikleri kullanılarak elde edilmektedir. Bunların en başında mülakat olmakla birlikte, gözlem ve dokümanlar da veri kaynakları olabilmektedir.</a:t>
            </a:r>
            <a:endParaRPr lang="tr-TR" dirty="0"/>
          </a:p>
        </p:txBody>
      </p:sp>
    </p:spTree>
    <p:extLst>
      <p:ext uri="{BB962C8B-B14F-4D97-AF65-F5344CB8AC3E}">
        <p14:creationId xmlns:p14="http://schemas.microsoft.com/office/powerpoint/2010/main" val="3089703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Anlatı araştırmalarının karakteristik özellikleri (devam)</a:t>
            </a:r>
            <a:endParaRPr lang="tr-TR" dirty="0"/>
          </a:p>
        </p:txBody>
      </p:sp>
      <p:sp>
        <p:nvSpPr>
          <p:cNvPr id="3" name="İçerik Yer Tutucusu 2"/>
          <p:cNvSpPr>
            <a:spLocks noGrp="1"/>
          </p:cNvSpPr>
          <p:nvPr>
            <p:ph idx="1"/>
          </p:nvPr>
        </p:nvSpPr>
        <p:spPr/>
        <p:txBody>
          <a:bodyPr>
            <a:normAutofit/>
          </a:bodyPr>
          <a:lstStyle/>
          <a:p>
            <a:r>
              <a:rPr lang="tr-TR" dirty="0" smtClean="0"/>
              <a:t>Anlatı hikayeleri katılımcılar tarafından o şekilde anlatılmış olsa bile araştırmacı tarafından belirli bir kronolojik sıralamaya tabi tutulur. </a:t>
            </a:r>
          </a:p>
          <a:p>
            <a:r>
              <a:rPr lang="tr-TR" dirty="0" smtClean="0"/>
              <a:t>Anlatı hikayeleri çeşitli şekillerde analiz edilebilmektedir. </a:t>
            </a:r>
          </a:p>
          <a:p>
            <a:r>
              <a:rPr lang="tr-TR" dirty="0" smtClean="0"/>
              <a:t>Anlatı hikayeleri dönüm noktaları veya araştırmacının hikayeyi anlatırken vurguladığı gerilim ve duraklamaları içermektedir.</a:t>
            </a:r>
          </a:p>
          <a:p>
            <a:r>
              <a:rPr lang="tr-TR" dirty="0" smtClean="0"/>
              <a:t>Anlatı hikayeleri belirli yer ve durumlarda ortaya çıkmaktadır. Araştırmacının bir yerdeki hikayeyi anlatması için bağlam önem taşımaktadır. </a:t>
            </a:r>
            <a:endParaRPr lang="tr-TR" dirty="0"/>
          </a:p>
        </p:txBody>
      </p:sp>
    </p:spTree>
    <p:extLst>
      <p:ext uri="{BB962C8B-B14F-4D97-AF65-F5344CB8AC3E}">
        <p14:creationId xmlns:p14="http://schemas.microsoft.com/office/powerpoint/2010/main" val="2321842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Anlatı araştırmasının türleri</a:t>
            </a:r>
            <a:endParaRPr lang="tr-TR" dirty="0"/>
          </a:p>
        </p:txBody>
      </p:sp>
      <p:sp>
        <p:nvSpPr>
          <p:cNvPr id="3" name="İçerik Yer Tutucusu 2"/>
          <p:cNvSpPr>
            <a:spLocks noGrp="1"/>
          </p:cNvSpPr>
          <p:nvPr>
            <p:ph idx="1"/>
          </p:nvPr>
        </p:nvSpPr>
        <p:spPr/>
        <p:txBody>
          <a:bodyPr/>
          <a:lstStyle/>
          <a:p>
            <a:r>
              <a:rPr lang="tr-TR" dirty="0" smtClean="0"/>
              <a:t>Anlatı araştırması iki farklı çerçevede ele alınmaktadır. </a:t>
            </a:r>
          </a:p>
          <a:p>
            <a:r>
              <a:rPr lang="tr-TR" dirty="0" smtClean="0"/>
              <a:t>Birincisi, araştırmacı tarafından kullanılan veri analiz stratejileri üzerine odaklanmaktadır. </a:t>
            </a:r>
          </a:p>
          <a:p>
            <a:r>
              <a:rPr lang="tr-TR" dirty="0" smtClean="0"/>
              <a:t>Araştırmacı ya katılımcılar tarafından anlatılan temaları belirlediği tematik analiz, anlatımın söyleme kaydığı ve hikayenin konuşma sırasındaki komik terimlere, trajedi, hiciv, romantizm ve diğer başka ögelere odaklandığı yapısal analiz ve odak noktasının hikayenin nasıl oluşturulduğuna (araştırmacı ve katılımcı arasında etkileşimli bir şekilde) ve nasıl icra edildiğine  (yani bazı mesajların iletilmesine anlamına gelen) doğru yönelen </a:t>
            </a:r>
            <a:r>
              <a:rPr lang="tr-TR" dirty="0" err="1" smtClean="0"/>
              <a:t>diyaloljik</a:t>
            </a:r>
            <a:r>
              <a:rPr lang="tr-TR" dirty="0" smtClean="0"/>
              <a:t>/performans analizidir.  </a:t>
            </a:r>
          </a:p>
        </p:txBody>
      </p:sp>
    </p:spTree>
    <p:extLst>
      <p:ext uri="{BB962C8B-B14F-4D97-AF65-F5344CB8AC3E}">
        <p14:creationId xmlns:p14="http://schemas.microsoft.com/office/powerpoint/2010/main" val="4160620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Anlatı araştırması türleri (devam)</a:t>
            </a:r>
            <a:endParaRPr lang="tr-TR" dirty="0"/>
          </a:p>
        </p:txBody>
      </p:sp>
      <p:sp>
        <p:nvSpPr>
          <p:cNvPr id="3" name="İçerik Yer Tutucusu 2"/>
          <p:cNvSpPr>
            <a:spLocks noGrp="1"/>
          </p:cNvSpPr>
          <p:nvPr>
            <p:ph idx="1"/>
          </p:nvPr>
        </p:nvSpPr>
        <p:spPr/>
        <p:txBody>
          <a:bodyPr/>
          <a:lstStyle/>
          <a:p>
            <a:r>
              <a:rPr lang="tr-TR" dirty="0" smtClean="0"/>
              <a:t>Biyografik araştırma: Araştırmacının başka birisinin yaşamındaki deneyimleri kaydettiği ve yazdığı anlatı türü.</a:t>
            </a:r>
          </a:p>
          <a:p>
            <a:r>
              <a:rPr lang="tr-TR" dirty="0" err="1" smtClean="0"/>
              <a:t>Otoetnografi</a:t>
            </a:r>
            <a:r>
              <a:rPr lang="tr-TR" dirty="0" smtClean="0"/>
              <a:t>: araştırmaya konu olan bireyler tarafından yazılır ve kaydedilir. Yazar kendi hikayesini anlatır ve hikayenin geçtiği kültürel ortam hakkında daha fazla ipucu içerir. </a:t>
            </a:r>
          </a:p>
          <a:p>
            <a:r>
              <a:rPr lang="tr-TR" dirty="0" smtClean="0"/>
              <a:t>Yaşam öyküsü: bireyin bütün yaşamını kişisel deneyime dayalı öyküye dönüştürmesidir. </a:t>
            </a:r>
            <a:endParaRPr lang="tr-TR" dirty="0"/>
          </a:p>
          <a:p>
            <a:r>
              <a:rPr lang="tr-TR" dirty="0" smtClean="0"/>
              <a:t>Sözlü tarih: Olaylar ve bu olayların neden ve sonuçlarına ilişkin bir ya da birkaç kişiden sağlanan kişisel düşünceleri içermektedir. </a:t>
            </a:r>
            <a:endParaRPr lang="tr-TR" dirty="0"/>
          </a:p>
        </p:txBody>
      </p:sp>
    </p:spTree>
    <p:extLst>
      <p:ext uri="{BB962C8B-B14F-4D97-AF65-F5344CB8AC3E}">
        <p14:creationId xmlns:p14="http://schemas.microsoft.com/office/powerpoint/2010/main" val="1183267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Veri toplama ve analiz süreçleri</a:t>
            </a:r>
            <a:endParaRPr lang="tr-TR" dirty="0"/>
          </a:p>
        </p:txBody>
      </p:sp>
      <p:sp>
        <p:nvSpPr>
          <p:cNvPr id="3" name="İçerik Yer Tutucusu 2"/>
          <p:cNvSpPr>
            <a:spLocks noGrp="1"/>
          </p:cNvSpPr>
          <p:nvPr>
            <p:ph idx="1"/>
          </p:nvPr>
        </p:nvSpPr>
        <p:spPr/>
        <p:txBody>
          <a:bodyPr>
            <a:normAutofit lnSpcReduction="10000"/>
          </a:bodyPr>
          <a:lstStyle/>
          <a:p>
            <a:r>
              <a:rPr lang="tr-TR" dirty="0" smtClean="0"/>
              <a:t>Araştırma probleminin anlatı araştırmasına uygun olup olmadığını belirlemek. Anlatı araştırması tek ya da birkaç kişinin deneyimlerinin </a:t>
            </a:r>
            <a:r>
              <a:rPr lang="tr-TR" dirty="0" err="1" smtClean="0"/>
              <a:t>derinlenmesine</a:t>
            </a:r>
            <a:r>
              <a:rPr lang="tr-TR" dirty="0" smtClean="0"/>
              <a:t> tasvir edildiğin durumlara uygundur.</a:t>
            </a:r>
          </a:p>
          <a:p>
            <a:r>
              <a:rPr lang="tr-TR" dirty="0" smtClean="0"/>
              <a:t>Bir hikayesi ya da yaşam tecrübeleriyle ilgili söyleyecek sözü olan kişileri seçmek ve onlara yeteri ölçüde zaman ayırmak.</a:t>
            </a:r>
          </a:p>
          <a:p>
            <a:r>
              <a:rPr lang="tr-TR" dirty="0" smtClean="0"/>
              <a:t>Veri toplama ve kaydetme işlemlerinin nasıl olacağına karar vermek. </a:t>
            </a:r>
          </a:p>
          <a:p>
            <a:r>
              <a:rPr lang="tr-TR" dirty="0" smtClean="0"/>
              <a:t>Hikayenin bağlamı ile ilgili bilgi toplama. Anlatı araştırmacıların bireysel hikayeleri, katılımcıların deneyimleri, kültürleri ve tarihsel bağlamı (zaman ve mekan gibi) ele almak.</a:t>
            </a:r>
          </a:p>
          <a:p>
            <a:r>
              <a:rPr lang="tr-TR" dirty="0" smtClean="0"/>
              <a:t>Katılımcıların hikayelerini analiz etmek. Araştırmacı süreç içinde aktif rol alır ve anlamlılığı sağlamak için belirli bir çerçeve içinde hikayeleri yeniden kurgulayabilir.</a:t>
            </a:r>
            <a:endParaRPr lang="tr-TR" dirty="0"/>
          </a:p>
        </p:txBody>
      </p:sp>
    </p:spTree>
    <p:extLst>
      <p:ext uri="{BB962C8B-B14F-4D97-AF65-F5344CB8AC3E}">
        <p14:creationId xmlns:p14="http://schemas.microsoft.com/office/powerpoint/2010/main" val="862927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Veri toplama ve analiz süreçleri (devam)</a:t>
            </a:r>
            <a:endParaRPr lang="tr-TR" dirty="0"/>
          </a:p>
        </p:txBody>
      </p:sp>
      <p:sp>
        <p:nvSpPr>
          <p:cNvPr id="3" name="İçerik Yer Tutucusu 2"/>
          <p:cNvSpPr>
            <a:spLocks noGrp="1"/>
          </p:cNvSpPr>
          <p:nvPr>
            <p:ph idx="1"/>
          </p:nvPr>
        </p:nvSpPr>
        <p:spPr/>
        <p:txBody>
          <a:bodyPr>
            <a:normAutofit/>
          </a:bodyPr>
          <a:lstStyle/>
          <a:p>
            <a:r>
              <a:rPr lang="tr-TR" dirty="0" smtClean="0"/>
              <a:t>Yeniden kurgulama kuramsal çerçevenin bazı genel türleri </a:t>
            </a:r>
            <a:r>
              <a:rPr lang="tr-TR" dirty="0" err="1" smtClean="0"/>
              <a:t>tullanılarak</a:t>
            </a:r>
            <a:r>
              <a:rPr lang="tr-TR" dirty="0" smtClean="0"/>
              <a:t> hikayelerin yeniden düzenlenmesi sürecidir.</a:t>
            </a:r>
          </a:p>
          <a:p>
            <a:r>
              <a:rPr lang="tr-TR" dirty="0" smtClean="0"/>
              <a:t>Katılımcıları araştırmaya dahil ederek işbirliği yapmak. Araştırmacılar hikayeleri toplarken, ilişkiler üzerinde görüşür, geçişleri yumuşatır ve katılımcılar için faydalı yollar sağlar. </a:t>
            </a:r>
          </a:p>
          <a:p>
            <a:r>
              <a:rPr lang="tr-TR" dirty="0" smtClean="0"/>
              <a:t>Zorluklar: Anlatı araştırması kullanılması zor bir yaklaşımdır. Araştırmacının katılımcı ile ilgili yoğun veri toplaması gerekir. İlaveten katılımcının yaşadığı ortamın araştırmacı tarafından çok iyi keşfedilmesi gerekmektedir. Katılımcılarla aktif bir işbirliği gereklidir ve araştırmacıların katılımcıların hikayelerini tartışmaları ve konuyu yeniden </a:t>
            </a:r>
            <a:r>
              <a:rPr lang="tr-TR" dirty="0" err="1" smtClean="0"/>
              <a:t>hikayeleştirmeleri</a:t>
            </a:r>
            <a:r>
              <a:rPr lang="tr-TR" dirty="0" smtClean="0"/>
              <a:t>, kişisel ve siyasi </a:t>
            </a:r>
            <a:r>
              <a:rPr lang="tr-TR" dirty="0" err="1" smtClean="0"/>
              <a:t>arkaplanı</a:t>
            </a:r>
            <a:r>
              <a:rPr lang="tr-TR" dirty="0" smtClean="0"/>
              <a:t> yansıtmaları önemlidir. </a:t>
            </a:r>
            <a:endParaRPr lang="tr-TR" dirty="0"/>
          </a:p>
        </p:txBody>
      </p:sp>
    </p:spTree>
    <p:extLst>
      <p:ext uri="{BB962C8B-B14F-4D97-AF65-F5344CB8AC3E}">
        <p14:creationId xmlns:p14="http://schemas.microsoft.com/office/powerpoint/2010/main" val="341611831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214</TotalTime>
  <Words>1256</Words>
  <Application>Microsoft Office PowerPoint</Application>
  <PresentationFormat>Geniş ekran</PresentationFormat>
  <Paragraphs>70</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Arial</vt:lpstr>
      <vt:lpstr>Century Gothic</vt:lpstr>
      <vt:lpstr>Wingdings 3</vt:lpstr>
      <vt:lpstr>Duman</vt:lpstr>
      <vt:lpstr>Anlatı (Narrative) Araştırması</vt:lpstr>
      <vt:lpstr>Tanımı ve temelleri</vt:lpstr>
      <vt:lpstr>Tanımı ve temelleri (devam)</vt:lpstr>
      <vt:lpstr>Anlatı araştırmalarının karakteristik özellikleri</vt:lpstr>
      <vt:lpstr>Anlatı araştırmalarının karakteristik özellikleri (devam)</vt:lpstr>
      <vt:lpstr>Anlatı araştırmasının türleri</vt:lpstr>
      <vt:lpstr>Anlatı araştırması türleri (devam)</vt:lpstr>
      <vt:lpstr>Veri toplama ve analiz süreçleri</vt:lpstr>
      <vt:lpstr>Veri toplama ve analiz süreçleri (devam)</vt:lpstr>
      <vt:lpstr>Fenomenolojik Araştırma</vt:lpstr>
      <vt:lpstr>Tanımı ve temelleri</vt:lpstr>
      <vt:lpstr>Fenomenolojinin karakteristik özellikleri</vt:lpstr>
      <vt:lpstr>Fenomenolojinin karakteristik özellikleri (devam)</vt:lpstr>
      <vt:lpstr>Fenomenoloji türleri</vt:lpstr>
      <vt:lpstr>Aşamalar</vt:lpstr>
      <vt:lpstr>Aşamalar (devam)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Anlatı (Narrative) Araştırması</dc:title>
  <dc:creator>default default</dc:creator>
  <cp:lastModifiedBy>default default</cp:lastModifiedBy>
  <cp:revision>19</cp:revision>
  <dcterms:created xsi:type="dcterms:W3CDTF">2021-05-04T16:57:38Z</dcterms:created>
  <dcterms:modified xsi:type="dcterms:W3CDTF">2021-05-05T06:23:51Z</dcterms:modified>
</cp:coreProperties>
</file>