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43" autoAdjust="0"/>
    <p:restoredTop sz="94660"/>
  </p:normalViewPr>
  <p:slideViewPr>
    <p:cSldViewPr snapToGrid="0">
      <p:cViewPr varScale="1">
        <p:scale>
          <a:sx n="46" d="100"/>
          <a:sy n="46" d="100"/>
        </p:scale>
        <p:origin x="6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3F5E470-69C0-4A94-A7E2-B99B62BA7E9C}" type="datetimeFigureOut">
              <a:rPr lang="tr-TR" smtClean="0"/>
              <a:t>21.4.2021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139913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F5E470-69C0-4A94-A7E2-B99B62BA7E9C}" type="datetimeFigureOut">
              <a:rPr lang="tr-TR" smtClean="0"/>
              <a:t>21.4.2021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2693040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F5E470-69C0-4A94-A7E2-B99B62BA7E9C}" type="datetimeFigureOut">
              <a:rPr lang="tr-TR" smtClean="0"/>
              <a:t>21.4.2021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5F8FBE-4C20-4ABA-BAFE-B689C454E33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4590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F5E470-69C0-4A94-A7E2-B99B62BA7E9C}" type="datetimeFigureOut">
              <a:rPr lang="tr-TR" smtClean="0"/>
              <a:t>21.4.2021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1718455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F5E470-69C0-4A94-A7E2-B99B62BA7E9C}" type="datetimeFigureOut">
              <a:rPr lang="tr-TR" smtClean="0"/>
              <a:t>21.4.2021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5F8FBE-4C20-4ABA-BAFE-B689C454E33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6336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F5E470-69C0-4A94-A7E2-B99B62BA7E9C}" type="datetimeFigureOut">
              <a:rPr lang="tr-TR" smtClean="0"/>
              <a:t>21.4.2021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2831378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F5E470-69C0-4A94-A7E2-B99B62BA7E9C}" type="datetimeFigureOut">
              <a:rPr lang="tr-TR" smtClean="0"/>
              <a:t>21.4.2021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2206904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F5E470-69C0-4A94-A7E2-B99B62BA7E9C}" type="datetimeFigureOut">
              <a:rPr lang="tr-TR" smtClean="0"/>
              <a:t>21.4.2021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224502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F5E470-69C0-4A94-A7E2-B99B62BA7E9C}" type="datetimeFigureOut">
              <a:rPr lang="tr-TR" smtClean="0"/>
              <a:t>21.4.2021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44965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F5E470-69C0-4A94-A7E2-B99B62BA7E9C}" type="datetimeFigureOut">
              <a:rPr lang="tr-TR" smtClean="0"/>
              <a:t>21.4.2021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73335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3F5E470-69C0-4A94-A7E2-B99B62BA7E9C}" type="datetimeFigureOut">
              <a:rPr lang="tr-TR" smtClean="0"/>
              <a:t>21.4.2021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98129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3F5E470-69C0-4A94-A7E2-B99B62BA7E9C}" type="datetimeFigureOut">
              <a:rPr lang="tr-TR" smtClean="0"/>
              <a:t>21.4.2021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252029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3F5E470-69C0-4A94-A7E2-B99B62BA7E9C}" type="datetimeFigureOut">
              <a:rPr lang="tr-TR" smtClean="0"/>
              <a:t>21.4.2021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61923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5E470-69C0-4A94-A7E2-B99B62BA7E9C}" type="datetimeFigureOut">
              <a:rPr lang="tr-TR" smtClean="0"/>
              <a:t>21.4.2021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1433881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F5E470-69C0-4A94-A7E2-B99B62BA7E9C}" type="datetimeFigureOut">
              <a:rPr lang="tr-TR" smtClean="0"/>
              <a:t>21.4.2021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131543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F5E470-69C0-4A94-A7E2-B99B62BA7E9C}" type="datetimeFigureOut">
              <a:rPr lang="tr-TR" smtClean="0"/>
              <a:t>21.4.2021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5F8FBE-4C20-4ABA-BAFE-B689C454E33B}" type="slidenum">
              <a:rPr lang="tr-TR" smtClean="0"/>
              <a:t>‹#›</a:t>
            </a:fld>
            <a:endParaRPr lang="tr-TR"/>
          </a:p>
        </p:txBody>
      </p:sp>
    </p:spTree>
    <p:extLst>
      <p:ext uri="{BB962C8B-B14F-4D97-AF65-F5344CB8AC3E}">
        <p14:creationId xmlns:p14="http://schemas.microsoft.com/office/powerpoint/2010/main" val="268599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F5E470-69C0-4A94-A7E2-B99B62BA7E9C}" type="datetimeFigureOut">
              <a:rPr lang="tr-TR" smtClean="0"/>
              <a:t>21.4.2021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5F8FBE-4C20-4ABA-BAFE-B689C454E33B}" type="slidenum">
              <a:rPr lang="tr-TR" smtClean="0"/>
              <a:t>‹#›</a:t>
            </a:fld>
            <a:endParaRPr lang="tr-TR"/>
          </a:p>
        </p:txBody>
      </p:sp>
    </p:spTree>
    <p:extLst>
      <p:ext uri="{BB962C8B-B14F-4D97-AF65-F5344CB8AC3E}">
        <p14:creationId xmlns:p14="http://schemas.microsoft.com/office/powerpoint/2010/main" val="932767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ARAŞTIRMADA VERİLERİN ANALİZİ</a:t>
            </a:r>
            <a:endParaRPr lang="tr-TR" dirty="0"/>
          </a:p>
        </p:txBody>
      </p:sp>
      <p:sp>
        <p:nvSpPr>
          <p:cNvPr id="3" name="Alt Başlık 2"/>
          <p:cNvSpPr>
            <a:spLocks noGrp="1"/>
          </p:cNvSpPr>
          <p:nvPr>
            <p:ph type="subTitle" idx="1"/>
          </p:nvPr>
        </p:nvSpPr>
        <p:spPr/>
        <p:txBody>
          <a:bodyPr/>
          <a:lstStyle/>
          <a:p>
            <a:r>
              <a:rPr lang="tr-TR" dirty="0" smtClean="0"/>
              <a:t>Betimleyici Analiz</a:t>
            </a:r>
            <a:endParaRPr lang="tr-TR" dirty="0"/>
          </a:p>
        </p:txBody>
      </p:sp>
    </p:spTree>
    <p:extLst>
      <p:ext uri="{BB962C8B-B14F-4D97-AF65-F5344CB8AC3E}">
        <p14:creationId xmlns:p14="http://schemas.microsoft.com/office/powerpoint/2010/main" val="82826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Betimsel</a:t>
            </a:r>
            <a:r>
              <a:rPr lang="tr-TR" dirty="0" smtClean="0"/>
              <a:t> analiz aşamaları (devam)</a:t>
            </a:r>
            <a:endParaRPr lang="tr-TR" dirty="0"/>
          </a:p>
        </p:txBody>
      </p:sp>
      <p:sp>
        <p:nvSpPr>
          <p:cNvPr id="3" name="İçerik Yer Tutucusu 2"/>
          <p:cNvSpPr>
            <a:spLocks noGrp="1"/>
          </p:cNvSpPr>
          <p:nvPr>
            <p:ph idx="1"/>
          </p:nvPr>
        </p:nvSpPr>
        <p:spPr/>
        <p:txBody>
          <a:bodyPr/>
          <a:lstStyle/>
          <a:p>
            <a:r>
              <a:rPr lang="tr-TR" dirty="0" smtClean="0"/>
              <a:t>3. Bulguların tanımlanması: Bu aşamada düzenlenen veriler tanımlanır ve gerekli yerlerde doğrudan alıntılarla desteklenir. Bu aşamada verilerin kolay anlaşılır ve okunabilir bir dille tanımlanmasına ve gereksiz tekrarlardan kaçınılmasına dikkat edilmelidir. </a:t>
            </a:r>
          </a:p>
          <a:p>
            <a:r>
              <a:rPr lang="tr-TR" dirty="0" smtClean="0"/>
              <a:t>4. Bulguların yorumlanması: Tanımlanan bulguların açıklanması, ilişkilendirilmesi ve anlamlandırılması bu aşamada yapılır. Bulgular arasındaki neden-sonuç ilişkilerinin açıklanması ve gerekirse farklı olgular arasında karşılaştırma yapılması, araştırmacı tarafından yapılan yorumun daha nitelikli olmasına yardım eder.</a:t>
            </a:r>
            <a:endParaRPr lang="tr-TR" dirty="0"/>
          </a:p>
        </p:txBody>
      </p:sp>
    </p:spTree>
    <p:extLst>
      <p:ext uri="{BB962C8B-B14F-4D97-AF65-F5344CB8AC3E}">
        <p14:creationId xmlns:p14="http://schemas.microsoft.com/office/powerpoint/2010/main" val="111423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 analizi</a:t>
            </a:r>
            <a:endParaRPr lang="tr-TR" dirty="0"/>
          </a:p>
        </p:txBody>
      </p:sp>
      <p:sp>
        <p:nvSpPr>
          <p:cNvPr id="3" name="İçerik Yer Tutucusu 2"/>
          <p:cNvSpPr>
            <a:spLocks noGrp="1"/>
          </p:cNvSpPr>
          <p:nvPr>
            <p:ph idx="1"/>
          </p:nvPr>
        </p:nvSpPr>
        <p:spPr/>
        <p:txBody>
          <a:bodyPr>
            <a:normAutofit/>
          </a:bodyPr>
          <a:lstStyle/>
          <a:p>
            <a:r>
              <a:rPr lang="tr-TR" dirty="0" smtClean="0"/>
              <a:t>İçerik analizinde temel amaç toplanan verileri açıklayabilecek kavramlara ve ilişkilere ulaşmaktır. </a:t>
            </a:r>
          </a:p>
          <a:p>
            <a:r>
              <a:rPr lang="tr-TR" dirty="0" err="1" smtClean="0"/>
              <a:t>Betimsel</a:t>
            </a:r>
            <a:r>
              <a:rPr lang="tr-TR" dirty="0" smtClean="0"/>
              <a:t> analizde özetlenen ve yorumlanan veriler, içerik analizinde daha derin bir işleme tabi tutulur. </a:t>
            </a:r>
            <a:r>
              <a:rPr lang="tr-TR" dirty="0" err="1" smtClean="0"/>
              <a:t>Betimsel</a:t>
            </a:r>
            <a:r>
              <a:rPr lang="tr-TR" dirty="0" smtClean="0"/>
              <a:t> yaklaşımla </a:t>
            </a:r>
            <a:r>
              <a:rPr lang="tr-TR" dirty="0" err="1" smtClean="0"/>
              <a:t>farkedilmeyen</a:t>
            </a:r>
            <a:r>
              <a:rPr lang="tr-TR" dirty="0" smtClean="0"/>
              <a:t> kavram ve temalar bu analiz sonucu keşfedilebilir. </a:t>
            </a:r>
          </a:p>
          <a:p>
            <a:r>
              <a:rPr lang="tr-TR" dirty="0" smtClean="0"/>
              <a:t>Bu amaçla toplanan verilerin önce kavramlaştırılması, daha sonra da ortaya çıkan kavramlara göre mantıklı bir biçimde düzenlenmesi ve buna göre veriyi açıklayan temaların saptanması gerekmektedir. </a:t>
            </a:r>
          </a:p>
          <a:p>
            <a:r>
              <a:rPr lang="tr-TR" dirty="0" smtClean="0"/>
              <a:t>Strauss ve </a:t>
            </a:r>
            <a:r>
              <a:rPr lang="tr-TR" dirty="0" err="1" smtClean="0"/>
              <a:t>Corbin’e</a:t>
            </a:r>
            <a:r>
              <a:rPr lang="tr-TR" dirty="0" smtClean="0"/>
              <a:t> göre (1990) bilim kavramlar olmadan </a:t>
            </a:r>
            <a:r>
              <a:rPr lang="tr-TR" dirty="0" err="1" smtClean="0"/>
              <a:t>varolamaz</a:t>
            </a:r>
            <a:r>
              <a:rPr lang="tr-TR" dirty="0" smtClean="0"/>
              <a:t>. Kavramlar olguları anlamamıza ve bu olgular üzerinde etkili düşünmemize yardımcı olur. Kavramlar bizi temalara götürür ve temalar sayesinde olguları düzenleyebilir ve daha anlaşılır hale getirebiliriz. </a:t>
            </a:r>
            <a:endParaRPr lang="tr-TR" dirty="0"/>
          </a:p>
        </p:txBody>
      </p:sp>
    </p:spTree>
    <p:extLst>
      <p:ext uri="{BB962C8B-B14F-4D97-AF65-F5344CB8AC3E}">
        <p14:creationId xmlns:p14="http://schemas.microsoft.com/office/powerpoint/2010/main" val="429604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 analizinde kullanılan kavramlar</a:t>
            </a:r>
            <a:endParaRPr lang="tr-TR" dirty="0"/>
          </a:p>
        </p:txBody>
      </p:sp>
      <p:sp>
        <p:nvSpPr>
          <p:cNvPr id="3" name="İçerik Yer Tutucusu 2"/>
          <p:cNvSpPr>
            <a:spLocks noGrp="1"/>
          </p:cNvSpPr>
          <p:nvPr>
            <p:ph idx="1"/>
          </p:nvPr>
        </p:nvSpPr>
        <p:spPr/>
        <p:txBody>
          <a:bodyPr/>
          <a:lstStyle/>
          <a:p>
            <a:r>
              <a:rPr lang="tr-TR" dirty="0" smtClean="0"/>
              <a:t>1. </a:t>
            </a:r>
            <a:r>
              <a:rPr lang="tr-TR" dirty="0" err="1" smtClean="0"/>
              <a:t>Tümevarımcı</a:t>
            </a:r>
            <a:r>
              <a:rPr lang="tr-TR" dirty="0" smtClean="0"/>
              <a:t> analiz: Bu analiz kodlama yoluyla verilerin altında yatan kavramları ve bu kavramlar arasındaki ilişkileri ortaya çıkarmaktır. Bu süreç önceden bilinmeyen olguların içerik analizi yoluyla açıklanması ve birtakım önermelere ulaşılması kuram oluşturma süreci olarak tanımlanmaktadır. </a:t>
            </a:r>
          </a:p>
          <a:p>
            <a:r>
              <a:rPr lang="tr-TR" dirty="0" smtClean="0"/>
              <a:t>Eğer incelenen olguya temel oluşturabilecek bir kuramın olmaması durumunda </a:t>
            </a:r>
            <a:r>
              <a:rPr lang="tr-TR" dirty="0" err="1" smtClean="0"/>
              <a:t>tümevarımcı</a:t>
            </a:r>
            <a:r>
              <a:rPr lang="tr-TR" dirty="0" smtClean="0"/>
              <a:t> analiz, yani kodlamaya dayalı içerik analizi gereklidir. Ortaya çıkan kodlar (kavramlar) ve kodlar arasındaki ilişkiler (temalar), verilerin altında yatan olguyu ya da kuramı açıklamada kullanılan temel taşlar olarak işlev görmektedir. </a:t>
            </a:r>
            <a:endParaRPr lang="tr-TR" dirty="0"/>
          </a:p>
        </p:txBody>
      </p:sp>
    </p:spTree>
    <p:extLst>
      <p:ext uri="{BB962C8B-B14F-4D97-AF65-F5344CB8AC3E}">
        <p14:creationId xmlns:p14="http://schemas.microsoft.com/office/powerpoint/2010/main" val="3869372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 analizinde kullanılan kavramlar</a:t>
            </a:r>
            <a:endParaRPr lang="tr-TR" dirty="0"/>
          </a:p>
        </p:txBody>
      </p:sp>
      <p:sp>
        <p:nvSpPr>
          <p:cNvPr id="3" name="İçerik Yer Tutucusu 2"/>
          <p:cNvSpPr>
            <a:spLocks noGrp="1"/>
          </p:cNvSpPr>
          <p:nvPr>
            <p:ph idx="1"/>
          </p:nvPr>
        </p:nvSpPr>
        <p:spPr/>
        <p:txBody>
          <a:bodyPr>
            <a:normAutofit/>
          </a:bodyPr>
          <a:lstStyle/>
          <a:p>
            <a:r>
              <a:rPr lang="tr-TR" dirty="0" smtClean="0"/>
              <a:t>Kodlama: Verilerin içerik analizine tabi tutulması, yani veriler arasında yer alan anlamlı bölümlere (bir sözcük, cümle, paragraf gibi) isim verilmesidir. Kodlama süreci, elde edilen verileri bölümlere ayırmayı, incelemeyi, karşılaştırmayı, kavramlaştırmayı ve ilişkilendirmeyi gerektirir.</a:t>
            </a:r>
          </a:p>
          <a:p>
            <a:r>
              <a:rPr lang="tr-TR" dirty="0" smtClean="0"/>
              <a:t>Kavram: Veriler arasında yer alan anlamlı bölümlere (bir sözcük, cümle, paragraf gibi) ve olaylara verilen anlamdır. Kavramlar içerik analizinde temel analiz birimini oluşturur. </a:t>
            </a:r>
          </a:p>
          <a:p>
            <a:r>
              <a:rPr lang="tr-TR" dirty="0" smtClean="0"/>
              <a:t>Kategori: İçerik analizinde elde edilen kavramların birbirleriyle belirli bir tema altında sınıflandırılmasıdır. Kavramların incelenmesi sonucunda birbirleriyle olan ilişkileri ortaya çıkarılır ve bu ilişkiler daha üst düzey bir tema ile açıklanır. Kategori ya da tema içerik analizinde elde edilen kavramlardan daha soyuttur ve geneldir.</a:t>
            </a:r>
            <a:endParaRPr lang="tr-TR" dirty="0"/>
          </a:p>
        </p:txBody>
      </p:sp>
    </p:spTree>
    <p:extLst>
      <p:ext uri="{BB962C8B-B14F-4D97-AF65-F5344CB8AC3E}">
        <p14:creationId xmlns:p14="http://schemas.microsoft.com/office/powerpoint/2010/main" val="751261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 analizinde veri analiz süreci</a:t>
            </a:r>
            <a:endParaRPr lang="tr-TR" dirty="0"/>
          </a:p>
        </p:txBody>
      </p:sp>
      <p:sp>
        <p:nvSpPr>
          <p:cNvPr id="3" name="İçerik Yer Tutucusu 2"/>
          <p:cNvSpPr>
            <a:spLocks noGrp="1"/>
          </p:cNvSpPr>
          <p:nvPr>
            <p:ph idx="1"/>
          </p:nvPr>
        </p:nvSpPr>
        <p:spPr>
          <a:xfrm>
            <a:off x="838200" y="1690688"/>
            <a:ext cx="10515600" cy="4486275"/>
          </a:xfrm>
        </p:spPr>
        <p:txBody>
          <a:bodyPr>
            <a:normAutofit/>
          </a:bodyPr>
          <a:lstStyle/>
          <a:p>
            <a:r>
              <a:rPr lang="tr-TR" dirty="0" smtClean="0"/>
              <a:t>1. Verilerin kodlanması: Bu aşamada araştırmacı elde ettiği bilgileri inceleyerek anlamlı bölümlere ayırmaya ve her bölümün kavramsal olarak ne anlam ifade ettiğini bulmaya çalışır. Bu bölümler bazen bir sözcük, bazen bir cümle ya da paragraf, bazen de bir sayfalık veri olabilir. </a:t>
            </a:r>
          </a:p>
          <a:p>
            <a:r>
              <a:rPr lang="tr-TR" dirty="0" smtClean="0"/>
              <a:t>Bu aşamada önemli olan anlamlı bölümlere tanımlayıcı isimler yani kodlar bulmaktır. Tüm veriler bu şekilde kodlandıktan sonra bir kod listesi oluşur ve bu liste verilerin incelenmesinde ve düzenlenmesinde anahtar liste işlevi görür. </a:t>
            </a:r>
          </a:p>
          <a:p>
            <a:r>
              <a:rPr lang="tr-TR" dirty="0" smtClean="0"/>
              <a:t>Toplanan verilerin farklı bölümlerinde benzer anlamlara sahip veriler bu yolla aynı kodlarla isimlendirilir. Bu şekilde verilerin farklı bölümlerinde anlam bakımından ilişkili olan verilerin bir araya getirilmesi ve ilişkilendirilmesi mümkün olur. </a:t>
            </a:r>
            <a:endParaRPr lang="tr-TR" dirty="0"/>
          </a:p>
        </p:txBody>
      </p:sp>
    </p:spTree>
    <p:extLst>
      <p:ext uri="{BB962C8B-B14F-4D97-AF65-F5344CB8AC3E}">
        <p14:creationId xmlns:p14="http://schemas.microsoft.com/office/powerpoint/2010/main" val="3531103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analiz süreci: Kodlama</a:t>
            </a:r>
            <a:endParaRPr lang="tr-TR" dirty="0"/>
          </a:p>
        </p:txBody>
      </p:sp>
      <p:sp>
        <p:nvSpPr>
          <p:cNvPr id="3" name="İçerik Yer Tutucusu 2"/>
          <p:cNvSpPr>
            <a:spLocks noGrp="1"/>
          </p:cNvSpPr>
          <p:nvPr>
            <p:ph idx="1"/>
          </p:nvPr>
        </p:nvSpPr>
        <p:spPr/>
        <p:txBody>
          <a:bodyPr/>
          <a:lstStyle/>
          <a:p>
            <a:r>
              <a:rPr lang="tr-TR" dirty="0" smtClean="0"/>
              <a:t>Verilerin kodlaması elle yapıldığı zaman ortaya çıkan kodlar doğrudan verilerin yan tarafına, kağıdın sol ya da sağ kenarına yazılabilir. Bilgisayar programıyla kodlama yapmak ise araştırmacıya önemli kolaylıklar sağlar. </a:t>
            </a:r>
          </a:p>
          <a:p>
            <a:r>
              <a:rPr lang="tr-TR" dirty="0" smtClean="0"/>
              <a:t>Verilerin kodlanması süreci genelde veri setinin birkaç kez okunmasını ve ortaya çıkan kodlar üzerinde tekrar tekrar çalışılmasını gerektirir. </a:t>
            </a:r>
          </a:p>
          <a:p>
            <a:r>
              <a:rPr lang="tr-TR" dirty="0" smtClean="0"/>
              <a:t>Verilerin derinliğine ve kapsamına göre kodların sayısı değişir. </a:t>
            </a:r>
          </a:p>
        </p:txBody>
      </p:sp>
    </p:spTree>
    <p:extLst>
      <p:ext uri="{BB962C8B-B14F-4D97-AF65-F5344CB8AC3E}">
        <p14:creationId xmlns:p14="http://schemas.microsoft.com/office/powerpoint/2010/main" val="1611829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Kodlama (devam)</a:t>
            </a:r>
            <a:endParaRPr lang="tr-TR" dirty="0"/>
          </a:p>
        </p:txBody>
      </p:sp>
      <p:sp>
        <p:nvSpPr>
          <p:cNvPr id="3" name="İçerik Yer Tutucusu 2"/>
          <p:cNvSpPr>
            <a:spLocks noGrp="1"/>
          </p:cNvSpPr>
          <p:nvPr>
            <p:ph idx="1"/>
          </p:nvPr>
        </p:nvSpPr>
        <p:spPr/>
        <p:txBody>
          <a:bodyPr>
            <a:normAutofit/>
          </a:bodyPr>
          <a:lstStyle/>
          <a:p>
            <a:r>
              <a:rPr lang="tr-TR" dirty="0" smtClean="0"/>
              <a:t>Üç tür kodlama biçimi vardır: </a:t>
            </a:r>
          </a:p>
          <a:p>
            <a:r>
              <a:rPr lang="tr-TR" dirty="0" smtClean="0"/>
              <a:t>1. Önceden belirlenmiş kavramlara göre yapılan kodlama: Araştırmanın temelini oluşturan bir kuram ya da kavramsal çerçevenin olduğu durumlarda, verileri toplamadan önce bir kod listesi çıkarmak mümkündür. </a:t>
            </a:r>
            <a:endParaRPr lang="tr-TR" dirty="0"/>
          </a:p>
          <a:p>
            <a:r>
              <a:rPr lang="tr-TR" dirty="0" smtClean="0"/>
              <a:t>Bu kod listesi hem temalar hem de temalar altında yer alabilecek kavramlar düzeyinde olabilir. </a:t>
            </a:r>
            <a:endParaRPr lang="tr-TR" dirty="0"/>
          </a:p>
          <a:p>
            <a:r>
              <a:rPr lang="tr-TR" dirty="0" smtClean="0"/>
              <a:t>2. </a:t>
            </a:r>
            <a:r>
              <a:rPr lang="tr-TR" dirty="0"/>
              <a:t>V</a:t>
            </a:r>
            <a:r>
              <a:rPr lang="tr-TR" dirty="0" smtClean="0"/>
              <a:t>erilerden çıkarılan kavramlara göre yapılan kodlama: Bu tür kodlama kuramsal bir temel olmadığı konularda yapılan araştırmalar için geçerlidir. Bu durumda toplanan verilerin </a:t>
            </a:r>
            <a:r>
              <a:rPr lang="tr-TR" dirty="0" err="1" smtClean="0"/>
              <a:t>tümevarımcı</a:t>
            </a:r>
            <a:r>
              <a:rPr lang="tr-TR" dirty="0" smtClean="0"/>
              <a:t> bir analize tabi tutulması sonucu araştırmacı tarafından ortaya çıkarılır. </a:t>
            </a:r>
            <a:r>
              <a:rPr lang="tr-TR" dirty="0" err="1" smtClean="0"/>
              <a:t>Tümevarımcı</a:t>
            </a:r>
            <a:r>
              <a:rPr lang="tr-TR" dirty="0" smtClean="0"/>
              <a:t> analizde kodlar doğrudan verilerden üretilir.</a:t>
            </a:r>
            <a:endParaRPr lang="tr-TR" dirty="0"/>
          </a:p>
        </p:txBody>
      </p:sp>
    </p:spTree>
    <p:extLst>
      <p:ext uri="{BB962C8B-B14F-4D97-AF65-F5344CB8AC3E}">
        <p14:creationId xmlns:p14="http://schemas.microsoft.com/office/powerpoint/2010/main" val="3559552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Kodlama (devam)</a:t>
            </a:r>
            <a:endParaRPr lang="tr-TR" dirty="0"/>
          </a:p>
        </p:txBody>
      </p:sp>
      <p:sp>
        <p:nvSpPr>
          <p:cNvPr id="3" name="İçerik Yer Tutucusu 2"/>
          <p:cNvSpPr>
            <a:spLocks noGrp="1"/>
          </p:cNvSpPr>
          <p:nvPr>
            <p:ph idx="1"/>
          </p:nvPr>
        </p:nvSpPr>
        <p:spPr/>
        <p:txBody>
          <a:bodyPr/>
          <a:lstStyle/>
          <a:p>
            <a:r>
              <a:rPr lang="tr-TR" dirty="0" smtClean="0"/>
              <a:t>3. Genel bir çerçeve içinde yapılan kodlama: Bu tür kodlama birinci ve ikinci tür kodlama biçimlerinin bileşiminden oluşur. </a:t>
            </a:r>
          </a:p>
          <a:p>
            <a:r>
              <a:rPr lang="tr-TR" dirty="0" smtClean="0"/>
              <a:t>Verilerin analizinden önce bir genel kavramsal yapı oluşturmak mümkündür. </a:t>
            </a:r>
          </a:p>
          <a:p>
            <a:r>
              <a:rPr lang="tr-TR" dirty="0" smtClean="0"/>
              <a:t>Bu kavramsal yapıya göre kodlama yapılır, ancak ortaya çıkan yeni kodlar listeye dahil edilir. </a:t>
            </a:r>
          </a:p>
          <a:p>
            <a:r>
              <a:rPr lang="tr-TR" dirty="0" smtClean="0"/>
              <a:t>Bu şekilde önceden belirlenen kodlar içerik analizi yönlendirirken </a:t>
            </a:r>
            <a:r>
              <a:rPr lang="tr-TR" dirty="0" err="1" smtClean="0"/>
              <a:t>tümevarımcı</a:t>
            </a:r>
            <a:r>
              <a:rPr lang="tr-TR" dirty="0" smtClean="0"/>
              <a:t> bir anlayışla verilerin incelenmesiyle ortaya çıkan kodlar da önceki kod listesine eklenir. </a:t>
            </a:r>
            <a:endParaRPr lang="tr-TR" dirty="0"/>
          </a:p>
        </p:txBody>
      </p:sp>
    </p:spTree>
    <p:extLst>
      <p:ext uri="{BB962C8B-B14F-4D97-AF65-F5344CB8AC3E}">
        <p14:creationId xmlns:p14="http://schemas.microsoft.com/office/powerpoint/2010/main" val="2447187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Kodlama (devam)</a:t>
            </a:r>
            <a:endParaRPr lang="tr-TR" dirty="0"/>
          </a:p>
        </p:txBody>
      </p:sp>
      <p:sp>
        <p:nvSpPr>
          <p:cNvPr id="3" name="İçerik Yer Tutucusu 2"/>
          <p:cNvSpPr>
            <a:spLocks noGrp="1"/>
          </p:cNvSpPr>
          <p:nvPr>
            <p:ph idx="1"/>
          </p:nvPr>
        </p:nvSpPr>
        <p:spPr/>
        <p:txBody>
          <a:bodyPr/>
          <a:lstStyle/>
          <a:p>
            <a:r>
              <a:rPr lang="tr-TR" dirty="0" smtClean="0"/>
              <a:t>Kodların ne kadar ayrıntılı olacağı önemli bir konudur. </a:t>
            </a:r>
            <a:endParaRPr lang="tr-TR" dirty="0"/>
          </a:p>
          <a:p>
            <a:r>
              <a:rPr lang="tr-TR" dirty="0" smtClean="0"/>
              <a:t>İletişim süreçlerini içeren araştırmalarda çok ayrıntılı kodlar yapmak gerekirken başka bir araştırma konusunda bu kadar ayrıntılı kodlar gerekli olmayabilir.</a:t>
            </a:r>
          </a:p>
          <a:p>
            <a:endParaRPr lang="tr-TR" dirty="0"/>
          </a:p>
        </p:txBody>
      </p:sp>
    </p:spTree>
    <p:extLst>
      <p:ext uri="{BB962C8B-B14F-4D97-AF65-F5344CB8AC3E}">
        <p14:creationId xmlns:p14="http://schemas.microsoft.com/office/powerpoint/2010/main" val="764320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analiz süreci: Temaların bulunması</a:t>
            </a:r>
            <a:endParaRPr lang="tr-TR" dirty="0"/>
          </a:p>
        </p:txBody>
      </p:sp>
      <p:sp>
        <p:nvSpPr>
          <p:cNvPr id="3" name="İçerik Yer Tutucusu 2"/>
          <p:cNvSpPr>
            <a:spLocks noGrp="1"/>
          </p:cNvSpPr>
          <p:nvPr>
            <p:ph idx="1"/>
          </p:nvPr>
        </p:nvSpPr>
        <p:spPr/>
        <p:txBody>
          <a:bodyPr>
            <a:normAutofit/>
          </a:bodyPr>
          <a:lstStyle/>
          <a:p>
            <a:r>
              <a:rPr lang="tr-TR" dirty="0" smtClean="0"/>
              <a:t>Toplanan verilerin kodlanması ve kodlara göre sınıflandırılması yeterli değildir. </a:t>
            </a:r>
          </a:p>
          <a:p>
            <a:r>
              <a:rPr lang="tr-TR" dirty="0" smtClean="0"/>
              <a:t>İlk aşamada ortaya çıkan kodlardan yola çıkarak kodları belirli kategoriler altında toplayabilen temaların bulunması gerekmektedir. </a:t>
            </a:r>
          </a:p>
          <a:p>
            <a:r>
              <a:rPr lang="tr-TR" dirty="0" smtClean="0"/>
              <a:t>Temaların bulunması için önce kodlar bir araya getirilir ve incelenir. Kodlar arasındaki ortak yönler bulunmaya çalışılır. Bu bir anlamda tematik kodlama işlemidir ve toplanan verilerin kodlar aracılığıyla kategorize edilmesidir. </a:t>
            </a:r>
          </a:p>
          <a:p>
            <a:r>
              <a:rPr lang="tr-TR" dirty="0" smtClean="0"/>
              <a:t>Temalar daha genel bir olguya işaret eder. Tematik kodlama yapmadan ilk aşamada yapılan kodlama ile verileri düzenlemek ve aralarında anlamlı ilişkiler kurmak mümkün olmayabilir. </a:t>
            </a:r>
            <a:endParaRPr lang="tr-TR" dirty="0"/>
          </a:p>
        </p:txBody>
      </p:sp>
    </p:spTree>
    <p:extLst>
      <p:ext uri="{BB962C8B-B14F-4D97-AF65-F5344CB8AC3E}">
        <p14:creationId xmlns:p14="http://schemas.microsoft.com/office/powerpoint/2010/main" val="66888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çerçeve</a:t>
            </a:r>
            <a:endParaRPr lang="tr-TR" dirty="0"/>
          </a:p>
        </p:txBody>
      </p:sp>
      <p:sp>
        <p:nvSpPr>
          <p:cNvPr id="3" name="İçerik Yer Tutucusu 2"/>
          <p:cNvSpPr>
            <a:spLocks noGrp="1"/>
          </p:cNvSpPr>
          <p:nvPr>
            <p:ph idx="1"/>
          </p:nvPr>
        </p:nvSpPr>
        <p:spPr/>
        <p:txBody>
          <a:bodyPr>
            <a:normAutofit/>
          </a:bodyPr>
          <a:lstStyle/>
          <a:p>
            <a:r>
              <a:rPr lang="tr-TR" dirty="0" smtClean="0"/>
              <a:t>Nitel araştırmada veri analizi çeşitlilik, yaratıcılık ve esneklik anlamına gelir.</a:t>
            </a:r>
          </a:p>
          <a:p>
            <a:r>
              <a:rPr lang="tr-TR" dirty="0" smtClean="0"/>
              <a:t>Her nitel araştırma farklı birtakım özellikleri taşır ve veri analizinde de birtakım yeni yaklaşımları gerektirir. </a:t>
            </a:r>
          </a:p>
          <a:p>
            <a:r>
              <a:rPr lang="tr-TR" dirty="0" smtClean="0"/>
              <a:t>Araştırmacı gerek toplanan verilerin özelliklerinden yola çıkarak ve var olan yeni analiz yöntemlerini gözden geçirerek araştırması için bir veri analiz planı geliştirmesi beklenir. </a:t>
            </a:r>
          </a:p>
          <a:p>
            <a:r>
              <a:rPr lang="tr-TR" dirty="0" smtClean="0"/>
              <a:t>Strauss (1987) ve </a:t>
            </a:r>
            <a:r>
              <a:rPr lang="tr-TR" dirty="0" err="1" smtClean="0"/>
              <a:t>Coffey</a:t>
            </a:r>
            <a:r>
              <a:rPr lang="tr-TR" dirty="0" smtClean="0"/>
              <a:t> ve </a:t>
            </a:r>
            <a:r>
              <a:rPr lang="tr-TR" dirty="0" err="1" smtClean="0"/>
              <a:t>Atkinson</a:t>
            </a:r>
            <a:r>
              <a:rPr lang="tr-TR" dirty="0" smtClean="0"/>
              <a:t> (1996) nitel araştırmada veri analiz sürecinin kapsamlı ve sistematik olması gerektiğini ancak her araştırma için veri analiz yöntemlerinin standart hale getirilemeyeceğini belirtirler. </a:t>
            </a:r>
            <a:endParaRPr lang="tr-TR" dirty="0"/>
          </a:p>
        </p:txBody>
      </p:sp>
    </p:spTree>
    <p:extLst>
      <p:ext uri="{BB962C8B-B14F-4D97-AF65-F5344CB8AC3E}">
        <p14:creationId xmlns:p14="http://schemas.microsoft.com/office/powerpoint/2010/main" val="2136443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Temaların bulunması</a:t>
            </a:r>
            <a:endParaRPr lang="tr-TR" dirty="0"/>
          </a:p>
        </p:txBody>
      </p:sp>
      <p:sp>
        <p:nvSpPr>
          <p:cNvPr id="3" name="İçerik Yer Tutucusu 2"/>
          <p:cNvSpPr>
            <a:spLocks noGrp="1"/>
          </p:cNvSpPr>
          <p:nvPr>
            <p:ph idx="1"/>
          </p:nvPr>
        </p:nvSpPr>
        <p:spPr/>
        <p:txBody>
          <a:bodyPr>
            <a:normAutofit fontScale="92500"/>
          </a:bodyPr>
          <a:lstStyle/>
          <a:p>
            <a:r>
              <a:rPr lang="tr-TR" dirty="0" smtClean="0"/>
              <a:t>Toplanan verilerin kodlanması sonucu «heyecan», «moral bozukluğu», «istek» ve «hoşgörü» kavramlarının ortaya çıktığını varsayalım. Bu kavramları bir tema altında toplayabilmek için daha üst düzeyde, daha genel bir kavram bulmak gerekmektedir. Bu kavram «duygusal ortam» olabilir.</a:t>
            </a:r>
          </a:p>
          <a:p>
            <a:r>
              <a:rPr lang="tr-TR" dirty="0" smtClean="0"/>
              <a:t>Bu örnekte görüldüğü gibi, veri analizinin ikinci aşaması tematik kodlamadır. </a:t>
            </a:r>
          </a:p>
          <a:p>
            <a:r>
              <a:rPr lang="tr-TR" dirty="0" smtClean="0"/>
              <a:t>Nitel araştırmada temalar eğer önceden belirlenmiş bir kuram varsa kuramsal çerçeveye göre belirlenebilir.</a:t>
            </a:r>
          </a:p>
          <a:p>
            <a:r>
              <a:rPr lang="tr-TR" dirty="0" smtClean="0"/>
              <a:t>Tematik kodlama yaparken «iç tutarlılık» önemlidir. Temanın altında toplanan verilerin anlamlı bir bütün oluşturup oluşturmadığına dikkat edilmelidir. </a:t>
            </a:r>
          </a:p>
          <a:p>
            <a:r>
              <a:rPr lang="tr-TR" dirty="0" smtClean="0"/>
              <a:t>Temaların tümü verileri anlamlı bir biçimde açıklayabilmelidir. Temalar farklı olsa da kendi aralarında bir bütün oluşturmalıdır. Bu da tematik kodlamada «dış tutarlılık» olarak ifade edilir. </a:t>
            </a:r>
          </a:p>
          <a:p>
            <a:endParaRPr lang="tr-TR" dirty="0"/>
          </a:p>
        </p:txBody>
      </p:sp>
    </p:spTree>
    <p:extLst>
      <p:ext uri="{BB962C8B-B14F-4D97-AF65-F5344CB8AC3E}">
        <p14:creationId xmlns:p14="http://schemas.microsoft.com/office/powerpoint/2010/main" val="1760962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Verilerin analizi: Verilerin kodlara ve temalara göre düzenlenmesi ve tanımlanması</a:t>
            </a:r>
            <a:endParaRPr lang="tr-TR" dirty="0"/>
          </a:p>
        </p:txBody>
      </p:sp>
      <p:sp>
        <p:nvSpPr>
          <p:cNvPr id="3" name="İçerik Yer Tutucusu 2"/>
          <p:cNvSpPr>
            <a:spLocks noGrp="1"/>
          </p:cNvSpPr>
          <p:nvPr>
            <p:ph idx="1"/>
          </p:nvPr>
        </p:nvSpPr>
        <p:spPr/>
        <p:txBody>
          <a:bodyPr/>
          <a:lstStyle/>
          <a:p>
            <a:r>
              <a:rPr lang="tr-TR" dirty="0" smtClean="0"/>
              <a:t>Tematik kodlamadan sonra veriler ortaya çıkan kodlara ve temalara göre düzenlenir. </a:t>
            </a:r>
          </a:p>
          <a:p>
            <a:r>
              <a:rPr lang="tr-TR" dirty="0" smtClean="0"/>
              <a:t>Ayrıntılı kodlama ve temalar altında toplama verilerin düzenlenebileceği bir sistem oluşturur. </a:t>
            </a:r>
          </a:p>
          <a:p>
            <a:r>
              <a:rPr lang="tr-TR" dirty="0" smtClean="0"/>
              <a:t>Araştırmacı bu sisteme göre elde edilen verileri düzenler ve olguları verilere göre tanımlar ve yorumlayabilir. </a:t>
            </a:r>
          </a:p>
          <a:p>
            <a:r>
              <a:rPr lang="tr-TR" dirty="0" smtClean="0"/>
              <a:t>Bu aşamada araştırmacı verileri yorumlamaz, sadece işlenmiş bir şekilde sunar.</a:t>
            </a:r>
            <a:endParaRPr lang="tr-TR" dirty="0"/>
          </a:p>
        </p:txBody>
      </p:sp>
    </p:spTree>
    <p:extLst>
      <p:ext uri="{BB962C8B-B14F-4D97-AF65-F5344CB8AC3E}">
        <p14:creationId xmlns:p14="http://schemas.microsoft.com/office/powerpoint/2010/main" val="292758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Bulguların yorumlanması</a:t>
            </a:r>
            <a:endParaRPr lang="tr-TR" dirty="0"/>
          </a:p>
        </p:txBody>
      </p:sp>
      <p:sp>
        <p:nvSpPr>
          <p:cNvPr id="3" name="İçerik Yer Tutucusu 2"/>
          <p:cNvSpPr>
            <a:spLocks noGrp="1"/>
          </p:cNvSpPr>
          <p:nvPr>
            <p:ph idx="1"/>
          </p:nvPr>
        </p:nvSpPr>
        <p:spPr>
          <a:xfrm>
            <a:off x="838200" y="1690688"/>
            <a:ext cx="10515600" cy="4351338"/>
          </a:xfrm>
        </p:spPr>
        <p:txBody>
          <a:bodyPr/>
          <a:lstStyle/>
          <a:p>
            <a:r>
              <a:rPr lang="tr-TR" dirty="0" smtClean="0"/>
              <a:t>Bu aşamada ayrıntılı bir biçimde tanımlanan ve sunulan bulgular yorumlanabilir ve bazı sonuçlar çıkarılabilir. </a:t>
            </a:r>
          </a:p>
          <a:p>
            <a:r>
              <a:rPr lang="tr-TR" dirty="0" smtClean="0"/>
              <a:t>Araştırmacı incelenen olguya yakın olduğu ve o olguya ilişkin ilk elden deneyimler edindiği için yapacağı yorumlar da değerlidir. </a:t>
            </a:r>
          </a:p>
          <a:p>
            <a:r>
              <a:rPr lang="tr-TR" dirty="0" smtClean="0"/>
              <a:t>Araştırmacı bu son aşamada topladığı verilere anlam kazandırmak ve bulgular arasındaki ilişkileri açıklamak, neden-sonuç ilişkilerini kurmak, bulgulardan birtakım sonuçlar çıkarmak ve elde edilen sonuçların önemine ilişkin açıklamalar yapmak zorundadır. </a:t>
            </a:r>
          </a:p>
          <a:p>
            <a:r>
              <a:rPr lang="tr-TR" dirty="0" smtClean="0"/>
              <a:t>İlk elden toplanan verilere dayanmayan görüşlerin araştırmada sunulması uygun değildir. </a:t>
            </a:r>
          </a:p>
        </p:txBody>
      </p:sp>
    </p:spTree>
    <p:extLst>
      <p:ext uri="{BB962C8B-B14F-4D97-AF65-F5344CB8AC3E}">
        <p14:creationId xmlns:p14="http://schemas.microsoft.com/office/powerpoint/2010/main" val="155298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çerçeve (devam)</a:t>
            </a:r>
            <a:endParaRPr lang="tr-TR" dirty="0"/>
          </a:p>
        </p:txBody>
      </p:sp>
      <p:sp>
        <p:nvSpPr>
          <p:cNvPr id="3" name="İçerik Yer Tutucusu 2"/>
          <p:cNvSpPr>
            <a:spLocks noGrp="1"/>
          </p:cNvSpPr>
          <p:nvPr>
            <p:ph idx="1"/>
          </p:nvPr>
        </p:nvSpPr>
        <p:spPr/>
        <p:txBody>
          <a:bodyPr/>
          <a:lstStyle/>
          <a:p>
            <a:r>
              <a:rPr lang="tr-TR" dirty="0" err="1" smtClean="0"/>
              <a:t>Wolcott</a:t>
            </a:r>
            <a:r>
              <a:rPr lang="tr-TR" dirty="0" smtClean="0"/>
              <a:t> (1994) veri analizinde üç yol önermektedir: </a:t>
            </a:r>
          </a:p>
          <a:p>
            <a:r>
              <a:rPr lang="tr-TR" dirty="0" smtClean="0"/>
              <a:t>Birincisi, toplanan verinin orijinal formuna mümkün olduğu kadar sadık kalarak, gerektiğinde araştırmaya katılan bireylerin söylediklerinden doğrudan alıntı yaparak </a:t>
            </a:r>
            <a:r>
              <a:rPr lang="tr-TR" dirty="0" err="1" smtClean="0"/>
              <a:t>betimsel</a:t>
            </a:r>
            <a:r>
              <a:rPr lang="tr-TR" dirty="0" smtClean="0"/>
              <a:t> bir yaklaşımla verileri okuyucuya sunmaktır.</a:t>
            </a:r>
          </a:p>
          <a:p>
            <a:r>
              <a:rPr lang="tr-TR" dirty="0" smtClean="0"/>
              <a:t>Bu yaklaşımda veriler ve ulaşılan sonuçlar birbirine anlatı olarak çok yakındır. Örneğin görüşmelerden uzun aktarımlar yapılabilir ve gözlem notları özgün haline yakın bir biçimde betimlenebilir.</a:t>
            </a:r>
            <a:endParaRPr lang="tr-TR" dirty="0"/>
          </a:p>
        </p:txBody>
      </p:sp>
    </p:spTree>
    <p:extLst>
      <p:ext uri="{BB962C8B-B14F-4D97-AF65-F5344CB8AC3E}">
        <p14:creationId xmlns:p14="http://schemas.microsoft.com/office/powerpoint/2010/main" val="293579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çerçeve (devam)</a:t>
            </a:r>
            <a:endParaRPr lang="tr-TR" dirty="0"/>
          </a:p>
        </p:txBody>
      </p:sp>
      <p:sp>
        <p:nvSpPr>
          <p:cNvPr id="3" name="İçerik Yer Tutucusu 2"/>
          <p:cNvSpPr>
            <a:spLocks noGrp="1"/>
          </p:cNvSpPr>
          <p:nvPr>
            <p:ph idx="1"/>
          </p:nvPr>
        </p:nvSpPr>
        <p:spPr>
          <a:xfrm>
            <a:off x="838200" y="1466491"/>
            <a:ext cx="10515600" cy="4710472"/>
          </a:xfrm>
        </p:spPr>
        <p:txBody>
          <a:bodyPr>
            <a:normAutofit/>
          </a:bodyPr>
          <a:lstStyle/>
          <a:p>
            <a:r>
              <a:rPr lang="tr-TR" dirty="0" smtClean="0"/>
              <a:t>İkinci yol, birinci yaklaşımı da içerir. Bununla birlikte bazı </a:t>
            </a:r>
            <a:r>
              <a:rPr lang="tr-TR" dirty="0" err="1" smtClean="0"/>
              <a:t>nedensel</a:t>
            </a:r>
            <a:r>
              <a:rPr lang="tr-TR" dirty="0" smtClean="0"/>
              <a:t> ve açıklayıcı sonuçlara ulaşmak amacıyla «sistematik analiz» yapmaktır. </a:t>
            </a:r>
          </a:p>
          <a:p>
            <a:r>
              <a:rPr lang="tr-TR" dirty="0" smtClean="0"/>
              <a:t>Başka deyişle veriler </a:t>
            </a:r>
            <a:r>
              <a:rPr lang="tr-TR" dirty="0" err="1" smtClean="0"/>
              <a:t>betimsel</a:t>
            </a:r>
            <a:r>
              <a:rPr lang="tr-TR" dirty="0" smtClean="0"/>
              <a:t> bir yaklaşımla sunulur ve buna ek olarak belirlenen bazı temalar ve temalar arası ilişkiler belirlenir. </a:t>
            </a:r>
          </a:p>
          <a:p>
            <a:r>
              <a:rPr lang="tr-TR" dirty="0" smtClean="0"/>
              <a:t>Bu yaklaşımda araştırmacı veri analizini bir adım ileriye götürür ve ek birtakım analizler yapar. </a:t>
            </a:r>
          </a:p>
          <a:p>
            <a:r>
              <a:rPr lang="tr-TR" dirty="0" smtClean="0"/>
              <a:t>Üçüncü yaklaşımda ise araştırmacı birinci ya da ikinci yaklaşımı temel alır ve buna ek olarak veri analiz sürecine kendi yorumlarını dahil eder.</a:t>
            </a:r>
          </a:p>
          <a:p>
            <a:r>
              <a:rPr lang="tr-TR" dirty="0" smtClean="0"/>
              <a:t>Burada araştırmacının katılımcı ve öznel yönü daha çok ön plana çıkar. Veri toplamanın yanında veri analizinde de kendi yorumları ve anlayışı ile araştırmacı daha etkin bir rol üstlenmektedir. </a:t>
            </a:r>
            <a:endParaRPr lang="tr-TR" dirty="0"/>
          </a:p>
        </p:txBody>
      </p:sp>
    </p:spTree>
    <p:extLst>
      <p:ext uri="{BB962C8B-B14F-4D97-AF65-F5344CB8AC3E}">
        <p14:creationId xmlns:p14="http://schemas.microsoft.com/office/powerpoint/2010/main" val="226580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çerçeve (devam)</a:t>
            </a:r>
            <a:endParaRPr lang="tr-TR" dirty="0"/>
          </a:p>
        </p:txBody>
      </p:sp>
      <p:sp>
        <p:nvSpPr>
          <p:cNvPr id="3" name="İçerik Yer Tutucusu 2"/>
          <p:cNvSpPr>
            <a:spLocks noGrp="1"/>
          </p:cNvSpPr>
          <p:nvPr>
            <p:ph idx="1"/>
          </p:nvPr>
        </p:nvSpPr>
        <p:spPr>
          <a:xfrm>
            <a:off x="838200" y="1483743"/>
            <a:ext cx="10515600" cy="4986068"/>
          </a:xfrm>
        </p:spPr>
        <p:txBody>
          <a:bodyPr>
            <a:normAutofit/>
          </a:bodyPr>
          <a:lstStyle/>
          <a:p>
            <a:r>
              <a:rPr lang="tr-TR" dirty="0" smtClean="0"/>
              <a:t>Her araştırmacı için veri analizinde önemli olan üç kavram vardır:</a:t>
            </a:r>
          </a:p>
          <a:p>
            <a:r>
              <a:rPr lang="tr-TR" dirty="0" smtClean="0"/>
              <a:t>Betimleme: Araştırmada toplanan verilerin araştırma problemine ilişkin olarak neleri söylediği ya da hangi sonuçları ortaya koyduğu ön plana çıkmaktadır. Örneğin gözlenen ortamda nelerin olup bittiği, görüşülen bireylerin neleri söyledikleri, çalışılan dokümanların hangi bilgileri ortaya koyduğu betimleme yaklaşımına uygun sorulardır.</a:t>
            </a:r>
          </a:p>
          <a:p>
            <a:r>
              <a:rPr lang="tr-TR" dirty="0" smtClean="0"/>
              <a:t>Analiz: Veri setinde doğrudan görülemeyen, ancak kavramsal kodlama ve sınıflama yoluyla temaların ve bu temalar arası anlamlı ilişkilerin ortaya çıkarılması analiz sürecinin temel işlevidir. Neden ve nasıl sorularına yanıtlar aranır.</a:t>
            </a:r>
          </a:p>
          <a:p>
            <a:r>
              <a:rPr lang="tr-TR" dirty="0" smtClean="0"/>
              <a:t>Yorumlama: Bu aşamanın temelini «bu söylenen ya da gözlenen ne anlama gelmektedir?» sorusu oluşturmaktadır. Veri analizinde anlam ön plana çıkarken, anlamın ön plana çıkarılması elde edilen bulguların kendi ortamı içinde yorumlanmasına bağlıdır. Araştırmacı kendi yorumları ile elde ettiği verileri ve bundan çıkardığı sonuçları nasıl gördüğünü ortaya koymaktadır.</a:t>
            </a:r>
            <a:endParaRPr lang="tr-TR" dirty="0"/>
          </a:p>
        </p:txBody>
      </p:sp>
    </p:spTree>
    <p:extLst>
      <p:ext uri="{BB962C8B-B14F-4D97-AF65-F5344CB8AC3E}">
        <p14:creationId xmlns:p14="http://schemas.microsoft.com/office/powerpoint/2010/main" val="9305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çerçeve (devam)</a:t>
            </a:r>
            <a:endParaRPr lang="tr-TR" dirty="0"/>
          </a:p>
        </p:txBody>
      </p:sp>
      <p:sp>
        <p:nvSpPr>
          <p:cNvPr id="3" name="İçerik Yer Tutucusu 2"/>
          <p:cNvSpPr>
            <a:spLocks noGrp="1"/>
          </p:cNvSpPr>
          <p:nvPr>
            <p:ph idx="1"/>
          </p:nvPr>
        </p:nvSpPr>
        <p:spPr/>
        <p:txBody>
          <a:bodyPr>
            <a:normAutofit/>
          </a:bodyPr>
          <a:lstStyle/>
          <a:p>
            <a:r>
              <a:rPr lang="tr-TR" dirty="0" smtClean="0"/>
              <a:t>Miles ve </a:t>
            </a:r>
            <a:r>
              <a:rPr lang="tr-TR" dirty="0" err="1" smtClean="0"/>
              <a:t>Huberman</a:t>
            </a:r>
            <a:r>
              <a:rPr lang="tr-TR" dirty="0" smtClean="0"/>
              <a:t> (1994) veri analiz sürecini üç bölümde incelemektedir: Verinin işlenmesi, verinin görsel hale getirilmesi ve sonuç çıkarma, doğrulama. </a:t>
            </a:r>
          </a:p>
          <a:p>
            <a:r>
              <a:rPr lang="tr-TR" dirty="0" smtClean="0"/>
              <a:t>Verinin işlenmesi aşamasında araştırmacı önce veriyi inceler ve kodlar. Veriyi kodlarken araştırma problemine göre önemli olan kavramları ve temaları kullanır. </a:t>
            </a:r>
            <a:r>
              <a:rPr lang="tr-TR" b="1" dirty="0" smtClean="0"/>
              <a:t>Bu şekilde veri özetlenmiş ve önemli olanlar seçilmiş olur. </a:t>
            </a:r>
          </a:p>
          <a:p>
            <a:r>
              <a:rPr lang="tr-TR" dirty="0" smtClean="0"/>
              <a:t>İkinci aşamada veri seti çeşitli grafikler, tablolar ve şekiller yoluyla görsel hale getirilir. Verilerin görsel hale getirilmesi gerek ortaya çıkan tema ve kavramların birbirleriyle ilişkilerinin belirgin hale getirilmesi, gerekse bu ilişkilerden yola çıkarak bazı sonuçlara ulaşılması yönünden büyük önem taşır. </a:t>
            </a:r>
            <a:endParaRPr lang="tr-TR" dirty="0"/>
          </a:p>
        </p:txBody>
      </p:sp>
    </p:spTree>
    <p:extLst>
      <p:ext uri="{BB962C8B-B14F-4D97-AF65-F5344CB8AC3E}">
        <p14:creationId xmlns:p14="http://schemas.microsoft.com/office/powerpoint/2010/main" val="711743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çerçeve (devam)</a:t>
            </a:r>
            <a:endParaRPr lang="tr-TR" dirty="0"/>
          </a:p>
        </p:txBody>
      </p:sp>
      <p:sp>
        <p:nvSpPr>
          <p:cNvPr id="3" name="İçerik Yer Tutucusu 2"/>
          <p:cNvSpPr>
            <a:spLocks noGrp="1"/>
          </p:cNvSpPr>
          <p:nvPr>
            <p:ph idx="1"/>
          </p:nvPr>
        </p:nvSpPr>
        <p:spPr/>
        <p:txBody>
          <a:bodyPr/>
          <a:lstStyle/>
          <a:p>
            <a:r>
              <a:rPr lang="tr-TR" dirty="0" smtClean="0"/>
              <a:t>Nitel verilerin analizi konusundaki literatür farklı kavramlar ve yaklaşımlar ortaya koysa da, tüm bu yaklaşımlarda göze çarpan önemli nokta verilerin betimlenmesine ve temaların ortaya çıkarılmasına verilen önemdir. </a:t>
            </a:r>
          </a:p>
          <a:p>
            <a:r>
              <a:rPr lang="tr-TR" dirty="0" smtClean="0"/>
              <a:t>Burada iki veri analiz süreci incelenecektir: </a:t>
            </a:r>
            <a:r>
              <a:rPr lang="tr-TR" dirty="0" err="1" smtClean="0"/>
              <a:t>Betimsel</a:t>
            </a:r>
            <a:r>
              <a:rPr lang="tr-TR" dirty="0" smtClean="0"/>
              <a:t> analiz ve içerik analizi.</a:t>
            </a:r>
          </a:p>
          <a:p>
            <a:endParaRPr lang="tr-TR" dirty="0" smtClean="0"/>
          </a:p>
        </p:txBody>
      </p:sp>
    </p:spTree>
    <p:extLst>
      <p:ext uri="{BB962C8B-B14F-4D97-AF65-F5344CB8AC3E}">
        <p14:creationId xmlns:p14="http://schemas.microsoft.com/office/powerpoint/2010/main" val="194305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Betimsel</a:t>
            </a:r>
            <a:r>
              <a:rPr lang="tr-TR" dirty="0" smtClean="0"/>
              <a:t> analiz</a:t>
            </a:r>
            <a:endParaRPr lang="tr-TR" dirty="0"/>
          </a:p>
        </p:txBody>
      </p:sp>
      <p:sp>
        <p:nvSpPr>
          <p:cNvPr id="3" name="İçerik Yer Tutucusu 2"/>
          <p:cNvSpPr>
            <a:spLocks noGrp="1"/>
          </p:cNvSpPr>
          <p:nvPr>
            <p:ph idx="1"/>
          </p:nvPr>
        </p:nvSpPr>
        <p:spPr/>
        <p:txBody>
          <a:bodyPr/>
          <a:lstStyle/>
          <a:p>
            <a:r>
              <a:rPr lang="tr-TR" dirty="0" smtClean="0"/>
              <a:t>Bu yaklaşıma göre elde edilen veriler daha önceden belirlenen temalara göre özetlenir ve yorumlanır. </a:t>
            </a:r>
          </a:p>
          <a:p>
            <a:r>
              <a:rPr lang="tr-TR" dirty="0" smtClean="0"/>
              <a:t>Veriler araştırma sorularının ortaya koyduğu temalara göre düzenlenebileceği gibi, görüşme ve gözlem süreçlerinde kullanılan sorular ya da boyutlar dikkate alınarak da sunulabilir.</a:t>
            </a:r>
          </a:p>
          <a:p>
            <a:r>
              <a:rPr lang="tr-TR" dirty="0" err="1" smtClean="0"/>
              <a:t>Betimsel</a:t>
            </a:r>
            <a:r>
              <a:rPr lang="tr-TR" dirty="0" smtClean="0"/>
              <a:t> analizde görüşülen ya da gözlenen bireylerin görüşlerini çarpıcı bir biçimde yansıtmak amacıyla doğrudan alıntılara sık sık yer verilir.</a:t>
            </a:r>
          </a:p>
          <a:p>
            <a:r>
              <a:rPr lang="tr-TR" dirty="0" smtClean="0"/>
              <a:t>Amaç elde edilen bulguları düzenlenmiş ve yorumlanmış bir biçimde sunmaktır.  </a:t>
            </a:r>
            <a:endParaRPr lang="tr-TR" dirty="0"/>
          </a:p>
        </p:txBody>
      </p:sp>
    </p:spTree>
    <p:extLst>
      <p:ext uri="{BB962C8B-B14F-4D97-AF65-F5344CB8AC3E}">
        <p14:creationId xmlns:p14="http://schemas.microsoft.com/office/powerpoint/2010/main" val="2414298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Betimsel</a:t>
            </a:r>
            <a:r>
              <a:rPr lang="tr-TR" dirty="0" smtClean="0"/>
              <a:t> analiz aşamaları</a:t>
            </a:r>
            <a:endParaRPr lang="tr-TR" dirty="0"/>
          </a:p>
        </p:txBody>
      </p:sp>
      <p:sp>
        <p:nvSpPr>
          <p:cNvPr id="3" name="İçerik Yer Tutucusu 2"/>
          <p:cNvSpPr>
            <a:spLocks noGrp="1"/>
          </p:cNvSpPr>
          <p:nvPr>
            <p:ph idx="1"/>
          </p:nvPr>
        </p:nvSpPr>
        <p:spPr/>
        <p:txBody>
          <a:bodyPr>
            <a:normAutofit/>
          </a:bodyPr>
          <a:lstStyle/>
          <a:p>
            <a:r>
              <a:rPr lang="tr-TR" dirty="0" smtClean="0"/>
              <a:t>1. </a:t>
            </a:r>
            <a:r>
              <a:rPr lang="tr-TR" dirty="0" err="1" smtClean="0"/>
              <a:t>Betimsel</a:t>
            </a:r>
            <a:r>
              <a:rPr lang="tr-TR" dirty="0" smtClean="0"/>
              <a:t> analiz için bir çerçeve oluşturmak: Görüşme ve gözlemde yer alan boyutlardan yola çıkarak veri analizi için bir çerçeve oluşturulur. Bu çerçeveye göre verilerin hangi temalar altında düzenleneceği ve sunulacağı belirlenir. Eğer önceden belirlenmiş bir tema yoksa </a:t>
            </a:r>
            <a:r>
              <a:rPr lang="tr-TR" dirty="0" err="1" smtClean="0"/>
              <a:t>betimsel</a:t>
            </a:r>
            <a:r>
              <a:rPr lang="tr-TR" dirty="0" smtClean="0"/>
              <a:t> analizi kullanmak güçtür. </a:t>
            </a:r>
          </a:p>
          <a:p>
            <a:r>
              <a:rPr lang="tr-TR" dirty="0" smtClean="0"/>
              <a:t>2. Tematik çerçeveye göre verilerin işlenmesi: Bu aşamada daha önce oluşturulan çerçeveye göre elde edilen veriler okunur ve düzenlenir. Oluşturulan çerçeveye göre bazı veriler dışarıda kalabilir.</a:t>
            </a:r>
          </a:p>
          <a:p>
            <a:r>
              <a:rPr lang="tr-TR" dirty="0" smtClean="0"/>
              <a:t>Bu aşamada verilerin seçilmesi, anlamlı ve mantıklı bir şekilde bir araya getirilmesi söz konusudur. Ayrıca sonuçlar yazılırken yapılacak doğrudan alıntılar da seçilir.</a:t>
            </a:r>
            <a:endParaRPr lang="tr-TR" dirty="0"/>
          </a:p>
        </p:txBody>
      </p:sp>
    </p:spTree>
    <p:extLst>
      <p:ext uri="{BB962C8B-B14F-4D97-AF65-F5344CB8AC3E}">
        <p14:creationId xmlns:p14="http://schemas.microsoft.com/office/powerpoint/2010/main" val="397993012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168</TotalTime>
  <Words>1907</Words>
  <Application>Microsoft Office PowerPoint</Application>
  <PresentationFormat>Geniş ekran</PresentationFormat>
  <Paragraphs>95</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Century Gothic</vt:lpstr>
      <vt:lpstr>Wingdings 3</vt:lpstr>
      <vt:lpstr>Duman</vt:lpstr>
      <vt:lpstr>NİTEL ARAŞTIRMADA VERİLERİN ANALİZİ</vt:lpstr>
      <vt:lpstr>Kavramsal çerçeve</vt:lpstr>
      <vt:lpstr>Kavramsal çerçeve (devam)</vt:lpstr>
      <vt:lpstr>Kavramsal çerçeve (devam)</vt:lpstr>
      <vt:lpstr>Kavramsal çerçeve (devam)</vt:lpstr>
      <vt:lpstr>Kavramsal çerçeve (devam)</vt:lpstr>
      <vt:lpstr>Kavramsal çerçeve (devam)</vt:lpstr>
      <vt:lpstr>Betimsel analiz</vt:lpstr>
      <vt:lpstr>Betimsel analiz aşamaları</vt:lpstr>
      <vt:lpstr>Betimsel analiz aşamaları (devam)</vt:lpstr>
      <vt:lpstr>İçerik analizi</vt:lpstr>
      <vt:lpstr>İçerik analizinde kullanılan kavramlar</vt:lpstr>
      <vt:lpstr>İçerik analizinde kullanılan kavramlar</vt:lpstr>
      <vt:lpstr>İçerik analizinde veri analiz süreci</vt:lpstr>
      <vt:lpstr>Veri analiz süreci: Kodlama</vt:lpstr>
      <vt:lpstr>Kodlama (devam)</vt:lpstr>
      <vt:lpstr>Kodlama (devam)</vt:lpstr>
      <vt:lpstr>Kodlama (devam)</vt:lpstr>
      <vt:lpstr>Veri analiz süreci: Temaların bulunması</vt:lpstr>
      <vt:lpstr>Temaların bulunması</vt:lpstr>
      <vt:lpstr>Verilerin analizi: Verilerin kodlara ve temalara göre düzenlenmesi ve tanımlanması</vt:lpstr>
      <vt:lpstr>Bulguların yorumlanması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ARAŞTIRMADA VERİLERİN ANALİZİ</dc:title>
  <dc:creator>default default</dc:creator>
  <cp:lastModifiedBy>default default</cp:lastModifiedBy>
  <cp:revision>17</cp:revision>
  <dcterms:created xsi:type="dcterms:W3CDTF">2021-04-20T18:53:53Z</dcterms:created>
  <dcterms:modified xsi:type="dcterms:W3CDTF">2021-04-21T06:21:34Z</dcterms:modified>
</cp:coreProperties>
</file>