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0" autoAdjust="0"/>
    <p:restoredTop sz="94660"/>
  </p:normalViewPr>
  <p:slideViewPr>
    <p:cSldViewPr snapToGrid="0">
      <p:cViewPr varScale="1">
        <p:scale>
          <a:sx n="44" d="100"/>
          <a:sy n="44" d="100"/>
        </p:scale>
        <p:origin x="24" y="1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C02E02E-3138-4DEC-823F-F0C8E7C46E39}" type="datetimeFigureOut">
              <a:rPr lang="tr-TR" smtClean="0"/>
              <a:t>14.4.2021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453A1C-8EEE-49CD-991C-2C9E7F7646A5}" type="slidenum">
              <a:rPr lang="tr-TR" smtClean="0"/>
              <a:t>‹#›</a:t>
            </a:fld>
            <a:endParaRPr lang="tr-TR"/>
          </a:p>
        </p:txBody>
      </p:sp>
    </p:spTree>
    <p:extLst>
      <p:ext uri="{BB962C8B-B14F-4D97-AF65-F5344CB8AC3E}">
        <p14:creationId xmlns:p14="http://schemas.microsoft.com/office/powerpoint/2010/main" val="2723144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C02E02E-3138-4DEC-823F-F0C8E7C46E39}" type="datetimeFigureOut">
              <a:rPr lang="tr-TR" smtClean="0"/>
              <a:t>14.4.2021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453A1C-8EEE-49CD-991C-2C9E7F7646A5}" type="slidenum">
              <a:rPr lang="tr-TR" smtClean="0"/>
              <a:t>‹#›</a:t>
            </a:fld>
            <a:endParaRPr lang="tr-TR"/>
          </a:p>
        </p:txBody>
      </p:sp>
    </p:spTree>
    <p:extLst>
      <p:ext uri="{BB962C8B-B14F-4D97-AF65-F5344CB8AC3E}">
        <p14:creationId xmlns:p14="http://schemas.microsoft.com/office/powerpoint/2010/main" val="3014244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C02E02E-3138-4DEC-823F-F0C8E7C46E39}" type="datetimeFigureOut">
              <a:rPr lang="tr-TR" smtClean="0"/>
              <a:t>14.4.2021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453A1C-8EEE-49CD-991C-2C9E7F7646A5}" type="slidenum">
              <a:rPr lang="tr-TR" smtClean="0"/>
              <a:t>‹#›</a:t>
            </a:fld>
            <a:endParaRPr lang="tr-TR"/>
          </a:p>
        </p:txBody>
      </p:sp>
    </p:spTree>
    <p:extLst>
      <p:ext uri="{BB962C8B-B14F-4D97-AF65-F5344CB8AC3E}">
        <p14:creationId xmlns:p14="http://schemas.microsoft.com/office/powerpoint/2010/main" val="2679601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C02E02E-3138-4DEC-823F-F0C8E7C46E39}" type="datetimeFigureOut">
              <a:rPr lang="tr-TR" smtClean="0"/>
              <a:t>14.4.2021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453A1C-8EEE-49CD-991C-2C9E7F7646A5}" type="slidenum">
              <a:rPr lang="tr-TR" smtClean="0"/>
              <a:t>‹#›</a:t>
            </a:fld>
            <a:endParaRPr lang="tr-TR"/>
          </a:p>
        </p:txBody>
      </p:sp>
    </p:spTree>
    <p:extLst>
      <p:ext uri="{BB962C8B-B14F-4D97-AF65-F5344CB8AC3E}">
        <p14:creationId xmlns:p14="http://schemas.microsoft.com/office/powerpoint/2010/main" val="2205572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C02E02E-3138-4DEC-823F-F0C8E7C46E39}" type="datetimeFigureOut">
              <a:rPr lang="tr-TR" smtClean="0"/>
              <a:t>14.4.2021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453A1C-8EEE-49CD-991C-2C9E7F7646A5}" type="slidenum">
              <a:rPr lang="tr-TR" smtClean="0"/>
              <a:t>‹#›</a:t>
            </a:fld>
            <a:endParaRPr lang="tr-TR"/>
          </a:p>
        </p:txBody>
      </p:sp>
    </p:spTree>
    <p:extLst>
      <p:ext uri="{BB962C8B-B14F-4D97-AF65-F5344CB8AC3E}">
        <p14:creationId xmlns:p14="http://schemas.microsoft.com/office/powerpoint/2010/main" val="1249419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C02E02E-3138-4DEC-823F-F0C8E7C46E39}" type="datetimeFigureOut">
              <a:rPr lang="tr-TR" smtClean="0"/>
              <a:t>14.4.2021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3453A1C-8EEE-49CD-991C-2C9E7F7646A5}" type="slidenum">
              <a:rPr lang="tr-TR" smtClean="0"/>
              <a:t>‹#›</a:t>
            </a:fld>
            <a:endParaRPr lang="tr-TR"/>
          </a:p>
        </p:txBody>
      </p:sp>
    </p:spTree>
    <p:extLst>
      <p:ext uri="{BB962C8B-B14F-4D97-AF65-F5344CB8AC3E}">
        <p14:creationId xmlns:p14="http://schemas.microsoft.com/office/powerpoint/2010/main" val="1955382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C02E02E-3138-4DEC-823F-F0C8E7C46E39}" type="datetimeFigureOut">
              <a:rPr lang="tr-TR" smtClean="0"/>
              <a:t>14.4.2021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3453A1C-8EEE-49CD-991C-2C9E7F7646A5}" type="slidenum">
              <a:rPr lang="tr-TR" smtClean="0"/>
              <a:t>‹#›</a:t>
            </a:fld>
            <a:endParaRPr lang="tr-TR"/>
          </a:p>
        </p:txBody>
      </p:sp>
    </p:spTree>
    <p:extLst>
      <p:ext uri="{BB962C8B-B14F-4D97-AF65-F5344CB8AC3E}">
        <p14:creationId xmlns:p14="http://schemas.microsoft.com/office/powerpoint/2010/main" val="3429408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C02E02E-3138-4DEC-823F-F0C8E7C46E39}" type="datetimeFigureOut">
              <a:rPr lang="tr-TR" smtClean="0"/>
              <a:t>14.4.2021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3453A1C-8EEE-49CD-991C-2C9E7F7646A5}" type="slidenum">
              <a:rPr lang="tr-TR" smtClean="0"/>
              <a:t>‹#›</a:t>
            </a:fld>
            <a:endParaRPr lang="tr-TR"/>
          </a:p>
        </p:txBody>
      </p:sp>
    </p:spTree>
    <p:extLst>
      <p:ext uri="{BB962C8B-B14F-4D97-AF65-F5344CB8AC3E}">
        <p14:creationId xmlns:p14="http://schemas.microsoft.com/office/powerpoint/2010/main" val="4231734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C02E02E-3138-4DEC-823F-F0C8E7C46E39}" type="datetimeFigureOut">
              <a:rPr lang="tr-TR" smtClean="0"/>
              <a:t>14.4.2021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3453A1C-8EEE-49CD-991C-2C9E7F7646A5}" type="slidenum">
              <a:rPr lang="tr-TR" smtClean="0"/>
              <a:t>‹#›</a:t>
            </a:fld>
            <a:endParaRPr lang="tr-TR"/>
          </a:p>
        </p:txBody>
      </p:sp>
    </p:spTree>
    <p:extLst>
      <p:ext uri="{BB962C8B-B14F-4D97-AF65-F5344CB8AC3E}">
        <p14:creationId xmlns:p14="http://schemas.microsoft.com/office/powerpoint/2010/main" val="2280434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C02E02E-3138-4DEC-823F-F0C8E7C46E39}" type="datetimeFigureOut">
              <a:rPr lang="tr-TR" smtClean="0"/>
              <a:t>14.4.2021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3453A1C-8EEE-49CD-991C-2C9E7F7646A5}" type="slidenum">
              <a:rPr lang="tr-TR" smtClean="0"/>
              <a:t>‹#›</a:t>
            </a:fld>
            <a:endParaRPr lang="tr-TR"/>
          </a:p>
        </p:txBody>
      </p:sp>
    </p:spTree>
    <p:extLst>
      <p:ext uri="{BB962C8B-B14F-4D97-AF65-F5344CB8AC3E}">
        <p14:creationId xmlns:p14="http://schemas.microsoft.com/office/powerpoint/2010/main" val="339259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C02E02E-3138-4DEC-823F-F0C8E7C46E39}" type="datetimeFigureOut">
              <a:rPr lang="tr-TR" smtClean="0"/>
              <a:t>14.4.2021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3453A1C-8EEE-49CD-991C-2C9E7F7646A5}" type="slidenum">
              <a:rPr lang="tr-TR" smtClean="0"/>
              <a:t>‹#›</a:t>
            </a:fld>
            <a:endParaRPr lang="tr-TR"/>
          </a:p>
        </p:txBody>
      </p:sp>
    </p:spTree>
    <p:extLst>
      <p:ext uri="{BB962C8B-B14F-4D97-AF65-F5344CB8AC3E}">
        <p14:creationId xmlns:p14="http://schemas.microsoft.com/office/powerpoint/2010/main" val="2651857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2E02E-3138-4DEC-823F-F0C8E7C46E39}" type="datetimeFigureOut">
              <a:rPr lang="tr-TR" smtClean="0"/>
              <a:t>14.4.2021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53A1C-8EEE-49CD-991C-2C9E7F7646A5}" type="slidenum">
              <a:rPr lang="tr-TR" smtClean="0"/>
              <a:t>‹#›</a:t>
            </a:fld>
            <a:endParaRPr lang="tr-TR"/>
          </a:p>
        </p:txBody>
      </p:sp>
    </p:spTree>
    <p:extLst>
      <p:ext uri="{BB962C8B-B14F-4D97-AF65-F5344CB8AC3E}">
        <p14:creationId xmlns:p14="http://schemas.microsoft.com/office/powerpoint/2010/main" val="915865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NİTEL ARAŞTIRMADA VERİ TOPLAMA YÖNTEMLERİ	</a:t>
            </a:r>
            <a:endParaRPr lang="tr-TR" dirty="0"/>
          </a:p>
        </p:txBody>
      </p:sp>
      <p:sp>
        <p:nvSpPr>
          <p:cNvPr id="3" name="Alt Başlık 2"/>
          <p:cNvSpPr>
            <a:spLocks noGrp="1"/>
          </p:cNvSpPr>
          <p:nvPr>
            <p:ph type="subTitle" idx="1"/>
          </p:nvPr>
        </p:nvSpPr>
        <p:spPr>
          <a:xfrm>
            <a:off x="1524000" y="3602038"/>
            <a:ext cx="9144000" cy="849192"/>
          </a:xfrm>
        </p:spPr>
        <p:txBody>
          <a:bodyPr/>
          <a:lstStyle/>
          <a:p>
            <a:r>
              <a:rPr lang="tr-TR" dirty="0" smtClean="0"/>
              <a:t>DOKÜMAN</a:t>
            </a:r>
            <a:endParaRPr lang="tr-TR" dirty="0"/>
          </a:p>
        </p:txBody>
      </p:sp>
    </p:spTree>
    <p:extLst>
      <p:ext uri="{BB962C8B-B14F-4D97-AF65-F5344CB8AC3E}">
        <p14:creationId xmlns:p14="http://schemas.microsoft.com/office/powerpoint/2010/main" val="182942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Doküman incelemesinin zayıf yönleri</a:t>
            </a:r>
            <a:endParaRPr lang="tr-TR" dirty="0"/>
          </a:p>
        </p:txBody>
      </p:sp>
      <p:sp>
        <p:nvSpPr>
          <p:cNvPr id="3" name="İçerik Yer Tutucusu 2"/>
          <p:cNvSpPr>
            <a:spLocks noGrp="1"/>
          </p:cNvSpPr>
          <p:nvPr>
            <p:ph idx="1"/>
          </p:nvPr>
        </p:nvSpPr>
        <p:spPr/>
        <p:txBody>
          <a:bodyPr/>
          <a:lstStyle/>
          <a:p>
            <a:r>
              <a:rPr lang="tr-TR" dirty="0" err="1" smtClean="0"/>
              <a:t>Bailey</a:t>
            </a:r>
            <a:r>
              <a:rPr lang="tr-TR" dirty="0" smtClean="0"/>
              <a:t> (1982) doküman incelemesinin olası yanlılık, </a:t>
            </a:r>
            <a:r>
              <a:rPr lang="tr-TR" dirty="0" err="1" smtClean="0"/>
              <a:t>seçilmişlik</a:t>
            </a:r>
            <a:r>
              <a:rPr lang="tr-TR" dirty="0" smtClean="0"/>
              <a:t>, eksiklik, ulaşılabilirlik, örneklem </a:t>
            </a:r>
            <a:r>
              <a:rPr lang="tr-TR" dirty="0" err="1" smtClean="0"/>
              <a:t>yanlılılığı</a:t>
            </a:r>
            <a:r>
              <a:rPr lang="tr-TR" dirty="0" smtClean="0"/>
              <a:t>, sınırlı sözel davranış standart bir formatının olmaması ve kodlama güçlüğü olarak sıralamıştır. </a:t>
            </a:r>
          </a:p>
          <a:p>
            <a:r>
              <a:rPr lang="tr-TR" dirty="0" smtClean="0"/>
              <a:t>Olası yanlılık: Dokümanları yazan insanlar olayları abartmış ya da dramatize etmek için uydurmuş da olabilirler. Bazen dokümanlar bilgi üretmek değil para kazanmak amacıyla yazılmış olabilir. Yazan bireylerin kendini haklı gösteren, duruma dahil olan diğerlerinin farklı görüşlerini görmezden gelen dokümanlar olabilir. Bu tür dokümanlar araştırmanın geçerliliğini ve güvenilirliğini olumsuz etkiler.</a:t>
            </a:r>
          </a:p>
        </p:txBody>
      </p:sp>
    </p:spTree>
    <p:extLst>
      <p:ext uri="{BB962C8B-B14F-4D97-AF65-F5344CB8AC3E}">
        <p14:creationId xmlns:p14="http://schemas.microsoft.com/office/powerpoint/2010/main" val="795075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Doküman incelemesinin olumsuz yönleri (devam)</a:t>
            </a:r>
            <a:endParaRPr lang="tr-TR" dirty="0"/>
          </a:p>
        </p:txBody>
      </p:sp>
      <p:sp>
        <p:nvSpPr>
          <p:cNvPr id="3" name="İçerik Yer Tutucusu 2"/>
          <p:cNvSpPr>
            <a:spLocks noGrp="1"/>
          </p:cNvSpPr>
          <p:nvPr>
            <p:ph idx="1"/>
          </p:nvPr>
        </p:nvSpPr>
        <p:spPr/>
        <p:txBody>
          <a:bodyPr>
            <a:normAutofit fontScale="92500" lnSpcReduction="10000"/>
          </a:bodyPr>
          <a:lstStyle/>
          <a:p>
            <a:r>
              <a:rPr lang="tr-TR" dirty="0" err="1" smtClean="0"/>
              <a:t>Seçilmişlik</a:t>
            </a:r>
            <a:r>
              <a:rPr lang="tr-TR" dirty="0" smtClean="0"/>
              <a:t>: Dokümanlar genellikle kağıda yazılı oldukları için korunmaları gerekir. Çoğu zaman ünlü kişilerin (işadamları, üst düzey yöneticiler gibi) yazdıkları dokümanlar korunurken sıradan insanların ya da çalışanların görüşlerini yansıtan mektuplar, anılar, günlükler, kurum içi yazışmalar yok olabilir ya da ulaşılamayacak yerlerde saklanabilirler. </a:t>
            </a:r>
            <a:endParaRPr lang="tr-TR" dirty="0"/>
          </a:p>
          <a:p>
            <a:r>
              <a:rPr lang="tr-TR" dirty="0" smtClean="0"/>
              <a:t>Eksiklik: Araştırmacı araştırdığı olay ve olgulara doğrudan tanıklık etmediği için dokümanlara güvenmek zorundadır. Araştırmacı konu hakkında başkalarının anlattığı ya da naklettiği kadarıyla yetinmek zorundadır. </a:t>
            </a:r>
          </a:p>
          <a:p>
            <a:r>
              <a:rPr lang="tr-TR" dirty="0" smtClean="0"/>
              <a:t>Ulaşılabilirlik: Dokümanlarda kayıplar ve eksik bölümler olabilir ya da bazı bilgiler dokümanda hiç yer almamış olabilir. Öte yandan dokümanlar tam olsa bile, gizlilik nedeniyle korunuyor olabilir ya da ulaşılması imkansız olabilir. </a:t>
            </a:r>
            <a:endParaRPr lang="tr-TR" dirty="0"/>
          </a:p>
        </p:txBody>
      </p:sp>
    </p:spTree>
    <p:extLst>
      <p:ext uri="{BB962C8B-B14F-4D97-AF65-F5344CB8AC3E}">
        <p14:creationId xmlns:p14="http://schemas.microsoft.com/office/powerpoint/2010/main" val="1275732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49607"/>
          </a:xfrm>
        </p:spPr>
        <p:txBody>
          <a:bodyPr>
            <a:normAutofit fontScale="90000"/>
          </a:bodyPr>
          <a:lstStyle/>
          <a:p>
            <a:r>
              <a:rPr lang="tr-TR" dirty="0" smtClean="0"/>
              <a:t>Doküman incelemesinin olumsuz yönleri (devam) </a:t>
            </a:r>
            <a:endParaRPr lang="tr-TR" dirty="0"/>
          </a:p>
        </p:txBody>
      </p:sp>
      <p:sp>
        <p:nvSpPr>
          <p:cNvPr id="3" name="İçerik Yer Tutucusu 2"/>
          <p:cNvSpPr>
            <a:spLocks noGrp="1"/>
          </p:cNvSpPr>
          <p:nvPr>
            <p:ph idx="1"/>
          </p:nvPr>
        </p:nvSpPr>
        <p:spPr>
          <a:xfrm>
            <a:off x="838200" y="1414732"/>
            <a:ext cx="10515600" cy="4762231"/>
          </a:xfrm>
        </p:spPr>
        <p:txBody>
          <a:bodyPr>
            <a:normAutofit fontScale="92500" lnSpcReduction="20000"/>
          </a:bodyPr>
          <a:lstStyle/>
          <a:p>
            <a:r>
              <a:rPr lang="tr-TR" dirty="0" smtClean="0"/>
              <a:t>Örneklem yanlılığı: Dokümanları yazanların din, ırk, eğitim durumu ve siyasi görüş gibi özellikleri, kendisinden farklı olan diğer kesimler (farklı din, siyasi görüş ya da etnik özellik) hakkında olumsuz görüşler üretmesine ya da onları dışlamasına neden olabilir. </a:t>
            </a:r>
          </a:p>
          <a:p>
            <a:r>
              <a:rPr lang="tr-TR" dirty="0" smtClean="0"/>
              <a:t>Sınırlı sözel olmayan davranış: </a:t>
            </a:r>
            <a:r>
              <a:rPr lang="tr-TR" dirty="0"/>
              <a:t>Film video ve </a:t>
            </a:r>
            <a:r>
              <a:rPr lang="tr-TR" dirty="0" smtClean="0"/>
              <a:t>fotoğraflar dışındaki dokümanlar araştırmaya konu olan kişilerin yazıya dökülmüş algılarını ve sözel davranışlarını ölçerken sözel olmayan davranışları hakkında bilgi içermez. </a:t>
            </a:r>
          </a:p>
          <a:p>
            <a:r>
              <a:rPr lang="tr-TR" dirty="0" smtClean="0"/>
              <a:t>Standart bir formatın olmaması: Her doküman, onu yazan-oluşturan kişi, grup ve kurumun amaçları doğrultusunda geliştirilmiştir. Dokümanların içerik ve sunum açısından farklı olması araştırmacının karşılaştırma yapmasını zorlaştırır. </a:t>
            </a:r>
          </a:p>
          <a:p>
            <a:r>
              <a:rPr lang="tr-TR" dirty="0" smtClean="0"/>
              <a:t>Kodlama zorluğu: Görüşme ve gözlem yoluyla elde edilen bilgiler kolayca anlamlı bölümlere ayrılıp kodlanabilirken, dokümanların standart olmaması nedeniyle kodlanması daha zordur. </a:t>
            </a:r>
            <a:endParaRPr lang="tr-TR" dirty="0"/>
          </a:p>
        </p:txBody>
      </p:sp>
    </p:spTree>
    <p:extLst>
      <p:ext uri="{BB962C8B-B14F-4D97-AF65-F5344CB8AC3E}">
        <p14:creationId xmlns:p14="http://schemas.microsoft.com/office/powerpoint/2010/main" val="4080643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Doküman incelemesinin aşamaları</a:t>
            </a:r>
            <a:endParaRPr lang="tr-TR" dirty="0"/>
          </a:p>
        </p:txBody>
      </p:sp>
      <p:sp>
        <p:nvSpPr>
          <p:cNvPr id="3" name="İçerik Yer Tutucusu 2"/>
          <p:cNvSpPr>
            <a:spLocks noGrp="1"/>
          </p:cNvSpPr>
          <p:nvPr>
            <p:ph idx="1"/>
          </p:nvPr>
        </p:nvSpPr>
        <p:spPr/>
        <p:txBody>
          <a:bodyPr/>
          <a:lstStyle/>
          <a:p>
            <a:r>
              <a:rPr lang="tr-TR" dirty="0" smtClean="0"/>
              <a:t>1. Dokümanlara ulaşma</a:t>
            </a:r>
          </a:p>
          <a:p>
            <a:r>
              <a:rPr lang="tr-TR" dirty="0" smtClean="0"/>
              <a:t>2. Özgünlüğünü kontrol etme</a:t>
            </a:r>
          </a:p>
          <a:p>
            <a:r>
              <a:rPr lang="tr-TR" dirty="0" smtClean="0"/>
              <a:t>3. Dokümanları anlama</a:t>
            </a:r>
          </a:p>
          <a:p>
            <a:r>
              <a:rPr lang="tr-TR" dirty="0" smtClean="0"/>
              <a:t>4. Veriyi analiz etme</a:t>
            </a:r>
          </a:p>
          <a:p>
            <a:r>
              <a:rPr lang="tr-TR" dirty="0" smtClean="0"/>
              <a:t>5. Veriyi kullanma</a:t>
            </a:r>
            <a:endParaRPr lang="tr-TR" dirty="0"/>
          </a:p>
        </p:txBody>
      </p:sp>
    </p:spTree>
    <p:extLst>
      <p:ext uri="{BB962C8B-B14F-4D97-AF65-F5344CB8AC3E}">
        <p14:creationId xmlns:p14="http://schemas.microsoft.com/office/powerpoint/2010/main" val="3042495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Dokümanlara ulaşma</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Doküman incelemesine karar vermeden önce araştırmacı kendisine şu soruyu sormalıdır: Bu araştırmada dokümanların kullanılmasına gerçekten ihtiyaç var mı? Varsa neden? Ne tür dokümanlara ihtiyaç var? Bu dokümanlar nereden elde edilebilir? Bu dokümanlara ulaşmak için kim ya da kimlere ulaşmak gerekir?</a:t>
            </a:r>
          </a:p>
          <a:p>
            <a:r>
              <a:rPr lang="tr-TR" dirty="0" smtClean="0"/>
              <a:t>Dokümanlar başlangıçta örneklem olarak da belirlenebilir. Örneğin şirketlerin politik bağlantılarını ölçmeyi amaçlayan bir araştırmada 2010-2020 arasındaki 10 yıllık dönemdeki günlük gazeteler ile iş dergileri araştırma evreni olarak belirlenmiştir. Bu dokümanlarda iş adamları ile siyasetçilerin yemek, davet ya da düğün gibi etkinliklerdeki birlikteliklerine bakılmıştır. </a:t>
            </a:r>
          </a:p>
          <a:p>
            <a:r>
              <a:rPr lang="tr-TR" dirty="0" smtClean="0"/>
              <a:t>Gazete ve dergiler herkesin erişebileceği dokümanlar olurken, bazılarına erişmek birilerinin aracılığını ya da desteğini gerektirebilir. Örneğin faaliyet raporlarını yayınlamak zorunda olan işletmeler için bu raporlar kolay ulaşılabilir iken, göreli olarak daha küçük işletmelerde bu raporlara erişmek kolay olmayabilir. </a:t>
            </a:r>
          </a:p>
          <a:p>
            <a:r>
              <a:rPr lang="tr-TR" dirty="0" smtClean="0"/>
              <a:t>Dokümanları doğru ve yetkili kaynaktan, mümkünse yazılı yoldan almak araştırmada referans verilmesini kolaylaştırır. Aksi halde, yetkisiz kişilerden onaysız alınan dokümanların araştırmada kullanılması etik problemler yaratır. </a:t>
            </a:r>
            <a:endParaRPr lang="tr-TR" dirty="0"/>
          </a:p>
        </p:txBody>
      </p:sp>
    </p:spTree>
    <p:extLst>
      <p:ext uri="{BB962C8B-B14F-4D97-AF65-F5344CB8AC3E}">
        <p14:creationId xmlns:p14="http://schemas.microsoft.com/office/powerpoint/2010/main" val="221138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96114"/>
            <a:ext cx="10515600" cy="1325563"/>
          </a:xfrm>
        </p:spPr>
        <p:txBody>
          <a:bodyPr/>
          <a:lstStyle/>
          <a:p>
            <a:r>
              <a:rPr lang="tr-TR" dirty="0" smtClean="0"/>
              <a:t>Özgünlüğü kontrol etme</a:t>
            </a:r>
            <a:endParaRPr lang="tr-TR" dirty="0"/>
          </a:p>
        </p:txBody>
      </p:sp>
      <p:sp>
        <p:nvSpPr>
          <p:cNvPr id="3" name="İçerik Yer Tutucusu 2"/>
          <p:cNvSpPr>
            <a:spLocks noGrp="1"/>
          </p:cNvSpPr>
          <p:nvPr>
            <p:ph idx="1"/>
          </p:nvPr>
        </p:nvSpPr>
        <p:spPr>
          <a:xfrm>
            <a:off x="838200" y="1414732"/>
            <a:ext cx="10515600" cy="4934309"/>
          </a:xfrm>
        </p:spPr>
        <p:txBody>
          <a:bodyPr>
            <a:normAutofit fontScale="92500" lnSpcReduction="10000"/>
          </a:bodyPr>
          <a:lstStyle/>
          <a:p>
            <a:r>
              <a:rPr lang="tr-TR" dirty="0" smtClean="0"/>
              <a:t>Araştırmacı ulaştığı dokümanların özgünlüğünü kontrol etmelidir. Çünkü özgünlüğü kontrol edilmeden araştırmada kullanılan dokümanlar daha sonra asıl kaynakları tarafından sahiplenilmezse araştırmanın ve araştırmacının güvenilirliği sorgulanacaktır.</a:t>
            </a:r>
          </a:p>
          <a:p>
            <a:r>
              <a:rPr lang="tr-TR" dirty="0" smtClean="0"/>
              <a:t>Araştırmacı şu sorulara cevap arayarak özgünlüğü kontrol edebilir: Dokümanlardaki veri araştırmaya konu olan kişi ya da kuruluşa ilişkin mi? Birincil kaynaklardan mı ikincil kaynaklardan mı elde edilmiş? Elde edilen dokümanlar aslının aynısı mı? Dokümanlar üzerinde asıllarından farklı olarak oynama ya da değiştirme yapılmış mı?  Dokümanları yazanlar güvenilir kişiler mi,  ilgili kurum ya da kuruluşun yasal olarak çalışanları mı? </a:t>
            </a:r>
          </a:p>
          <a:p>
            <a:r>
              <a:rPr lang="tr-TR" dirty="0" smtClean="0"/>
              <a:t>Bu sorulara verilen yanıtlar dokümanların güvenilirliği konusunda bir fikir verecektir. Dokümanların güvenilirliği araştırmada açıkça referans verilebileceği anlamına gelmez. Bunun için mümkünse yazılı olarak izin alınmalıdır. </a:t>
            </a:r>
            <a:endParaRPr lang="tr-TR" dirty="0"/>
          </a:p>
        </p:txBody>
      </p:sp>
    </p:spTree>
    <p:extLst>
      <p:ext uri="{BB962C8B-B14F-4D97-AF65-F5344CB8AC3E}">
        <p14:creationId xmlns:p14="http://schemas.microsoft.com/office/powerpoint/2010/main" val="1914197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Dokümanları anlama</a:t>
            </a:r>
            <a:endParaRPr lang="tr-TR" dirty="0"/>
          </a:p>
        </p:txBody>
      </p:sp>
      <p:sp>
        <p:nvSpPr>
          <p:cNvPr id="3" name="İçerik Yer Tutucusu 2"/>
          <p:cNvSpPr>
            <a:spLocks noGrp="1"/>
          </p:cNvSpPr>
          <p:nvPr>
            <p:ph idx="1"/>
          </p:nvPr>
        </p:nvSpPr>
        <p:spPr>
          <a:xfrm>
            <a:off x="838200" y="1552755"/>
            <a:ext cx="10515600" cy="4624208"/>
          </a:xfrm>
        </p:spPr>
        <p:txBody>
          <a:bodyPr/>
          <a:lstStyle/>
          <a:p>
            <a:r>
              <a:rPr lang="tr-TR" dirty="0" smtClean="0"/>
              <a:t>Araştırmacı dokümanları elde ettikten sonra, sıra dokümanların anlaşılması ve çözümlenmesine gelmiştir. </a:t>
            </a:r>
          </a:p>
          <a:p>
            <a:r>
              <a:rPr lang="tr-TR" dirty="0" smtClean="0"/>
              <a:t>Eğer araştırma sadece dokümanlar üzerinden yapılacaksa, o zaman bu dokümanların belirli bir sistem içinde ve birbirleriyle karşılaştırmalı olarak çözümlenmesi gerekir. </a:t>
            </a:r>
          </a:p>
          <a:p>
            <a:r>
              <a:rPr lang="tr-TR" dirty="0" smtClean="0"/>
              <a:t>Görüşme soruları gibi soruların hazırlanması ve dokümana bu soruların sorulması da araştırmacının işini kolaylaştırabilir. Sorduğumuz her soruya dokümanda bir cevap varsa, aynı görüşmede olduğu gibi verileri sınıflanmak ve kodlamak mümkün olabilir. </a:t>
            </a:r>
            <a:endParaRPr lang="tr-TR" dirty="0"/>
          </a:p>
        </p:txBody>
      </p:sp>
    </p:spTree>
    <p:extLst>
      <p:ext uri="{BB962C8B-B14F-4D97-AF65-F5344CB8AC3E}">
        <p14:creationId xmlns:p14="http://schemas.microsoft.com/office/powerpoint/2010/main" val="2786767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66860"/>
          </a:xfrm>
        </p:spPr>
        <p:txBody>
          <a:bodyPr/>
          <a:lstStyle/>
          <a:p>
            <a:r>
              <a:rPr lang="tr-TR" dirty="0" smtClean="0"/>
              <a:t>Veriyi analiz etme</a:t>
            </a:r>
            <a:endParaRPr lang="tr-TR" dirty="0"/>
          </a:p>
        </p:txBody>
      </p:sp>
      <p:sp>
        <p:nvSpPr>
          <p:cNvPr id="3" name="İçerik Yer Tutucusu 2"/>
          <p:cNvSpPr>
            <a:spLocks noGrp="1"/>
          </p:cNvSpPr>
          <p:nvPr>
            <p:ph idx="1"/>
          </p:nvPr>
        </p:nvSpPr>
        <p:spPr>
          <a:xfrm>
            <a:off x="838200" y="1431986"/>
            <a:ext cx="10515600" cy="4744977"/>
          </a:xfrm>
        </p:spPr>
        <p:txBody>
          <a:bodyPr>
            <a:normAutofit fontScale="92500" lnSpcReduction="10000"/>
          </a:bodyPr>
          <a:lstStyle/>
          <a:p>
            <a:r>
              <a:rPr lang="tr-TR" dirty="0" smtClean="0"/>
              <a:t>Verinin analizinde toplanan dokümanların tek veri seti olup olmadığı önemli  bir konudur. </a:t>
            </a:r>
            <a:endParaRPr lang="tr-TR" dirty="0"/>
          </a:p>
          <a:p>
            <a:r>
              <a:rPr lang="tr-TR" dirty="0" smtClean="0"/>
              <a:t>Eğer araştırmanın tek veri setini dokümanlar oluşturmayacaksa o zaman karmaşık bir veri analizine ihtiyaç olmayabilir. Bu durumda dokümanlar görüşme yoluyla elde edilen verileri desteklemek, çürütmek ya da ilave açıklamalar getirmek amacıyla kullanılacaktır. </a:t>
            </a:r>
          </a:p>
          <a:p>
            <a:r>
              <a:rPr lang="tr-TR" dirty="0" smtClean="0"/>
              <a:t>Problemler, alt problemler, kodlar, temalar önceden belirlenmiş olduğu için doküman analizi ilave bilgiler ve karşılaştırmalar yapmak için kullanılır. </a:t>
            </a:r>
          </a:p>
          <a:p>
            <a:r>
              <a:rPr lang="tr-TR" dirty="0" smtClean="0"/>
              <a:t>Dokümanlar tek veri kaynağı olduğunda, araştırmanın amacına göre kapsamlı bir içerik analizine tabi tutulması gerekir. Bu durumda araştırmacı dokümanları dört aşamada analiz edebilir: dokümandan örneklem seçme, kategorilerin geliştirilmesi, analiz biriminin saptanması ve sayısallaştırma.</a:t>
            </a:r>
            <a:endParaRPr lang="tr-TR" dirty="0"/>
          </a:p>
        </p:txBody>
      </p:sp>
    </p:spTree>
    <p:extLst>
      <p:ext uri="{BB962C8B-B14F-4D97-AF65-F5344CB8AC3E}">
        <p14:creationId xmlns:p14="http://schemas.microsoft.com/office/powerpoint/2010/main" val="3329378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smtClean="0"/>
              <a:t>Veriden örneklem seçme</a:t>
            </a:r>
            <a:endParaRPr lang="tr-TR" i="1" dirty="0"/>
          </a:p>
        </p:txBody>
      </p:sp>
      <p:sp>
        <p:nvSpPr>
          <p:cNvPr id="3" name="İçerik Yer Tutucusu 2"/>
          <p:cNvSpPr>
            <a:spLocks noGrp="1"/>
          </p:cNvSpPr>
          <p:nvPr>
            <p:ph idx="1"/>
          </p:nvPr>
        </p:nvSpPr>
        <p:spPr/>
        <p:txBody>
          <a:bodyPr/>
          <a:lstStyle/>
          <a:p>
            <a:r>
              <a:rPr lang="tr-TR" dirty="0" smtClean="0"/>
              <a:t>Doküman incelemesine dayalı araştırmalarda tüm doküman verisinin bir bütün olarak analize konu olması mümkün olmayabilir. Bu nedenle eldeki veri setinden bir örneklem oluşturulabilir. </a:t>
            </a:r>
          </a:p>
          <a:p>
            <a:r>
              <a:rPr lang="tr-TR" dirty="0" smtClean="0"/>
              <a:t>Örneğin ders kitaplarını veri kaynağı olarak seçen araştırmacı, eldeki kitap sayısı fazla olduğunda bunlar arasından bir örneklem seçme yöntemiyle bir grup ders kitabını seçebilir. Rastgele örnekleme, sistematik örnekleme, tabaka örnekleme, küme örnekleme gibi yöntemler kullanılabilir. </a:t>
            </a:r>
            <a:endParaRPr lang="tr-TR" dirty="0"/>
          </a:p>
        </p:txBody>
      </p:sp>
    </p:spTree>
    <p:extLst>
      <p:ext uri="{BB962C8B-B14F-4D97-AF65-F5344CB8AC3E}">
        <p14:creationId xmlns:p14="http://schemas.microsoft.com/office/powerpoint/2010/main" val="2039832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118618"/>
          </a:xfrm>
        </p:spPr>
        <p:txBody>
          <a:bodyPr/>
          <a:lstStyle/>
          <a:p>
            <a:r>
              <a:rPr lang="tr-TR" i="1" dirty="0" smtClean="0"/>
              <a:t>Kategorileri geliştirme</a:t>
            </a:r>
            <a:endParaRPr lang="tr-TR" i="1" dirty="0"/>
          </a:p>
        </p:txBody>
      </p:sp>
      <p:sp>
        <p:nvSpPr>
          <p:cNvPr id="3" name="İçerik Yer Tutucusu 2"/>
          <p:cNvSpPr>
            <a:spLocks noGrp="1"/>
          </p:cNvSpPr>
          <p:nvPr>
            <p:ph idx="1"/>
          </p:nvPr>
        </p:nvSpPr>
        <p:spPr>
          <a:xfrm>
            <a:off x="838200" y="1483743"/>
            <a:ext cx="10515600" cy="4693220"/>
          </a:xfrm>
        </p:spPr>
        <p:txBody>
          <a:bodyPr>
            <a:normAutofit fontScale="92500" lnSpcReduction="20000"/>
          </a:bodyPr>
          <a:lstStyle/>
          <a:p>
            <a:r>
              <a:rPr lang="tr-TR" dirty="0" smtClean="0"/>
              <a:t>Araştırmacı henüz araştırmaya başlamadan önce, alandaki kuramlardan yola çıkarak, araştırmanın amacını yansıtan kategoriler oluşturabilir. Bu kategoriler/temalar doküman analizinin de temel kategorileri olacaktır. </a:t>
            </a:r>
          </a:p>
          <a:p>
            <a:r>
              <a:rPr lang="tr-TR" dirty="0" smtClean="0"/>
              <a:t>İyi tanımlanmış amaçlar ve alt problemlere dayalı olarak geliştirilen kategorilerin bir diğerini kapsamayacak şekilde birbirinden bağımsız olmasına dikkat edilmelidir. Önceden hazırlanmış kategoriler olmakla birlikte, dokümanda bu kategorilere ilişkin verinin olup olmadığı da önemlidir. Aksi halde geliştirilen kategoriler yapay kalır. </a:t>
            </a:r>
          </a:p>
          <a:p>
            <a:r>
              <a:rPr lang="tr-TR" dirty="0" smtClean="0"/>
              <a:t>Örneğin, yöneticilerin liderlik tarzını belirlemek için disiplin raporlarına ya da performans değerleme raporlarına baktığımızı düşünelim. Kategorilerimiz ise işe yönelik olma ve insana yönelik olma olsun. Buna göre dört liderlik tarzını önceden belirlemiş olalım. Eğer dokümanlarda yöneticilerin yaklaşımının işe ya da insana yönelik olması ile ilgili veri varsa o zaman bu kategoriler anlamlı olacaktır. </a:t>
            </a:r>
            <a:endParaRPr lang="tr-TR" dirty="0"/>
          </a:p>
        </p:txBody>
      </p:sp>
    </p:spTree>
    <p:extLst>
      <p:ext uri="{BB962C8B-B14F-4D97-AF65-F5344CB8AC3E}">
        <p14:creationId xmlns:p14="http://schemas.microsoft.com/office/powerpoint/2010/main" val="3055247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Doküman incelemesinin temel özellikleri</a:t>
            </a:r>
            <a:endParaRPr lang="tr-TR" dirty="0"/>
          </a:p>
        </p:txBody>
      </p:sp>
      <p:sp>
        <p:nvSpPr>
          <p:cNvPr id="3" name="İçerik Yer Tutucusu 2"/>
          <p:cNvSpPr>
            <a:spLocks noGrp="1"/>
          </p:cNvSpPr>
          <p:nvPr>
            <p:ph idx="1"/>
          </p:nvPr>
        </p:nvSpPr>
        <p:spPr>
          <a:xfrm>
            <a:off x="838200" y="1518249"/>
            <a:ext cx="10515600" cy="4658714"/>
          </a:xfrm>
        </p:spPr>
        <p:txBody>
          <a:bodyPr/>
          <a:lstStyle/>
          <a:p>
            <a:r>
              <a:rPr lang="tr-TR" dirty="0" smtClean="0"/>
              <a:t>Tarihçiler, arkeologlar, antropologlar, sosyologlar ve dilbilimciler geçmiş kültürlere ilişkin araştırma yaparken kalıntıları kullanırlar. </a:t>
            </a:r>
            <a:endParaRPr lang="tr-TR" dirty="0"/>
          </a:p>
          <a:p>
            <a:r>
              <a:rPr lang="tr-TR" dirty="0" smtClean="0"/>
              <a:t>Bu kalıntıları belirli bir çerçeve içerisinde ve birbiriyle ilişkilendirerek bir kültür ya da medeniyete ilişkin bütüncül bir resim elde etmeye çalışırlar.</a:t>
            </a:r>
          </a:p>
          <a:p>
            <a:r>
              <a:rPr lang="tr-TR" dirty="0" smtClean="0"/>
              <a:t>Geçmişe ilişkin sahip olduğumuz bilgilerin pek çoğu yazılı kaynakların analizi ile günümüze ulaşmıştır.</a:t>
            </a:r>
          </a:p>
          <a:p>
            <a:r>
              <a:rPr lang="tr-TR" dirty="0" smtClean="0"/>
              <a:t>Bu açıdan yazılı malzemeler ve resimler geçmiş hakkında bilmediğimiz pek çok şeyi bize sunan çok değerli bilgi kaynaklarıdır.</a:t>
            </a:r>
          </a:p>
        </p:txBody>
      </p:sp>
    </p:spTree>
    <p:extLst>
      <p:ext uri="{BB962C8B-B14F-4D97-AF65-F5344CB8AC3E}">
        <p14:creationId xmlns:p14="http://schemas.microsoft.com/office/powerpoint/2010/main" val="2408169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smtClean="0"/>
              <a:t>Analiz birimini saptama</a:t>
            </a:r>
            <a:endParaRPr lang="tr-TR" i="1" dirty="0"/>
          </a:p>
        </p:txBody>
      </p:sp>
      <p:sp>
        <p:nvSpPr>
          <p:cNvPr id="3" name="İçerik Yer Tutucusu 2"/>
          <p:cNvSpPr>
            <a:spLocks noGrp="1"/>
          </p:cNvSpPr>
          <p:nvPr>
            <p:ph idx="1"/>
          </p:nvPr>
        </p:nvSpPr>
        <p:spPr>
          <a:xfrm>
            <a:off x="838200" y="1690688"/>
            <a:ext cx="10515600" cy="4486275"/>
          </a:xfrm>
        </p:spPr>
        <p:txBody>
          <a:bodyPr>
            <a:normAutofit lnSpcReduction="10000"/>
          </a:bodyPr>
          <a:lstStyle/>
          <a:p>
            <a:r>
              <a:rPr lang="tr-TR" dirty="0" smtClean="0"/>
              <a:t>Araştırmanın amacına göre farklı analiz birimleri söz konusudur: Sözcük, tema, karakter, cümle ya da paragraf, madde ve içerik. </a:t>
            </a:r>
          </a:p>
          <a:p>
            <a:r>
              <a:rPr lang="tr-TR" dirty="0" smtClean="0"/>
              <a:t>Kelime/sözcükler dokümanın en basit birimidir, ancak sayısı çok fazladır. Analiz birimi olarak sözcük araştırmayı yapılamaz hale getirebilir. Bu durumda bilgisayar araştırmacının işini kolaylaştıran en önemli araçlardan birisidir. </a:t>
            </a:r>
          </a:p>
          <a:p>
            <a:r>
              <a:rPr lang="tr-TR" dirty="0" smtClean="0"/>
              <a:t>Tema ise sözcükten farklı olarak herkesin uzlaşabileceği sınırlara sahip olmayabilir. Bu nedenle dokümandaki temaların ayrıştırılması zordur ve temaları belirlemek için kullanılan ölçütler öznel olabilir. </a:t>
            </a:r>
          </a:p>
          <a:p>
            <a:r>
              <a:rPr lang="tr-TR" dirty="0" smtClean="0"/>
              <a:t>Araştırmada birden fazla kişi kodlayıcı olarak çalışıyorsa, </a:t>
            </a:r>
            <a:r>
              <a:rPr lang="tr-TR" dirty="0" err="1" smtClean="0"/>
              <a:t>kodlayıcılar</a:t>
            </a:r>
            <a:r>
              <a:rPr lang="tr-TR" dirty="0" smtClean="0"/>
              <a:t> arasında birlik sağlamak ve kodlama güvenilirliğini artırmak gerekir.</a:t>
            </a:r>
            <a:endParaRPr lang="tr-TR" dirty="0"/>
          </a:p>
        </p:txBody>
      </p:sp>
    </p:spTree>
    <p:extLst>
      <p:ext uri="{BB962C8B-B14F-4D97-AF65-F5344CB8AC3E}">
        <p14:creationId xmlns:p14="http://schemas.microsoft.com/office/powerpoint/2010/main" val="2773237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smtClean="0"/>
              <a:t>Analiz birimini saptama (devam</a:t>
            </a:r>
            <a:r>
              <a:rPr lang="tr-TR" dirty="0" smtClean="0"/>
              <a:t>)</a:t>
            </a:r>
            <a:endParaRPr lang="tr-TR" dirty="0"/>
          </a:p>
        </p:txBody>
      </p:sp>
      <p:sp>
        <p:nvSpPr>
          <p:cNvPr id="3" name="İçerik Yer Tutucusu 2"/>
          <p:cNvSpPr>
            <a:spLocks noGrp="1"/>
          </p:cNvSpPr>
          <p:nvPr>
            <p:ph idx="1"/>
          </p:nvPr>
        </p:nvSpPr>
        <p:spPr>
          <a:xfrm>
            <a:off x="838200" y="1690688"/>
            <a:ext cx="10515600" cy="4486275"/>
          </a:xfrm>
        </p:spPr>
        <p:txBody>
          <a:bodyPr>
            <a:normAutofit fontScale="92500" lnSpcReduction="20000"/>
          </a:bodyPr>
          <a:lstStyle/>
          <a:p>
            <a:r>
              <a:rPr lang="tr-TR" dirty="0" smtClean="0"/>
              <a:t>Bir analiz birimi olarak karakter ya da kişi seçilebilir. Romanlar, tiyatro oyunları, filmler, diziler genelde bir karakter etrafında yazılmış/çekilmiş dokümanlardır. Karakterleri seçerken belirli ölçütler kullanılabilir. Bu anlamda analiz birimi seçilen kategoriye uyan bireyi ya da bireyleri kapsar. </a:t>
            </a:r>
          </a:p>
          <a:p>
            <a:r>
              <a:rPr lang="tr-TR" dirty="0" smtClean="0"/>
              <a:t>Cümle ya da paragraf da analiz birimi olabilir. Ancak en önemli zayıf yanı birden fazla tema ya da konuyu barındırmasıdır. </a:t>
            </a:r>
          </a:p>
          <a:p>
            <a:r>
              <a:rPr lang="tr-TR" dirty="0" smtClean="0"/>
              <a:t>İçerik genel olarak bir analiz birimi olabilir. Çünkü dokümanlarda sözcükler farklı anlamlarda kullanılabilirler. Örneğin bir araştırmacı ders kitaplarında anne ve babanın evdeki rolleri ile ilgili bir araştırma yapıyor olsun. Araştırmada baba otorite ve anne sevgi temalarıyla tanımlansın. Bu durumda metinde otorite ve sevgi sözcükleri taranacaktır. Ancak bu sözcüklerin metinde nasıl kullanıldığına da bakmak gerekir. Bazen metinde otorite ve sevgi sözcük olarak yer almayabilir. O zaman otorite ve sevgiyi ifade eden kavramlardan yola çıkarak bu temalara erişilebilir.  </a:t>
            </a:r>
            <a:endParaRPr lang="tr-TR" dirty="0"/>
          </a:p>
        </p:txBody>
      </p:sp>
    </p:spTree>
    <p:extLst>
      <p:ext uri="{BB962C8B-B14F-4D97-AF65-F5344CB8AC3E}">
        <p14:creationId xmlns:p14="http://schemas.microsoft.com/office/powerpoint/2010/main" val="2411545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smtClean="0"/>
              <a:t>Sayısallaştırma</a:t>
            </a:r>
            <a:endParaRPr lang="tr-TR" i="1" dirty="0"/>
          </a:p>
        </p:txBody>
      </p:sp>
      <p:sp>
        <p:nvSpPr>
          <p:cNvPr id="3" name="İçerik Yer Tutucusu 2"/>
          <p:cNvSpPr>
            <a:spLocks noGrp="1"/>
          </p:cNvSpPr>
          <p:nvPr>
            <p:ph idx="1"/>
          </p:nvPr>
        </p:nvSpPr>
        <p:spPr/>
        <p:txBody>
          <a:bodyPr>
            <a:normAutofit fontScale="92500" lnSpcReduction="10000"/>
          </a:bodyPr>
          <a:lstStyle/>
          <a:p>
            <a:r>
              <a:rPr lang="tr-TR" dirty="0" smtClean="0"/>
              <a:t>Dokümanlardan elde edilen verinin mutlaka sayısallaştırılması gerekmeyebilir. Araştırmacı saptadığı kategoriler ve temalar çerçevesinde bulgularını rapor edebilir.</a:t>
            </a:r>
          </a:p>
          <a:p>
            <a:r>
              <a:rPr lang="tr-TR" dirty="0" smtClean="0"/>
              <a:t>Araştırmacı elde ettiği veriyi </a:t>
            </a:r>
            <a:r>
              <a:rPr lang="tr-TR" dirty="0" err="1" smtClean="0"/>
              <a:t>nicelleştirmek</a:t>
            </a:r>
            <a:r>
              <a:rPr lang="tr-TR" dirty="0" smtClean="0"/>
              <a:t> istiyorsa bunu üç şekilde yapabilir: </a:t>
            </a:r>
          </a:p>
          <a:p>
            <a:r>
              <a:rPr lang="tr-TR" dirty="0" smtClean="0"/>
              <a:t>VAR-YOK (varsa 1 yoksa 0): Bu kodlama yoluyla metinde 1 ve 0’ların frekansı çıkarılabilir.</a:t>
            </a:r>
          </a:p>
          <a:p>
            <a:r>
              <a:rPr lang="tr-TR" dirty="0" smtClean="0"/>
              <a:t>YÜZDE: Kategori tekrarlarının yüzdesi sunulur.</a:t>
            </a:r>
          </a:p>
          <a:p>
            <a:r>
              <a:rPr lang="tr-TR" dirty="0" smtClean="0"/>
              <a:t>KAPSANAN ALAN: Burada kategorinin var olup olmadığı yerine dokümanda kapladığı alan ölçüt olarak kullanılabilir. Örneğin dokümanda kaç sayfa yer ayrıldığına bakılabilir. </a:t>
            </a:r>
            <a:endParaRPr lang="tr-TR" dirty="0"/>
          </a:p>
        </p:txBody>
      </p:sp>
    </p:spTree>
    <p:extLst>
      <p:ext uri="{BB962C8B-B14F-4D97-AF65-F5344CB8AC3E}">
        <p14:creationId xmlns:p14="http://schemas.microsoft.com/office/powerpoint/2010/main" val="1716350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Veriyi kullanma</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Veriyi kullanırken dikkat edilecek birkaç nokta şudur: </a:t>
            </a:r>
          </a:p>
          <a:p>
            <a:r>
              <a:rPr lang="tr-TR" dirty="0" smtClean="0"/>
              <a:t>Dokümanların kısmen ya da tamamen kullanılmasından belirli kişi ya da kurumlar zarar görebilir mi ya da çıkar sağlayabilir mi? </a:t>
            </a:r>
          </a:p>
          <a:p>
            <a:r>
              <a:rPr lang="tr-TR" dirty="0" smtClean="0"/>
              <a:t>Dokümanda adı geçen kişi ya da kurumlara zarar gelmeyecek şekilde gizlilikleri korunabilir mi? </a:t>
            </a:r>
          </a:p>
          <a:p>
            <a:r>
              <a:rPr lang="tr-TR" dirty="0" smtClean="0"/>
              <a:t>Eğer dokümanlarda kişi ya da kurumlara açıkça atıfta bulunulacaksa o zaman onay alınmalıdır. </a:t>
            </a:r>
          </a:p>
          <a:p>
            <a:r>
              <a:rPr lang="tr-TR" dirty="0" smtClean="0"/>
              <a:t>İkinci olarak bir dokümanda adı geçen kişi ya da kurumların isimleri gizli tutulmalı, gerçek isimler yerine takma isimler kullanılmalıdır. Bu yöntem izlenirken gerçek isimler kullanılmamasına rağmen kişiyi tanımlayıcı ifadeler varsa (örneğin </a:t>
            </a:r>
            <a:r>
              <a:rPr lang="tr-TR" dirty="0" err="1" smtClean="0"/>
              <a:t>iky</a:t>
            </a:r>
            <a:r>
              <a:rPr lang="tr-TR" dirty="0" smtClean="0"/>
              <a:t> müdürü) çıkarılmalıdır. </a:t>
            </a:r>
          </a:p>
          <a:p>
            <a:r>
              <a:rPr lang="tr-TR" dirty="0" smtClean="0"/>
              <a:t>İstenirse, araştırma raporunun bir ön kopyası dokümanın kaynağına sunularak görüşleri alınabilir. </a:t>
            </a:r>
            <a:endParaRPr lang="tr-TR" dirty="0"/>
          </a:p>
        </p:txBody>
      </p:sp>
    </p:spTree>
    <p:extLst>
      <p:ext uri="{BB962C8B-B14F-4D97-AF65-F5344CB8AC3E}">
        <p14:creationId xmlns:p14="http://schemas.microsoft.com/office/powerpoint/2010/main" val="1194832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Doküman incelemesinin temel özellikleri (devam) </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Doküman incelemesi araştırılması hedeflenen olgu ya da olaylar hakkında bilgi içeren yazılı materyallerin analizini kapsar. </a:t>
            </a:r>
          </a:p>
          <a:p>
            <a:r>
              <a:rPr lang="tr-TR" dirty="0" smtClean="0"/>
              <a:t>Bu yolla çok önemli kuramların geliştirilmesi mümkün olmuştur. </a:t>
            </a:r>
          </a:p>
          <a:p>
            <a:r>
              <a:rPr lang="tr-TR" dirty="0" smtClean="0"/>
              <a:t>Örneğin, Marx ve Engels İngiliz işçi sınıfını incelerken İngiltere’de fabrika denetim raporlarından önemli bilgiler elde etmişlerdir. Durkheim din ve intihar konusundaki çalışmaları sırasında resmi istatistiklerden yararlanmıştır. Weber «din sosyolojisi» ve «kapitalizmin temelleri» konusundaki tezlerini geliştirirken din ile ilgili dokümanları ve mezheplere ait ilan ve notları kullanmıştır. </a:t>
            </a:r>
          </a:p>
          <a:p>
            <a:r>
              <a:rPr lang="tr-TR" dirty="0" smtClean="0"/>
              <a:t>Doküman incelemesi1930-1950 yılları arasında sosyal bilimlerde yaygın olarak kullanılırken, 1960’lı ve 1970’li yıllarda pek kullanılmamıştır. Çünkü bu dönemlerde pozitivizm sosyal bilimlerdeki çalışmalarda hakim olmuştur.</a:t>
            </a:r>
          </a:p>
          <a:p>
            <a:r>
              <a:rPr lang="tr-TR" dirty="0" smtClean="0"/>
              <a:t>Günümüzde tek başına veri kaynağı olarak kullanılabileceği gibi, diğer veri toplama araçlarına ilave olarak da kullanılabilmektedir. </a:t>
            </a:r>
            <a:endParaRPr lang="tr-TR" dirty="0"/>
          </a:p>
        </p:txBody>
      </p:sp>
    </p:spTree>
    <p:extLst>
      <p:ext uri="{BB962C8B-B14F-4D97-AF65-F5344CB8AC3E}">
        <p14:creationId xmlns:p14="http://schemas.microsoft.com/office/powerpoint/2010/main" val="1813749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Doküman türleri</a:t>
            </a: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Hangi dokümanların önemli olduğu ve veri kaynağı olarak kullanılabileceği araştırmanın problemi ile ilgilidir. </a:t>
            </a:r>
          </a:p>
          <a:p>
            <a:r>
              <a:rPr lang="tr-TR" dirty="0" smtClean="0"/>
              <a:t>Örneğin eğitim ile ilgili araştırmalarda ders kitapları, program yönergeleri, okul içi ve dışı yazışmalar</a:t>
            </a:r>
            <a:r>
              <a:rPr lang="tr-TR" dirty="0" smtClean="0"/>
              <a:t>, </a:t>
            </a:r>
            <a:r>
              <a:rPr lang="tr-TR" dirty="0" smtClean="0"/>
              <a:t>toplantı tutanakları, öğrenci kayıt ve dosyaları, öğrenci ve öğretmen el kitapları, ders ödevleri ve sınavları, öğretmen dosyaları, eğitimle ilgili resmi belgeler kullanılabilir. </a:t>
            </a:r>
          </a:p>
          <a:p>
            <a:r>
              <a:rPr lang="tr-TR" dirty="0" smtClean="0"/>
              <a:t>İşletme ya da örgüt araştırmalarında organizasyon şeması ve el kitapları, faaliyet raporları, şirket web sayfaları, yönetim kurulu toplantı tutanakları, stratejik ve faaliyet planları, iç yazışmalar ve raporlar</a:t>
            </a:r>
            <a:r>
              <a:rPr lang="tr-TR" dirty="0" smtClean="0"/>
              <a:t>, </a:t>
            </a:r>
            <a:r>
              <a:rPr lang="tr-TR" dirty="0" smtClean="0"/>
              <a:t>muhasebe kayıtları, işletme gazeteleri, basın açıklamaları ve bültenler </a:t>
            </a:r>
            <a:r>
              <a:rPr lang="tr-TR" dirty="0" smtClean="0"/>
              <a:t>gibi halkla </a:t>
            </a:r>
            <a:r>
              <a:rPr lang="tr-TR" dirty="0" smtClean="0"/>
              <a:t>ilişkiler dokümanları kullanılabilir.</a:t>
            </a:r>
          </a:p>
          <a:p>
            <a:r>
              <a:rPr lang="tr-TR" dirty="0" smtClean="0"/>
              <a:t>Bunlara ek olarak anılar, günlükler, özel mektuplar, itiraflar gibi kişisel belgelerin yanı sıra yazılı basın, periyodik yazılı kaynaklar, dergiler ve kitaplar da doküman analizine konu olabilir.</a:t>
            </a:r>
            <a:endParaRPr lang="tr-TR" dirty="0"/>
          </a:p>
        </p:txBody>
      </p:sp>
    </p:spTree>
    <p:extLst>
      <p:ext uri="{BB962C8B-B14F-4D97-AF65-F5344CB8AC3E}">
        <p14:creationId xmlns:p14="http://schemas.microsoft.com/office/powerpoint/2010/main" val="2370443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Doküman türleri</a:t>
            </a:r>
            <a:endParaRPr lang="tr-TR" dirty="0"/>
          </a:p>
        </p:txBody>
      </p:sp>
      <p:sp>
        <p:nvSpPr>
          <p:cNvPr id="3" name="İçerik Yer Tutucusu 2"/>
          <p:cNvSpPr>
            <a:spLocks noGrp="1"/>
          </p:cNvSpPr>
          <p:nvPr>
            <p:ph idx="1"/>
          </p:nvPr>
        </p:nvSpPr>
        <p:spPr/>
        <p:txBody>
          <a:bodyPr/>
          <a:lstStyle/>
          <a:p>
            <a:r>
              <a:rPr lang="tr-TR" dirty="0" smtClean="0"/>
              <a:t>Bu tür araştırmalarda araştırmacı gözlem ya da görüşme yapmaya gerek kalmadan ihtiyacı olan veriyi elde edebilir. </a:t>
            </a:r>
          </a:p>
          <a:p>
            <a:r>
              <a:rPr lang="tr-TR" dirty="0" smtClean="0"/>
              <a:t>Zaman ve para tasarrufu sağlar. </a:t>
            </a:r>
            <a:endParaRPr lang="tr-TR" dirty="0"/>
          </a:p>
          <a:p>
            <a:r>
              <a:rPr lang="tr-TR" dirty="0" smtClean="0"/>
              <a:t>Gözlem ve görüşme gibi diğer veri toplama yöntemlerle birlikte kullanıldığında «verilerin çeşitlendirilmesi» (data </a:t>
            </a:r>
            <a:r>
              <a:rPr lang="tr-TR" dirty="0" err="1" smtClean="0"/>
              <a:t>triangulation</a:t>
            </a:r>
            <a:r>
              <a:rPr lang="tr-TR" dirty="0" smtClean="0"/>
              <a:t>) amacına hizmet eder. Bu açıdan araştırmanın geçerliliğini artırmanın bir aracıdır.</a:t>
            </a:r>
          </a:p>
        </p:txBody>
      </p:sp>
    </p:spTree>
    <p:extLst>
      <p:ext uri="{BB962C8B-B14F-4D97-AF65-F5344CB8AC3E}">
        <p14:creationId xmlns:p14="http://schemas.microsoft.com/office/powerpoint/2010/main" val="1811680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Diğer doküman türleri</a:t>
            </a:r>
            <a:endParaRPr lang="tr-TR" dirty="0"/>
          </a:p>
        </p:txBody>
      </p:sp>
      <p:sp>
        <p:nvSpPr>
          <p:cNvPr id="3" name="İçerik Yer Tutucusu 2"/>
          <p:cNvSpPr>
            <a:spLocks noGrp="1"/>
          </p:cNvSpPr>
          <p:nvPr>
            <p:ph idx="1"/>
          </p:nvPr>
        </p:nvSpPr>
        <p:spPr>
          <a:xfrm>
            <a:off x="838200" y="1500996"/>
            <a:ext cx="10515600" cy="4865298"/>
          </a:xfrm>
        </p:spPr>
        <p:txBody>
          <a:bodyPr>
            <a:normAutofit fontScale="92500" lnSpcReduction="20000"/>
          </a:bodyPr>
          <a:lstStyle/>
          <a:p>
            <a:r>
              <a:rPr lang="tr-TR" dirty="0" smtClean="0"/>
              <a:t>Önceden sözü edilen doküman türlerinin yanı sıra film, video ve fotoğraf gibi malzemeler de nitel araştırmalarda kullanılabilir.</a:t>
            </a:r>
          </a:p>
          <a:p>
            <a:r>
              <a:rPr lang="tr-TR" dirty="0" smtClean="0"/>
              <a:t>Film, video ve fotoğrafların araştırmacılara sunduğu bazı önemli avantajlar vardır:</a:t>
            </a:r>
          </a:p>
          <a:p>
            <a:r>
              <a:rPr lang="tr-TR" dirty="0" smtClean="0"/>
              <a:t> Bunlardan birisi duruş, jest ve mimik gibi sözlü olmayan iletişim araçlarını orijinal bir formda ve belirli bir süreklilik içinde sunmasıdır.</a:t>
            </a:r>
          </a:p>
          <a:p>
            <a:r>
              <a:rPr lang="tr-TR" dirty="0" smtClean="0"/>
              <a:t>İkincisi, araştırmacı tarafından birden fazla ve değişik aralıklarla aynı davranışları izleme imkanı verir. </a:t>
            </a:r>
          </a:p>
          <a:p>
            <a:r>
              <a:rPr lang="tr-TR" dirty="0" smtClean="0"/>
              <a:t>Üçüncüsü tekrar edilmesi zor ya da nadiren oluşan olay ve olguların saptanmasına imkan verir. </a:t>
            </a:r>
          </a:p>
          <a:p>
            <a:r>
              <a:rPr lang="tr-TR" dirty="0" smtClean="0"/>
              <a:t>Son olarak bu dokümanlar başka araştırmacılar tarafından da kullanılabilir ve böylece bir araştırmanın bulgularının ne derece geçerli olduğu sınanabilir. Böylece nitel araştırmalarda problem olan araştırmanın tekrar edilebilirliği de sağlanmış olur.</a:t>
            </a:r>
            <a:endParaRPr lang="tr-TR" dirty="0"/>
          </a:p>
        </p:txBody>
      </p:sp>
    </p:spTree>
    <p:extLst>
      <p:ext uri="{BB962C8B-B14F-4D97-AF65-F5344CB8AC3E}">
        <p14:creationId xmlns:p14="http://schemas.microsoft.com/office/powerpoint/2010/main" val="586002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Diğer doküman türleri (devam)</a:t>
            </a:r>
            <a:endParaRPr lang="tr-TR" dirty="0"/>
          </a:p>
        </p:txBody>
      </p:sp>
      <p:sp>
        <p:nvSpPr>
          <p:cNvPr id="3" name="İçerik Yer Tutucusu 2"/>
          <p:cNvSpPr>
            <a:spLocks noGrp="1"/>
          </p:cNvSpPr>
          <p:nvPr>
            <p:ph idx="1"/>
          </p:nvPr>
        </p:nvSpPr>
        <p:spPr/>
        <p:txBody>
          <a:bodyPr/>
          <a:lstStyle/>
          <a:p>
            <a:r>
              <a:rPr lang="tr-TR" dirty="0" smtClean="0"/>
              <a:t>Bu görsel materyalleri kullanırken dikkat edilmesi gereken nokta film, video ve fotoğrafa belirli bir yanlılığın yansıyıp yansımadığıdır. </a:t>
            </a:r>
          </a:p>
          <a:p>
            <a:r>
              <a:rPr lang="tr-TR" dirty="0" smtClean="0"/>
              <a:t>Film, video ve fotoğrafın kimin tarafından çekildiği/alındığı önemlidir. Bunlar araştırmacı tarafından değil de başkaları tarafından çekilmişse, araştırmacı materyallerdeki yanlılığı önceden kestirerek araştırmasına dahil etmelidir. </a:t>
            </a:r>
          </a:p>
          <a:p>
            <a:r>
              <a:rPr lang="tr-TR" dirty="0" smtClean="0"/>
              <a:t>Örneğin bir film bir ülkenin kültürünü, değerlerini ve insanlarını aşağılamak amacıyla çekilmiş olabilir. Bu filmi esas alarak o ülke hakkında araştırma yapmak isteyen bir araştırmacı güvenilir veri elde edemeyecektir. </a:t>
            </a:r>
            <a:endParaRPr lang="tr-TR" dirty="0"/>
          </a:p>
        </p:txBody>
      </p:sp>
    </p:spTree>
    <p:extLst>
      <p:ext uri="{BB962C8B-B14F-4D97-AF65-F5344CB8AC3E}">
        <p14:creationId xmlns:p14="http://schemas.microsoft.com/office/powerpoint/2010/main" val="583073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Doküman incelemesinin güçlü yönleri</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Araştırmacının doğrudan ulaşamayacağı durumlarda önemli bir bilgi kaynağı olabilirler. Sadece geçmişe ilişkin değil, bugünkü duruma ilişkin dokümanlar, kaynağı belli olmayan dokümanlar ile kaynağı belli olsa dahi ulaşılamayacak öznelerin ürettiği dokümanlar zengin bir veri kaynağı oluştururlar. </a:t>
            </a:r>
          </a:p>
          <a:p>
            <a:r>
              <a:rPr lang="tr-TR" dirty="0" smtClean="0"/>
              <a:t>Araştırmacı ile veri kaynağı arasında fiziksel, duygusal ve davranışsal bir etkileşim olmaz. Görüşme ve gözlemdeki katılımcı tepkiselliği doküman incelemesinde yoktur. </a:t>
            </a:r>
          </a:p>
          <a:p>
            <a:r>
              <a:rPr lang="tr-TR" dirty="0" smtClean="0"/>
              <a:t>Gözlemde olduğu gibi uzun süreli araştırmalarda etkili olarak kullanılabilir. Belirli bir zaman diliminde üretilen gazete, dergi ve örgütsel dokümanlar gibi süreli materyaller ya da birden fazla kaynak tarafından farklı zamanlarda üretilmiş anılar ve kitaplar gibi dokümanlar bir araştırma problemi hakkında geniş bir zaman dilimine dayalı analizi mümkün kılar.  </a:t>
            </a:r>
            <a:endParaRPr lang="tr-TR" dirty="0"/>
          </a:p>
        </p:txBody>
      </p:sp>
    </p:spTree>
    <p:extLst>
      <p:ext uri="{BB962C8B-B14F-4D97-AF65-F5344CB8AC3E}">
        <p14:creationId xmlns:p14="http://schemas.microsoft.com/office/powerpoint/2010/main" val="1778028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Doküman incelemesinin güçlü yönleri (devam)</a:t>
            </a:r>
            <a:endParaRPr lang="tr-TR" dirty="0"/>
          </a:p>
        </p:txBody>
      </p:sp>
      <p:sp>
        <p:nvSpPr>
          <p:cNvPr id="3" name="İçerik Yer Tutucusu 2"/>
          <p:cNvSpPr>
            <a:spLocks noGrp="1"/>
          </p:cNvSpPr>
          <p:nvPr>
            <p:ph idx="1"/>
          </p:nvPr>
        </p:nvSpPr>
        <p:spPr/>
        <p:txBody>
          <a:bodyPr>
            <a:normAutofit lnSpcReduction="10000"/>
          </a:bodyPr>
          <a:lstStyle/>
          <a:p>
            <a:r>
              <a:rPr lang="tr-TR" dirty="0" smtClean="0"/>
              <a:t>Anket çalışmasında olduğu gibi geniş bir örneklem oluşturulmasına imkan verir. Bu durum nitel araştırmalarda önemli sınırlılıklardan birisi olan örneklem darlığı sorununu aşmayı sağlar.</a:t>
            </a:r>
          </a:p>
          <a:p>
            <a:r>
              <a:rPr lang="tr-TR" dirty="0" smtClean="0"/>
              <a:t>Veri kaynağı bireysel ve özgün olur. Bunun nedeni kayıtların veri toplandığı zaman değil, oluştuğu anda bireyin kendisi tarafından kaydedilmesidir. Örneğin günlükler ve anı defterleri herhangi bir konuyla ilgili duygu ve düşüncelerin oluştuğu anda kaydedilmesinin bir sonucudur. </a:t>
            </a:r>
          </a:p>
          <a:p>
            <a:r>
              <a:rPr lang="tr-TR" dirty="0" smtClean="0"/>
              <a:t>Diğer veri toplama araçlarına göre daha düşük maliyetlidir. </a:t>
            </a:r>
            <a:endParaRPr lang="tr-TR" dirty="0"/>
          </a:p>
          <a:p>
            <a:r>
              <a:rPr lang="tr-TR" dirty="0" smtClean="0"/>
              <a:t>Nitelikli bir veri kaynağıdır, çünkü birçok yazılı doküman gözden geçirilmiş ve iyi organize edilmiştir.</a:t>
            </a:r>
            <a:endParaRPr lang="tr-TR" dirty="0"/>
          </a:p>
        </p:txBody>
      </p:sp>
    </p:spTree>
    <p:extLst>
      <p:ext uri="{BB962C8B-B14F-4D97-AF65-F5344CB8AC3E}">
        <p14:creationId xmlns:p14="http://schemas.microsoft.com/office/powerpoint/2010/main" val="254332291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TotalTime>
  <Words>2312</Words>
  <Application>Microsoft Office PowerPoint</Application>
  <PresentationFormat>Geniş ekran</PresentationFormat>
  <Paragraphs>107</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Arial</vt:lpstr>
      <vt:lpstr>Calibri</vt:lpstr>
      <vt:lpstr>Calibri Light</vt:lpstr>
      <vt:lpstr>Office Teması</vt:lpstr>
      <vt:lpstr>NİTEL ARAŞTIRMADA VERİ TOPLAMA YÖNTEMLERİ </vt:lpstr>
      <vt:lpstr>Doküman incelemesinin temel özellikleri</vt:lpstr>
      <vt:lpstr>Doküman incelemesinin temel özellikleri (devam) </vt:lpstr>
      <vt:lpstr>Doküman türleri</vt:lpstr>
      <vt:lpstr>Doküman türleri</vt:lpstr>
      <vt:lpstr>Diğer doküman türleri</vt:lpstr>
      <vt:lpstr>Diğer doküman türleri (devam)</vt:lpstr>
      <vt:lpstr>Doküman incelemesinin güçlü yönleri</vt:lpstr>
      <vt:lpstr>Doküman incelemesinin güçlü yönleri (devam)</vt:lpstr>
      <vt:lpstr>Doküman incelemesinin zayıf yönleri</vt:lpstr>
      <vt:lpstr>Doküman incelemesinin olumsuz yönleri (devam)</vt:lpstr>
      <vt:lpstr>Doküman incelemesinin olumsuz yönleri (devam) </vt:lpstr>
      <vt:lpstr>Doküman incelemesinin aşamaları</vt:lpstr>
      <vt:lpstr>Dokümanlara ulaşma</vt:lpstr>
      <vt:lpstr>Özgünlüğü kontrol etme</vt:lpstr>
      <vt:lpstr>Dokümanları anlama</vt:lpstr>
      <vt:lpstr>Veriyi analiz etme</vt:lpstr>
      <vt:lpstr>Veriden örneklem seçme</vt:lpstr>
      <vt:lpstr>Kategorileri geliştirme</vt:lpstr>
      <vt:lpstr>Analiz birimini saptama</vt:lpstr>
      <vt:lpstr>Analiz birimini saptama (devam)</vt:lpstr>
      <vt:lpstr>Sayısallaştırma</vt:lpstr>
      <vt:lpstr>Veriyi kullanma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NİTEL ARAŞTIRMADA VERİ TOPLAMA YÖNTEMLERİ</dc:title>
  <dc:creator>default default</dc:creator>
  <cp:lastModifiedBy>default default</cp:lastModifiedBy>
  <cp:revision>23</cp:revision>
  <dcterms:created xsi:type="dcterms:W3CDTF">2021-04-13T13:54:09Z</dcterms:created>
  <dcterms:modified xsi:type="dcterms:W3CDTF">2021-04-14T07:51:36Z</dcterms:modified>
</cp:coreProperties>
</file>