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50" d="100"/>
          <a:sy n="50" d="100"/>
        </p:scale>
        <p:origin x="629"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5F64E68-F40D-4A86-8839-745503F96FB6}" type="datetimeFigureOut">
              <a:rPr lang="tr-TR" smtClean="0"/>
              <a:t>2.6.2021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C6C1AEE-F81B-4686-8848-E1D9C8EC99F5}" type="slidenum">
              <a:rPr lang="tr-TR" smtClean="0"/>
              <a:t>‹#›</a:t>
            </a:fld>
            <a:endParaRPr lang="tr-TR"/>
          </a:p>
        </p:txBody>
      </p:sp>
    </p:spTree>
    <p:extLst>
      <p:ext uri="{BB962C8B-B14F-4D97-AF65-F5344CB8AC3E}">
        <p14:creationId xmlns:p14="http://schemas.microsoft.com/office/powerpoint/2010/main" val="2605424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5F64E68-F40D-4A86-8839-745503F96FB6}" type="datetimeFigureOut">
              <a:rPr lang="tr-TR" smtClean="0"/>
              <a:t>2.6.2021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C6C1AEE-F81B-4686-8848-E1D9C8EC99F5}" type="slidenum">
              <a:rPr lang="tr-TR" smtClean="0"/>
              <a:t>‹#›</a:t>
            </a:fld>
            <a:endParaRPr lang="tr-TR"/>
          </a:p>
        </p:txBody>
      </p:sp>
    </p:spTree>
    <p:extLst>
      <p:ext uri="{BB962C8B-B14F-4D97-AF65-F5344CB8AC3E}">
        <p14:creationId xmlns:p14="http://schemas.microsoft.com/office/powerpoint/2010/main" val="4248642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5F64E68-F40D-4A86-8839-745503F96FB6}" type="datetimeFigureOut">
              <a:rPr lang="tr-TR" smtClean="0"/>
              <a:t>2.6.2021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C6C1AEE-F81B-4686-8848-E1D9C8EC99F5}"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62598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5F64E68-F40D-4A86-8839-745503F96FB6}" type="datetimeFigureOut">
              <a:rPr lang="tr-TR" smtClean="0"/>
              <a:t>2.6.2021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C6C1AEE-F81B-4686-8848-E1D9C8EC99F5}" type="slidenum">
              <a:rPr lang="tr-TR" smtClean="0"/>
              <a:t>‹#›</a:t>
            </a:fld>
            <a:endParaRPr lang="tr-TR"/>
          </a:p>
        </p:txBody>
      </p:sp>
    </p:spTree>
    <p:extLst>
      <p:ext uri="{BB962C8B-B14F-4D97-AF65-F5344CB8AC3E}">
        <p14:creationId xmlns:p14="http://schemas.microsoft.com/office/powerpoint/2010/main" val="1438705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5F64E68-F40D-4A86-8839-745503F96FB6}" type="datetimeFigureOut">
              <a:rPr lang="tr-TR" smtClean="0"/>
              <a:t>2.6.2021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C6C1AEE-F81B-4686-8848-E1D9C8EC99F5}"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213307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5F64E68-F40D-4A86-8839-745503F96FB6}" type="datetimeFigureOut">
              <a:rPr lang="tr-TR" smtClean="0"/>
              <a:t>2.6.2021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C6C1AEE-F81B-4686-8848-E1D9C8EC99F5}" type="slidenum">
              <a:rPr lang="tr-TR" smtClean="0"/>
              <a:t>‹#›</a:t>
            </a:fld>
            <a:endParaRPr lang="tr-TR"/>
          </a:p>
        </p:txBody>
      </p:sp>
    </p:spTree>
    <p:extLst>
      <p:ext uri="{BB962C8B-B14F-4D97-AF65-F5344CB8AC3E}">
        <p14:creationId xmlns:p14="http://schemas.microsoft.com/office/powerpoint/2010/main" val="6408753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5F64E68-F40D-4A86-8839-745503F96FB6}" type="datetimeFigureOut">
              <a:rPr lang="tr-TR" smtClean="0"/>
              <a:t>2.6.2021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C6C1AEE-F81B-4686-8848-E1D9C8EC99F5}" type="slidenum">
              <a:rPr lang="tr-TR" smtClean="0"/>
              <a:t>‹#›</a:t>
            </a:fld>
            <a:endParaRPr lang="tr-TR"/>
          </a:p>
        </p:txBody>
      </p:sp>
    </p:spTree>
    <p:extLst>
      <p:ext uri="{BB962C8B-B14F-4D97-AF65-F5344CB8AC3E}">
        <p14:creationId xmlns:p14="http://schemas.microsoft.com/office/powerpoint/2010/main" val="27047920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5F64E68-F40D-4A86-8839-745503F96FB6}" type="datetimeFigureOut">
              <a:rPr lang="tr-TR" smtClean="0"/>
              <a:t>2.6.2021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C6C1AEE-F81B-4686-8848-E1D9C8EC99F5}" type="slidenum">
              <a:rPr lang="tr-TR" smtClean="0"/>
              <a:t>‹#›</a:t>
            </a:fld>
            <a:endParaRPr lang="tr-TR"/>
          </a:p>
        </p:txBody>
      </p:sp>
    </p:spTree>
    <p:extLst>
      <p:ext uri="{BB962C8B-B14F-4D97-AF65-F5344CB8AC3E}">
        <p14:creationId xmlns:p14="http://schemas.microsoft.com/office/powerpoint/2010/main" val="4031926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5F64E68-F40D-4A86-8839-745503F96FB6}" type="datetimeFigureOut">
              <a:rPr lang="tr-TR" smtClean="0"/>
              <a:t>2.6.2021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C6C1AEE-F81B-4686-8848-E1D9C8EC99F5}" type="slidenum">
              <a:rPr lang="tr-TR" smtClean="0"/>
              <a:t>‹#›</a:t>
            </a:fld>
            <a:endParaRPr lang="tr-TR"/>
          </a:p>
        </p:txBody>
      </p:sp>
    </p:spTree>
    <p:extLst>
      <p:ext uri="{BB962C8B-B14F-4D97-AF65-F5344CB8AC3E}">
        <p14:creationId xmlns:p14="http://schemas.microsoft.com/office/powerpoint/2010/main" val="3340787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5F64E68-F40D-4A86-8839-745503F96FB6}" type="datetimeFigureOut">
              <a:rPr lang="tr-TR" smtClean="0"/>
              <a:t>2.6.2021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C6C1AEE-F81B-4686-8848-E1D9C8EC99F5}" type="slidenum">
              <a:rPr lang="tr-TR" smtClean="0"/>
              <a:t>‹#›</a:t>
            </a:fld>
            <a:endParaRPr lang="tr-TR"/>
          </a:p>
        </p:txBody>
      </p:sp>
    </p:spTree>
    <p:extLst>
      <p:ext uri="{BB962C8B-B14F-4D97-AF65-F5344CB8AC3E}">
        <p14:creationId xmlns:p14="http://schemas.microsoft.com/office/powerpoint/2010/main" val="3715247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5F64E68-F40D-4A86-8839-745503F96FB6}" type="datetimeFigureOut">
              <a:rPr lang="tr-TR" smtClean="0"/>
              <a:t>2.6.2021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C6C1AEE-F81B-4686-8848-E1D9C8EC99F5}" type="slidenum">
              <a:rPr lang="tr-TR" smtClean="0"/>
              <a:t>‹#›</a:t>
            </a:fld>
            <a:endParaRPr lang="tr-TR"/>
          </a:p>
        </p:txBody>
      </p:sp>
    </p:spTree>
    <p:extLst>
      <p:ext uri="{BB962C8B-B14F-4D97-AF65-F5344CB8AC3E}">
        <p14:creationId xmlns:p14="http://schemas.microsoft.com/office/powerpoint/2010/main" val="2461794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5F64E68-F40D-4A86-8839-745503F96FB6}" type="datetimeFigureOut">
              <a:rPr lang="tr-TR" smtClean="0"/>
              <a:t>2.6.2021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C6C1AEE-F81B-4686-8848-E1D9C8EC99F5}" type="slidenum">
              <a:rPr lang="tr-TR" smtClean="0"/>
              <a:t>‹#›</a:t>
            </a:fld>
            <a:endParaRPr lang="tr-TR"/>
          </a:p>
        </p:txBody>
      </p:sp>
    </p:spTree>
    <p:extLst>
      <p:ext uri="{BB962C8B-B14F-4D97-AF65-F5344CB8AC3E}">
        <p14:creationId xmlns:p14="http://schemas.microsoft.com/office/powerpoint/2010/main" val="1443895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5F64E68-F40D-4A86-8839-745503F96FB6}" type="datetimeFigureOut">
              <a:rPr lang="tr-TR" smtClean="0"/>
              <a:t>2.6.2021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C6C1AEE-F81B-4686-8848-E1D9C8EC99F5}" type="slidenum">
              <a:rPr lang="tr-TR" smtClean="0"/>
              <a:t>‹#›</a:t>
            </a:fld>
            <a:endParaRPr lang="tr-TR"/>
          </a:p>
        </p:txBody>
      </p:sp>
    </p:spTree>
    <p:extLst>
      <p:ext uri="{BB962C8B-B14F-4D97-AF65-F5344CB8AC3E}">
        <p14:creationId xmlns:p14="http://schemas.microsoft.com/office/powerpoint/2010/main" val="2530919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F64E68-F40D-4A86-8839-745503F96FB6}" type="datetimeFigureOut">
              <a:rPr lang="tr-TR" smtClean="0"/>
              <a:t>2.6.2021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C6C1AEE-F81B-4686-8848-E1D9C8EC99F5}" type="slidenum">
              <a:rPr lang="tr-TR" smtClean="0"/>
              <a:t>‹#›</a:t>
            </a:fld>
            <a:endParaRPr lang="tr-TR"/>
          </a:p>
        </p:txBody>
      </p:sp>
    </p:spTree>
    <p:extLst>
      <p:ext uri="{BB962C8B-B14F-4D97-AF65-F5344CB8AC3E}">
        <p14:creationId xmlns:p14="http://schemas.microsoft.com/office/powerpoint/2010/main" val="4028295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5F64E68-F40D-4A86-8839-745503F96FB6}" type="datetimeFigureOut">
              <a:rPr lang="tr-TR" smtClean="0"/>
              <a:t>2.6.2021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C6C1AEE-F81B-4686-8848-E1D9C8EC99F5}" type="slidenum">
              <a:rPr lang="tr-TR" smtClean="0"/>
              <a:t>‹#›</a:t>
            </a:fld>
            <a:endParaRPr lang="tr-TR"/>
          </a:p>
        </p:txBody>
      </p:sp>
    </p:spTree>
    <p:extLst>
      <p:ext uri="{BB962C8B-B14F-4D97-AF65-F5344CB8AC3E}">
        <p14:creationId xmlns:p14="http://schemas.microsoft.com/office/powerpoint/2010/main" val="1142895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5F64E68-F40D-4A86-8839-745503F96FB6}" type="datetimeFigureOut">
              <a:rPr lang="tr-TR" smtClean="0"/>
              <a:t>2.6.2021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C6C1AEE-F81B-4686-8848-E1D9C8EC99F5}" type="slidenum">
              <a:rPr lang="tr-TR" smtClean="0"/>
              <a:t>‹#›</a:t>
            </a:fld>
            <a:endParaRPr lang="tr-TR"/>
          </a:p>
        </p:txBody>
      </p:sp>
    </p:spTree>
    <p:extLst>
      <p:ext uri="{BB962C8B-B14F-4D97-AF65-F5344CB8AC3E}">
        <p14:creationId xmlns:p14="http://schemas.microsoft.com/office/powerpoint/2010/main" val="3844591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5F64E68-F40D-4A86-8839-745503F96FB6}" type="datetimeFigureOut">
              <a:rPr lang="tr-TR" smtClean="0"/>
              <a:t>2.6.2021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C6C1AEE-F81B-4686-8848-E1D9C8EC99F5}" type="slidenum">
              <a:rPr lang="tr-TR" smtClean="0"/>
              <a:t>‹#›</a:t>
            </a:fld>
            <a:endParaRPr lang="tr-TR"/>
          </a:p>
        </p:txBody>
      </p:sp>
    </p:spTree>
    <p:extLst>
      <p:ext uri="{BB962C8B-B14F-4D97-AF65-F5344CB8AC3E}">
        <p14:creationId xmlns:p14="http://schemas.microsoft.com/office/powerpoint/2010/main" val="8197405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Nitel araştırmada geçerlilik ve güvenilirlik</a:t>
            </a:r>
            <a:endParaRPr lang="tr-TR" dirty="0"/>
          </a:p>
        </p:txBody>
      </p:sp>
    </p:spTree>
    <p:extLst>
      <p:ext uri="{BB962C8B-B14F-4D97-AF65-F5344CB8AC3E}">
        <p14:creationId xmlns:p14="http://schemas.microsoft.com/office/powerpoint/2010/main" val="1436793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Nitel araştırmada güvenilirlik (iç güvenilirlik)</a:t>
            </a:r>
            <a:endParaRPr lang="tr-TR" dirty="0"/>
          </a:p>
        </p:txBody>
      </p:sp>
      <p:sp>
        <p:nvSpPr>
          <p:cNvPr id="3" name="İçerik Yer Tutucusu 2"/>
          <p:cNvSpPr>
            <a:spLocks noGrp="1"/>
          </p:cNvSpPr>
          <p:nvPr>
            <p:ph idx="1"/>
          </p:nvPr>
        </p:nvSpPr>
        <p:spPr>
          <a:xfrm>
            <a:off x="2589212" y="1905000"/>
            <a:ext cx="8915400" cy="4006222"/>
          </a:xfrm>
        </p:spPr>
        <p:txBody>
          <a:bodyPr>
            <a:noAutofit/>
          </a:bodyPr>
          <a:lstStyle/>
          <a:p>
            <a:r>
              <a:rPr lang="tr-TR" sz="2000" dirty="0" smtClean="0"/>
              <a:t>Gözleme bağlı güvenilirlik ise yanı zaman diliminde birden fazla araştırmacının bir olgu ya da olayı aynı biçimde ölçmesi anlamına gelir. Bu bir iç güvenilirlik göstergesidir. </a:t>
            </a:r>
          </a:p>
          <a:p>
            <a:r>
              <a:rPr lang="tr-TR" sz="2000" dirty="0" smtClean="0"/>
              <a:t>Nicel araştırma geleneğinde bu güvenilirliğin başarılmasında bir sorun olmadığı varsayılır, çünkü ölçümlerin araştırmacıdan bağımsız olması ön koşullardan birisidir. </a:t>
            </a:r>
            <a:endParaRPr lang="tr-TR" sz="2000" dirty="0"/>
          </a:p>
          <a:p>
            <a:r>
              <a:rPr lang="tr-TR" sz="2000" dirty="0" smtClean="0"/>
              <a:t>Oysa nitel araştırma geleneğinde araştırmacının kendisi bir veri toplama aracı olarak işlev gördüğü için farklı araştırmacıların tam olarak aynı gözlemleri yapması mümkün değildir. Bu zaten istenen bir durum olduğu için nitel araştırmada görüşme ve gözlem yoluyla elde edilecek veriler ve bunları analizi ile ilgili araştırmacılar arasındaki farlılıkların en aza indirilmesi beklenir. </a:t>
            </a:r>
            <a:endParaRPr lang="tr-TR" sz="2000" dirty="0"/>
          </a:p>
        </p:txBody>
      </p:sp>
    </p:spTree>
    <p:extLst>
      <p:ext uri="{BB962C8B-B14F-4D97-AF65-F5344CB8AC3E}">
        <p14:creationId xmlns:p14="http://schemas.microsoft.com/office/powerpoint/2010/main" val="2199920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Nitel araştırmada güvenilirlik (dış güvenilirlik)</a:t>
            </a:r>
            <a:endParaRPr lang="tr-TR" dirty="0"/>
          </a:p>
        </p:txBody>
      </p:sp>
      <p:sp>
        <p:nvSpPr>
          <p:cNvPr id="3" name="İçerik Yer Tutucusu 2"/>
          <p:cNvSpPr>
            <a:spLocks noGrp="1"/>
          </p:cNvSpPr>
          <p:nvPr>
            <p:ph idx="1"/>
          </p:nvPr>
        </p:nvSpPr>
        <p:spPr>
          <a:xfrm>
            <a:off x="2589212" y="2133600"/>
            <a:ext cx="8915400" cy="4312920"/>
          </a:xfrm>
        </p:spPr>
        <p:txBody>
          <a:bodyPr>
            <a:normAutofit/>
          </a:bodyPr>
          <a:lstStyle/>
          <a:p>
            <a:r>
              <a:rPr lang="tr-TR" sz="2000" dirty="0" err="1" smtClean="0"/>
              <a:t>LeCompte</a:t>
            </a:r>
            <a:r>
              <a:rPr lang="tr-TR" sz="2000" dirty="0" smtClean="0"/>
              <a:t> ve </a:t>
            </a:r>
            <a:r>
              <a:rPr lang="tr-TR" sz="2000" dirty="0" err="1" smtClean="0"/>
              <a:t>Goetz</a:t>
            </a:r>
            <a:r>
              <a:rPr lang="tr-TR" sz="2000" dirty="0" smtClean="0"/>
              <a:t> (1982) dış güvenilirliğin sağlanmasına yönelik olarak araştırmacının araştırma sürecinde kendi konumunu açık hale getirmesi gerektiğini savunmaktadır. </a:t>
            </a:r>
          </a:p>
          <a:p>
            <a:r>
              <a:rPr lang="tr-TR" sz="2000" dirty="0" smtClean="0"/>
              <a:t>Bu şekilde benzer araştırmalar yapan başka araştırmacıların benzer rol üstlenerek karşılaştırılabilir sonuçlara ulaşmaları mümkün olabilir. </a:t>
            </a:r>
          </a:p>
          <a:p>
            <a:r>
              <a:rPr lang="tr-TR" sz="2000" dirty="0" smtClean="0"/>
              <a:t>Bu araştırmanın aynen tekrar edilmesi aynı sonuçlara ulaşılacağı anlamına gelmez. Ancak araştırmacının kendi konumu ile ilgili yapacağı araştırmalar, aynı konuda çalışacak diğer araştırmacılara ne tür roller üstlenmeleri gerektiği konusunda bir fikir verebilir. </a:t>
            </a:r>
            <a:endParaRPr lang="tr-TR" sz="2000" dirty="0"/>
          </a:p>
        </p:txBody>
      </p:sp>
    </p:spTree>
    <p:extLst>
      <p:ext uri="{BB962C8B-B14F-4D97-AF65-F5344CB8AC3E}">
        <p14:creationId xmlns:p14="http://schemas.microsoft.com/office/powerpoint/2010/main" val="1868895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Nitel araştırmada güvenilirlik (dış güvenilirlik)</a:t>
            </a:r>
            <a:endParaRPr lang="tr-TR" dirty="0"/>
          </a:p>
        </p:txBody>
      </p:sp>
      <p:sp>
        <p:nvSpPr>
          <p:cNvPr id="3" name="İçerik Yer Tutucusu 2"/>
          <p:cNvSpPr>
            <a:spLocks noGrp="1"/>
          </p:cNvSpPr>
          <p:nvPr>
            <p:ph idx="1"/>
          </p:nvPr>
        </p:nvSpPr>
        <p:spPr>
          <a:xfrm>
            <a:off x="2589212" y="1905000"/>
            <a:ext cx="8915400" cy="4617720"/>
          </a:xfrm>
        </p:spPr>
        <p:txBody>
          <a:bodyPr>
            <a:noAutofit/>
          </a:bodyPr>
          <a:lstStyle/>
          <a:p>
            <a:r>
              <a:rPr lang="tr-TR" sz="2000" dirty="0" smtClean="0"/>
              <a:t>Dış güvenilirlik konusunda araştırmacının alabileceği ikinci önlem araştırmada veri kaynağı olan bireylerin açık biçimde tanımlanmasıdır. Böylece benzer araştırma yapan diğer araştırmacılar örneklem oluştururken bu tanımlamaları dikkate alabilir. </a:t>
            </a:r>
          </a:p>
          <a:p>
            <a:r>
              <a:rPr lang="tr-TR" sz="2000" dirty="0" smtClean="0"/>
              <a:t>Üçüncü önlem, araştırma sürecinde oluşan sosyal ortamların ve süreçlerin tanımlanmasına ilişkindir. Sosyal ortamın insan algısını ve davranışlarını etkileyeceğini kabul edersek, elde edilen verilerin belirli sosyal ortamlara bağlı olarak ortaya çıktığını ve aynı bireylerin farklı sosyal ortamlarda aynı verileri temsil etmeyebileceğini kabul etmek gerekmektedir. </a:t>
            </a:r>
          </a:p>
          <a:p>
            <a:r>
              <a:rPr lang="tr-TR" sz="2000" dirty="0" smtClean="0"/>
              <a:t>Son olarak veri toplama ve analiz yöntemleri ile ilgili ayrıntılı açıklamaların yapılması önemlidir. </a:t>
            </a:r>
            <a:endParaRPr lang="tr-TR" sz="2000" dirty="0"/>
          </a:p>
        </p:txBody>
      </p:sp>
    </p:spTree>
    <p:extLst>
      <p:ext uri="{BB962C8B-B14F-4D97-AF65-F5344CB8AC3E}">
        <p14:creationId xmlns:p14="http://schemas.microsoft.com/office/powerpoint/2010/main" val="2395745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37360" y="227870"/>
            <a:ext cx="9768839" cy="1280890"/>
          </a:xfrm>
        </p:spPr>
        <p:txBody>
          <a:bodyPr/>
          <a:lstStyle/>
          <a:p>
            <a:r>
              <a:rPr lang="tr-TR" dirty="0" smtClean="0"/>
              <a:t>Nitel araştırmada güvenilirlik (dış güvenilirlik)</a:t>
            </a:r>
            <a:endParaRPr lang="tr-TR" dirty="0"/>
          </a:p>
        </p:txBody>
      </p:sp>
      <p:sp>
        <p:nvSpPr>
          <p:cNvPr id="3" name="İçerik Yer Tutucusu 2"/>
          <p:cNvSpPr>
            <a:spLocks noGrp="1"/>
          </p:cNvSpPr>
          <p:nvPr>
            <p:ph idx="1"/>
          </p:nvPr>
        </p:nvSpPr>
        <p:spPr>
          <a:xfrm>
            <a:off x="838200" y="1508760"/>
            <a:ext cx="10515600" cy="4998720"/>
          </a:xfrm>
        </p:spPr>
        <p:txBody>
          <a:bodyPr>
            <a:normAutofit lnSpcReduction="10000"/>
          </a:bodyPr>
          <a:lstStyle/>
          <a:p>
            <a:r>
              <a:rPr lang="tr-TR" sz="2400" dirty="0" smtClean="0"/>
              <a:t>Miles ve </a:t>
            </a:r>
            <a:r>
              <a:rPr lang="tr-TR" sz="2400" dirty="0" err="1" smtClean="0"/>
              <a:t>Huberman</a:t>
            </a:r>
            <a:r>
              <a:rPr lang="tr-TR" sz="2400" dirty="0" smtClean="0"/>
              <a:t> (1994) dış güvenilirlik stratejilerini soru biçimde şöyle ifade etmektedir: </a:t>
            </a:r>
          </a:p>
          <a:p>
            <a:pPr lvl="1"/>
            <a:r>
              <a:rPr lang="tr-TR" sz="1800" dirty="0" smtClean="0"/>
              <a:t>Araştırmacı, araştırma yöntemlerini ve aşamalarını açık ve ayrıntılı biçimde tanımlamış mıdır?</a:t>
            </a:r>
          </a:p>
          <a:p>
            <a:pPr lvl="1"/>
            <a:r>
              <a:rPr lang="tr-TR" sz="1800" dirty="0" smtClean="0"/>
              <a:t>Veri toplama, işleme, analiz etme, yorumlama ve sonuçlara ulaşma konularında neler yapıldığı açık biçimde anlaşılabilmekte midir?</a:t>
            </a:r>
          </a:p>
          <a:p>
            <a:pPr lvl="1"/>
            <a:r>
              <a:rPr lang="tr-TR" sz="1800" dirty="0" smtClean="0"/>
              <a:t>Sonuçlar, ortaya konan verilerle açık bir biçimde ilişkilendirilmiş midir?</a:t>
            </a:r>
          </a:p>
          <a:p>
            <a:pPr lvl="1"/>
            <a:r>
              <a:rPr lang="tr-TR" sz="1800" dirty="0" smtClean="0"/>
              <a:t>Araştırmacının izlediği yöntemler ve süreçler konusunda, kayıtların (örneklem seçimi, görüşme ve gözlem notları gibi) kapsamı açık ve ayrıntılı bir biçimde tanımlanmış mıdır?</a:t>
            </a:r>
          </a:p>
          <a:p>
            <a:pPr lvl="1"/>
            <a:r>
              <a:rPr lang="tr-TR" sz="1800" dirty="0" smtClean="0"/>
              <a:t>Araştırmacı bireysel varsayımlarının, önyargılarının ve yönelimlerinin farkında mıdır? Bunların araştırmaya yansıması konusunda açık olarak bilgi verilmiş midir?</a:t>
            </a:r>
          </a:p>
          <a:p>
            <a:pPr lvl="1"/>
            <a:r>
              <a:rPr lang="tr-TR" sz="1800" dirty="0" smtClean="0"/>
              <a:t>Araştırmada farklı görüşler ve alternatif açıklamalar dikkate alınmış mıdır?</a:t>
            </a:r>
          </a:p>
          <a:p>
            <a:pPr lvl="1"/>
            <a:r>
              <a:rPr lang="tr-TR" sz="1800" dirty="0" smtClean="0"/>
              <a:t>Araştırmanın ham verileri başkaları tarafından incelenebilecek biçimde saklanmış mıdır?</a:t>
            </a:r>
            <a:endParaRPr lang="tr-TR" sz="1800" dirty="0"/>
          </a:p>
        </p:txBody>
      </p:sp>
    </p:spTree>
    <p:extLst>
      <p:ext uri="{BB962C8B-B14F-4D97-AF65-F5344CB8AC3E}">
        <p14:creationId xmlns:p14="http://schemas.microsoft.com/office/powerpoint/2010/main" val="2598733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İlave olarak; </a:t>
            </a:r>
            <a:endParaRPr lang="tr-TR" dirty="0"/>
          </a:p>
        </p:txBody>
      </p:sp>
      <p:sp>
        <p:nvSpPr>
          <p:cNvPr id="3" name="İçerik Yer Tutucusu 2"/>
          <p:cNvSpPr>
            <a:spLocks noGrp="1"/>
          </p:cNvSpPr>
          <p:nvPr>
            <p:ph idx="1"/>
          </p:nvPr>
        </p:nvSpPr>
        <p:spPr>
          <a:xfrm>
            <a:off x="838200" y="1432560"/>
            <a:ext cx="10515600" cy="5212080"/>
          </a:xfrm>
        </p:spPr>
        <p:txBody>
          <a:bodyPr>
            <a:normAutofit lnSpcReduction="10000"/>
          </a:bodyPr>
          <a:lstStyle/>
          <a:p>
            <a:r>
              <a:rPr lang="tr-TR" dirty="0" smtClean="0"/>
              <a:t>Araştırma soruları açık bir biçimde ifade edilmiş midir? Araştırmanın çeşitli aşamaları araştırma soruları ile tutarlı mıdır?</a:t>
            </a:r>
          </a:p>
          <a:p>
            <a:r>
              <a:rPr lang="tr-TR" dirty="0" smtClean="0"/>
              <a:t>Araştırmacının araştırma sürecindeki kendi onumu açık bir biçimde tanımlanmış mıdır?</a:t>
            </a:r>
          </a:p>
          <a:p>
            <a:r>
              <a:rPr lang="tr-TR" dirty="0" smtClean="0"/>
              <a:t>Araştırmanın sonuçları verilerle uyumlu mudur?</a:t>
            </a:r>
          </a:p>
          <a:p>
            <a:r>
              <a:rPr lang="tr-TR" dirty="0" smtClean="0"/>
              <a:t>Araştırmacının temel bakış açısı ve araştırmaya yaklaşımı açık bir biçimde tanımlanmış mıdır?</a:t>
            </a:r>
          </a:p>
          <a:p>
            <a:r>
              <a:rPr lang="tr-TR" dirty="0" smtClean="0"/>
              <a:t>Veriler araştırma sorularının gerektirdiği biçimde ayrıntılı ve amacına uygun biçimde toplanmış mıdır?</a:t>
            </a:r>
          </a:p>
          <a:p>
            <a:r>
              <a:rPr lang="tr-TR" dirty="0" smtClean="0"/>
              <a:t>Birden fazla araştırmacının olduğu durumlarda benzer veri toplama süreçleri ve yöntemleri kullanılmış mıdır?</a:t>
            </a:r>
          </a:p>
          <a:p>
            <a:r>
              <a:rPr lang="tr-TR" dirty="0" smtClean="0"/>
              <a:t>Verilerin kodlanmasında birden fazla araştırmacının kodlama yapması durumunda kodlama karşılaştırması yapılmış mıdır? </a:t>
            </a:r>
            <a:r>
              <a:rPr lang="tr-TR" dirty="0"/>
              <a:t>K</a:t>
            </a:r>
            <a:r>
              <a:rPr lang="tr-TR" dirty="0" smtClean="0"/>
              <a:t>odlar arasındaki uyum sağlanmış mıdır?</a:t>
            </a:r>
          </a:p>
          <a:p>
            <a:r>
              <a:rPr lang="tr-TR" dirty="0" smtClean="0"/>
              <a:t>Verilerin analizinde önyargılar, yanlış anlaşılmalar, gerçek dışı veriler gözden geçirilerek geçerli olmayan veriler ayıklanmış mıdır? </a:t>
            </a:r>
          </a:p>
          <a:p>
            <a:r>
              <a:rPr lang="tr-TR" dirty="0" smtClean="0"/>
              <a:t>Birden fazla araştırmacının olduğu durumda, araştırmacıların gözlemleri ve bulguları birbiriyle mantıklı bir uyum sağlamakta mıdır?  </a:t>
            </a:r>
            <a:endParaRPr lang="tr-TR" dirty="0"/>
          </a:p>
        </p:txBody>
      </p:sp>
    </p:spTree>
    <p:extLst>
      <p:ext uri="{BB962C8B-B14F-4D97-AF65-F5344CB8AC3E}">
        <p14:creationId xmlns:p14="http://schemas.microsoft.com/office/powerpoint/2010/main" val="1773216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76400" y="365125"/>
            <a:ext cx="10515600" cy="1082675"/>
          </a:xfrm>
        </p:spPr>
        <p:txBody>
          <a:bodyPr/>
          <a:lstStyle/>
          <a:p>
            <a:r>
              <a:rPr lang="tr-TR" dirty="0" smtClean="0"/>
              <a:t>Geçerlilik ve güvenilirlik stratejileri</a:t>
            </a:r>
            <a:endParaRPr lang="tr-TR" dirty="0"/>
          </a:p>
        </p:txBody>
      </p:sp>
      <p:sp>
        <p:nvSpPr>
          <p:cNvPr id="3" name="İçerik Yer Tutucusu 2"/>
          <p:cNvSpPr>
            <a:spLocks noGrp="1"/>
          </p:cNvSpPr>
          <p:nvPr>
            <p:ph idx="1"/>
          </p:nvPr>
        </p:nvSpPr>
        <p:spPr>
          <a:xfrm>
            <a:off x="838200" y="1447800"/>
            <a:ext cx="10515600" cy="4729163"/>
          </a:xfrm>
        </p:spPr>
        <p:txBody>
          <a:bodyPr>
            <a:normAutofit/>
          </a:bodyPr>
          <a:lstStyle/>
          <a:p>
            <a:r>
              <a:rPr lang="tr-TR" sz="2800" dirty="0" smtClean="0"/>
              <a:t>İç geçerlilik yerine inandırıcılık, </a:t>
            </a:r>
          </a:p>
          <a:p>
            <a:r>
              <a:rPr lang="tr-TR" sz="2800" dirty="0" smtClean="0"/>
              <a:t>dış geçerlilik yerine </a:t>
            </a:r>
            <a:r>
              <a:rPr lang="tr-TR" sz="2800" dirty="0" err="1" smtClean="0"/>
              <a:t>aktarılabilirlik</a:t>
            </a:r>
            <a:r>
              <a:rPr lang="tr-TR" sz="2800" dirty="0" smtClean="0"/>
              <a:t>, </a:t>
            </a:r>
          </a:p>
          <a:p>
            <a:r>
              <a:rPr lang="tr-TR" sz="2800" dirty="0" smtClean="0"/>
              <a:t>iç güvenilirlik yerine tutarlılık ve </a:t>
            </a:r>
          </a:p>
          <a:p>
            <a:r>
              <a:rPr lang="tr-TR" sz="2800" dirty="0" smtClean="0"/>
              <a:t>dış güvenilirlik yerine de teyit edilebilirlik kavramları kullanılmaktadır. </a:t>
            </a:r>
            <a:endParaRPr lang="tr-TR" sz="2800" dirty="0"/>
          </a:p>
        </p:txBody>
      </p:sp>
    </p:spTree>
    <p:extLst>
      <p:ext uri="{BB962C8B-B14F-4D97-AF65-F5344CB8AC3E}">
        <p14:creationId xmlns:p14="http://schemas.microsoft.com/office/powerpoint/2010/main" val="836243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89212" y="365125"/>
            <a:ext cx="8764588" cy="1067435"/>
          </a:xfrm>
        </p:spPr>
        <p:txBody>
          <a:bodyPr/>
          <a:lstStyle/>
          <a:p>
            <a:r>
              <a:rPr lang="tr-TR" dirty="0" smtClean="0"/>
              <a:t>Giriş</a:t>
            </a:r>
            <a:endParaRPr lang="tr-TR" dirty="0"/>
          </a:p>
        </p:txBody>
      </p:sp>
      <p:sp>
        <p:nvSpPr>
          <p:cNvPr id="3" name="İçerik Yer Tutucusu 2"/>
          <p:cNvSpPr>
            <a:spLocks noGrp="1"/>
          </p:cNvSpPr>
          <p:nvPr>
            <p:ph idx="1"/>
          </p:nvPr>
        </p:nvSpPr>
        <p:spPr>
          <a:xfrm>
            <a:off x="2589212" y="1432560"/>
            <a:ext cx="8915400" cy="4478662"/>
          </a:xfrm>
        </p:spPr>
        <p:txBody>
          <a:bodyPr>
            <a:normAutofit/>
          </a:bodyPr>
          <a:lstStyle/>
          <a:p>
            <a:r>
              <a:rPr lang="tr-TR" sz="2000" dirty="0" smtClean="0"/>
              <a:t>Sonuçların inandırıcılığı bilimsel araştırmanın en önemli ölçütlerinden biridir. </a:t>
            </a:r>
          </a:p>
          <a:p>
            <a:r>
              <a:rPr lang="tr-TR" sz="2000" dirty="0" smtClean="0"/>
              <a:t>Geçerlilik ve güvenilirlik araştırmalarda en yaygın olarak kullanılan ölçüttür.</a:t>
            </a:r>
          </a:p>
          <a:p>
            <a:r>
              <a:rPr lang="tr-TR" sz="2000" dirty="0" smtClean="0"/>
              <a:t>Nitel araştırmaya yöneltilen en önemli eleştirilerden birisi nicel araştırmalarda kullanılan geçerlilik ve güvenilirlik testlerinin olmayışıdır. </a:t>
            </a:r>
          </a:p>
          <a:p>
            <a:r>
              <a:rPr lang="tr-TR" sz="2000" dirty="0" smtClean="0"/>
              <a:t>Ancak nitel araştırmalarda da geçerlilik ve güvenilirlik için bazı ölçütler bulunmaktadır.</a:t>
            </a:r>
          </a:p>
        </p:txBody>
      </p:sp>
    </p:spTree>
    <p:extLst>
      <p:ext uri="{BB962C8B-B14F-4D97-AF65-F5344CB8AC3E}">
        <p14:creationId xmlns:p14="http://schemas.microsoft.com/office/powerpoint/2010/main" val="293183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Nitel araştırmada geçerlilik</a:t>
            </a:r>
            <a:endParaRPr lang="tr-TR" dirty="0"/>
          </a:p>
        </p:txBody>
      </p:sp>
      <p:sp>
        <p:nvSpPr>
          <p:cNvPr id="3" name="İçerik Yer Tutucusu 2"/>
          <p:cNvSpPr>
            <a:spLocks noGrp="1"/>
          </p:cNvSpPr>
          <p:nvPr>
            <p:ph idx="1"/>
          </p:nvPr>
        </p:nvSpPr>
        <p:spPr>
          <a:xfrm>
            <a:off x="1918652" y="1661160"/>
            <a:ext cx="8915400" cy="4265302"/>
          </a:xfrm>
        </p:spPr>
        <p:txBody>
          <a:bodyPr>
            <a:normAutofit/>
          </a:bodyPr>
          <a:lstStyle/>
          <a:p>
            <a:r>
              <a:rPr lang="tr-TR" sz="2000" dirty="0" smtClean="0"/>
              <a:t>Nitel araştırmada geçerlilik ölçme aracının ölçmeyi amaçladığı şeyi doğru ölçmesidir. Toplanan veriler gerçeği yansıtır ve araştırma sonuçlarının geçerliliğine katkıda bulunur.</a:t>
            </a:r>
          </a:p>
          <a:p>
            <a:r>
              <a:rPr lang="tr-TR" sz="2000" dirty="0" smtClean="0"/>
              <a:t>Nitel araştırmada geçerlilik araştırmacının araştırdığı olguyu olduğu biçimde ve olabildiğince yansız gözlemesi anlamına gelir. </a:t>
            </a:r>
          </a:p>
          <a:p>
            <a:r>
              <a:rPr lang="tr-TR" sz="2000" dirty="0" smtClean="0"/>
              <a:t>Araştırılan olgu ve olay hakkında bütüncül bir resim oluşturulabilmesi için araştırmacının elde ettiği verileri ve ulaştığı sonuçları teyit etmesine yardımcı olacak bazı ek yöntemler kullanması gerekir. </a:t>
            </a:r>
          </a:p>
          <a:p>
            <a:endParaRPr lang="tr-TR" sz="2000" dirty="0"/>
          </a:p>
        </p:txBody>
      </p:sp>
    </p:spTree>
    <p:extLst>
      <p:ext uri="{BB962C8B-B14F-4D97-AF65-F5344CB8AC3E}">
        <p14:creationId xmlns:p14="http://schemas.microsoft.com/office/powerpoint/2010/main" val="1897516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96440" y="365125"/>
            <a:ext cx="9357360" cy="930275"/>
          </a:xfrm>
        </p:spPr>
        <p:txBody>
          <a:bodyPr/>
          <a:lstStyle/>
          <a:p>
            <a:r>
              <a:rPr lang="tr-TR" dirty="0" smtClean="0"/>
              <a:t>İç geçerlilik</a:t>
            </a:r>
            <a:endParaRPr lang="tr-TR" dirty="0"/>
          </a:p>
        </p:txBody>
      </p:sp>
      <p:sp>
        <p:nvSpPr>
          <p:cNvPr id="3" name="İçerik Yer Tutucusu 2"/>
          <p:cNvSpPr>
            <a:spLocks noGrp="1"/>
          </p:cNvSpPr>
          <p:nvPr>
            <p:ph idx="1"/>
          </p:nvPr>
        </p:nvSpPr>
        <p:spPr>
          <a:xfrm>
            <a:off x="533400" y="1295400"/>
            <a:ext cx="11064240" cy="5562600"/>
          </a:xfrm>
        </p:spPr>
        <p:txBody>
          <a:bodyPr>
            <a:normAutofit/>
          </a:bodyPr>
          <a:lstStyle/>
          <a:p>
            <a:r>
              <a:rPr lang="tr-TR" sz="2000" dirty="0" smtClean="0"/>
              <a:t>Tüm araştırmalar için önemlidir. </a:t>
            </a:r>
          </a:p>
          <a:p>
            <a:r>
              <a:rPr lang="tr-TR" sz="2000" dirty="0" smtClean="0"/>
              <a:t>İç geçerlilik için araştırmacının şu sorulara cevap bulması gerekir: </a:t>
            </a:r>
          </a:p>
          <a:p>
            <a:pPr lvl="1"/>
            <a:r>
              <a:rPr lang="tr-TR" sz="1800" dirty="0" smtClean="0"/>
              <a:t>Araştırma bulguları verilerin elde edildiği ortam dikkate alındığında anlamlı mıdır ve bu ortama bağlı olarak tanımlanmış mıdır?</a:t>
            </a:r>
          </a:p>
          <a:p>
            <a:pPr lvl="1"/>
            <a:r>
              <a:rPr lang="tr-TR" sz="1800" dirty="0" smtClean="0"/>
              <a:t>Bulgular kendi içinde tutarlı ve anlamlı mıdır? Ortaya çıkan kavramlar anlamlı bir bütün oluşturuyor mu?</a:t>
            </a:r>
          </a:p>
          <a:p>
            <a:pPr lvl="1"/>
            <a:r>
              <a:rPr lang="tr-TR" sz="1800" dirty="0" smtClean="0"/>
              <a:t>Bulgular farklı veri kaynakları, farklı veri toplama yöntemleri ve farklı analiz stratejileri kullanılarak teyit edilmiş midir? Bu bulgular anlamlı bir bütün oluşturuyor mu?</a:t>
            </a:r>
          </a:p>
          <a:p>
            <a:pPr lvl="1"/>
            <a:r>
              <a:rPr lang="tr-TR" sz="1800" dirty="0" smtClean="0"/>
              <a:t> Bulgular önceden oluşturulan kavramsal çerçeve ile uyumlu mudur?</a:t>
            </a:r>
          </a:p>
          <a:p>
            <a:pPr lvl="1"/>
            <a:r>
              <a:rPr lang="tr-TR" sz="1800" dirty="0" smtClean="0"/>
              <a:t>Bulguları teyit etmede kullanılan kurallar ve stratejiler var mı?</a:t>
            </a:r>
          </a:p>
          <a:p>
            <a:pPr lvl="1"/>
            <a:r>
              <a:rPr lang="tr-TR" sz="1800" dirty="0" smtClean="0"/>
              <a:t>Açık olmayan olgu ve olaylar belirlenmiş midir?</a:t>
            </a:r>
          </a:p>
          <a:p>
            <a:pPr lvl="1"/>
            <a:r>
              <a:rPr lang="tr-TR" sz="1800" dirty="0" smtClean="0"/>
              <a:t>Bulguları açıklamada alternatif yaklaşımlar kullanılmış mıdır?</a:t>
            </a:r>
          </a:p>
          <a:p>
            <a:pPr lvl="1"/>
            <a:r>
              <a:rPr lang="tr-TR" sz="1800" dirty="0" smtClean="0"/>
              <a:t>Bulgular araştırmaya katılan bireyler tarafından gerçekçi bulunmuş mudur?</a:t>
            </a:r>
          </a:p>
          <a:p>
            <a:pPr lvl="1"/>
            <a:r>
              <a:rPr lang="tr-TR" sz="1800" dirty="0" smtClean="0"/>
              <a:t>Araştırma bulgularından çıkarılan genellemeler ve tahminler elde edilen verilerle tutarlı mıdır?</a:t>
            </a:r>
            <a:endParaRPr lang="tr-TR" sz="1800" dirty="0"/>
          </a:p>
        </p:txBody>
      </p:sp>
    </p:spTree>
    <p:extLst>
      <p:ext uri="{BB962C8B-B14F-4D97-AF65-F5344CB8AC3E}">
        <p14:creationId xmlns:p14="http://schemas.microsoft.com/office/powerpoint/2010/main" val="319664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67840" y="487045"/>
            <a:ext cx="8656320" cy="975995"/>
          </a:xfrm>
        </p:spPr>
        <p:txBody>
          <a:bodyPr/>
          <a:lstStyle/>
          <a:p>
            <a:r>
              <a:rPr lang="tr-TR" dirty="0" smtClean="0"/>
              <a:t>Dış geçerlilik</a:t>
            </a:r>
            <a:endParaRPr lang="tr-TR" dirty="0"/>
          </a:p>
        </p:txBody>
      </p:sp>
      <p:sp>
        <p:nvSpPr>
          <p:cNvPr id="3" name="İçerik Yer Tutucusu 2"/>
          <p:cNvSpPr>
            <a:spLocks noGrp="1"/>
          </p:cNvSpPr>
          <p:nvPr>
            <p:ph idx="1"/>
          </p:nvPr>
        </p:nvSpPr>
        <p:spPr>
          <a:xfrm>
            <a:off x="838200" y="1935480"/>
            <a:ext cx="10515600" cy="4241483"/>
          </a:xfrm>
        </p:spPr>
        <p:txBody>
          <a:bodyPr>
            <a:normAutofit/>
          </a:bodyPr>
          <a:lstStyle/>
          <a:p>
            <a:r>
              <a:rPr lang="tr-TR" sz="2400" dirty="0" smtClean="0"/>
              <a:t>Araştırma sonuçlarının </a:t>
            </a:r>
            <a:r>
              <a:rPr lang="tr-TR" sz="2400" dirty="0" err="1" smtClean="0"/>
              <a:t>genellenebilir</a:t>
            </a:r>
            <a:r>
              <a:rPr lang="tr-TR" sz="2400" dirty="0" smtClean="0"/>
              <a:t> olmasına ilişkindir. </a:t>
            </a:r>
          </a:p>
          <a:p>
            <a:r>
              <a:rPr lang="tr-TR" sz="2400" dirty="0" smtClean="0"/>
              <a:t>Araştırma sonuçları benzer ortamlara ve durumlara </a:t>
            </a:r>
            <a:r>
              <a:rPr lang="tr-TR" sz="2400" dirty="0" err="1" smtClean="0"/>
              <a:t>genellenebiliyorsa</a:t>
            </a:r>
            <a:r>
              <a:rPr lang="tr-TR" sz="2400" dirty="0" smtClean="0"/>
              <a:t> araştırmanın dış geçerliliği var demektir. </a:t>
            </a:r>
          </a:p>
          <a:p>
            <a:r>
              <a:rPr lang="tr-TR" sz="2400" dirty="0" smtClean="0"/>
              <a:t>Nitel araştırmalar </a:t>
            </a:r>
            <a:r>
              <a:rPr lang="tr-TR" sz="2400" dirty="0" err="1" smtClean="0"/>
              <a:t>genellenebilir</a:t>
            </a:r>
            <a:r>
              <a:rPr lang="tr-TR" sz="2400" dirty="0" smtClean="0"/>
              <a:t> olmadığı için en zayıf yönlerinden birisi dış geçerliliktir. Ancak nitel araştırma da bir dereceye kadar benzer durumlara ve ortamlara </a:t>
            </a:r>
            <a:r>
              <a:rPr lang="tr-TR" sz="2400" dirty="0" err="1" smtClean="0"/>
              <a:t>genellenebilir</a:t>
            </a:r>
            <a:r>
              <a:rPr lang="tr-TR" sz="2400" dirty="0" smtClean="0"/>
              <a:t>. </a:t>
            </a:r>
          </a:p>
        </p:txBody>
      </p:sp>
    </p:spTree>
    <p:extLst>
      <p:ext uri="{BB962C8B-B14F-4D97-AF65-F5344CB8AC3E}">
        <p14:creationId xmlns:p14="http://schemas.microsoft.com/office/powerpoint/2010/main" val="692328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06880" y="288925"/>
            <a:ext cx="8092440" cy="975995"/>
          </a:xfrm>
        </p:spPr>
        <p:txBody>
          <a:bodyPr/>
          <a:lstStyle/>
          <a:p>
            <a:r>
              <a:rPr lang="tr-TR" dirty="0" smtClean="0"/>
              <a:t>Dış geçerlilik</a:t>
            </a:r>
            <a:endParaRPr lang="tr-TR" dirty="0"/>
          </a:p>
        </p:txBody>
      </p:sp>
      <p:sp>
        <p:nvSpPr>
          <p:cNvPr id="3" name="İçerik Yer Tutucusu 2"/>
          <p:cNvSpPr>
            <a:spLocks noGrp="1"/>
          </p:cNvSpPr>
          <p:nvPr>
            <p:ph idx="1"/>
          </p:nvPr>
        </p:nvSpPr>
        <p:spPr>
          <a:xfrm>
            <a:off x="838200" y="1463040"/>
            <a:ext cx="10515600" cy="5074920"/>
          </a:xfrm>
        </p:spPr>
        <p:txBody>
          <a:bodyPr>
            <a:normAutofit lnSpcReduction="10000"/>
          </a:bodyPr>
          <a:lstStyle/>
          <a:p>
            <a:r>
              <a:rPr lang="tr-TR" sz="2000" dirty="0" smtClean="0"/>
              <a:t>Dış geçerlilik ile ilgili olarak şu soruların araştırmacı tarafından dikkate alınması gerekir: </a:t>
            </a:r>
          </a:p>
          <a:p>
            <a:pPr lvl="1"/>
            <a:r>
              <a:rPr lang="tr-TR" sz="1800" dirty="0" smtClean="0"/>
              <a:t>Araştırma örnekleminin, ortamının ve süreçlerinin özellikleri başka örneklemlerle karşılaştırma yapılabilecek düzeyde ayrıntılı olarak tanımlanmış mıdır?</a:t>
            </a:r>
          </a:p>
          <a:p>
            <a:pPr lvl="1"/>
            <a:r>
              <a:rPr lang="tr-TR" sz="1800" dirty="0" smtClean="0"/>
              <a:t>Araştırma raporu genelleme konusunda olası engelleri tartışıyor mu? Örneklemin, ortamın ve kavramsal çerçevenin seçimi ve ögelerin genelleme açısından ortaya çıkardığı sınırlayıcı etkenleri tartışıyor mu? </a:t>
            </a:r>
          </a:p>
          <a:p>
            <a:pPr lvl="1"/>
            <a:r>
              <a:rPr lang="tr-TR" sz="1800" dirty="0" smtClean="0"/>
              <a:t>Örneklem genellemeye izin verecek ölçüde çeşitlendirilmiş midir?</a:t>
            </a:r>
          </a:p>
          <a:p>
            <a:pPr lvl="1"/>
            <a:r>
              <a:rPr lang="tr-TR" sz="1800" dirty="0" smtClean="0"/>
              <a:t>Araştırma olası genellemelere imkan verecek şekilde kapsamlı tanımlamalar içeriyor mu? </a:t>
            </a:r>
          </a:p>
          <a:p>
            <a:pPr lvl="1"/>
            <a:r>
              <a:rPr lang="tr-TR" sz="1800" dirty="0" smtClean="0"/>
              <a:t>Okuyucu araştırma sonuçlarını kendi deneyimleriyle ilişkilendirebiliyor mu?</a:t>
            </a:r>
          </a:p>
          <a:p>
            <a:pPr lvl="1"/>
            <a:r>
              <a:rPr lang="tr-TR" sz="1800" dirty="0" smtClean="0"/>
              <a:t>Araştırma sonuçları araştırma sorusu ve kuramlarla tutarlı mıdır?</a:t>
            </a:r>
          </a:p>
          <a:p>
            <a:pPr lvl="1"/>
            <a:r>
              <a:rPr lang="tr-TR" sz="1800" dirty="0" smtClean="0"/>
              <a:t>Araştırma, bulguların başka araştırmalarla test edilebilmesi için gerekli açıklamaları yapmış mıdır?</a:t>
            </a:r>
          </a:p>
          <a:p>
            <a:pPr lvl="1"/>
            <a:r>
              <a:rPr lang="tr-TR" sz="1800" dirty="0" smtClean="0"/>
              <a:t>Araştırma bulguları benzer ortamlarda kolaylıkla test edilebilir mi?</a:t>
            </a:r>
          </a:p>
          <a:p>
            <a:endParaRPr lang="tr-TR" dirty="0"/>
          </a:p>
        </p:txBody>
      </p:sp>
    </p:spTree>
    <p:extLst>
      <p:ext uri="{BB962C8B-B14F-4D97-AF65-F5344CB8AC3E}">
        <p14:creationId xmlns:p14="http://schemas.microsoft.com/office/powerpoint/2010/main" val="2189189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Nitel araştırmada güvenilirlik</a:t>
            </a:r>
            <a:endParaRPr lang="tr-TR" dirty="0"/>
          </a:p>
        </p:txBody>
      </p:sp>
      <p:sp>
        <p:nvSpPr>
          <p:cNvPr id="3" name="İçerik Yer Tutucusu 2"/>
          <p:cNvSpPr>
            <a:spLocks noGrp="1"/>
          </p:cNvSpPr>
          <p:nvPr>
            <p:ph idx="1"/>
          </p:nvPr>
        </p:nvSpPr>
        <p:spPr>
          <a:xfrm>
            <a:off x="2589212" y="1783080"/>
            <a:ext cx="8915400" cy="4128142"/>
          </a:xfrm>
        </p:spPr>
        <p:txBody>
          <a:bodyPr>
            <a:normAutofit/>
          </a:bodyPr>
          <a:lstStyle/>
          <a:p>
            <a:r>
              <a:rPr lang="tr-TR" sz="2000" dirty="0" smtClean="0"/>
              <a:t>Araştırma sonuçlarının inandırıcılığı açısından tüm araştırmalar için önemli olmakla birlikte, güvenilirlik konusunun nitel araştırma için farklı bir anlamı vardır. </a:t>
            </a:r>
          </a:p>
          <a:p>
            <a:r>
              <a:rPr lang="tr-TR" sz="2000" dirty="0" smtClean="0"/>
              <a:t>Nicel araştırma için geçerli olan güvenilirlikle ilgili etkenler nitel araştırma için söz konusu değildir. Örneğin nitel araştırmanın temel özelliklerinden biri olan algıların önemi ve doğal ortama duyarlılık güvenilirlik konusunda bazı sorunlar ortaya çıkarmaktadır.</a:t>
            </a:r>
          </a:p>
          <a:p>
            <a:r>
              <a:rPr lang="tr-TR" sz="2000" dirty="0" smtClean="0"/>
              <a:t>Nitel araştırmaya temel oluşturan ilkelerden birisi gerçeklerin bireylere ve onların içinde bulundukları ortama göre sürekli değişim içinde olduğu, araştırmanın benzer gruplara tekrarlanması halinde aynı sonuçların elde edilemeyeceğini en başta kabul etmektir. </a:t>
            </a:r>
            <a:endParaRPr lang="tr-TR" sz="2000" dirty="0"/>
          </a:p>
        </p:txBody>
      </p:sp>
    </p:spTree>
    <p:extLst>
      <p:ext uri="{BB962C8B-B14F-4D97-AF65-F5344CB8AC3E}">
        <p14:creationId xmlns:p14="http://schemas.microsoft.com/office/powerpoint/2010/main" val="4221530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Nitel araştırmada güvenilirlik (devam)</a:t>
            </a:r>
            <a:endParaRPr lang="tr-TR" dirty="0"/>
          </a:p>
        </p:txBody>
      </p:sp>
      <p:sp>
        <p:nvSpPr>
          <p:cNvPr id="3" name="İçerik Yer Tutucusu 2"/>
          <p:cNvSpPr>
            <a:spLocks noGrp="1"/>
          </p:cNvSpPr>
          <p:nvPr>
            <p:ph idx="1"/>
          </p:nvPr>
        </p:nvSpPr>
        <p:spPr>
          <a:xfrm>
            <a:off x="2589212" y="1706880"/>
            <a:ext cx="8915400" cy="4861560"/>
          </a:xfrm>
        </p:spPr>
        <p:txBody>
          <a:bodyPr>
            <a:normAutofit/>
          </a:bodyPr>
          <a:lstStyle/>
          <a:p>
            <a:r>
              <a:rPr lang="tr-TR" sz="2000" dirty="0" smtClean="0"/>
              <a:t>İnsan davranışı durağan olmadığı için, hangi yöntem kullanılırsa kullanılsın sosyal olaylarla ilgili bir araştırmanın aynen tekrarı mümkün değildir. </a:t>
            </a:r>
          </a:p>
          <a:p>
            <a:r>
              <a:rPr lang="tr-TR" sz="2000" dirty="0" smtClean="0"/>
              <a:t>Dış güvenilirlikle ilgili ilkeler nitel araştırmanın temel ilkeleriyle çelişmekte ve bu nedenle dış güvenilirlik nitel araştırmada farklı bir anlam kazanmaktadır.</a:t>
            </a:r>
          </a:p>
          <a:p>
            <a:r>
              <a:rPr lang="tr-TR" sz="2000" dirty="0" smtClean="0"/>
              <a:t>Aynı şekilde iç güvenilirlik de nitel araştırmanın temel özelliklerinden biriyle çelişmektedir. Her araştırmacının olayları algılama ve yorumlama biçimi farklı olabileceği nitel araştırmanın bilimselliği açısından iç güvenilirliği farklı ele almaya yol açar. </a:t>
            </a:r>
            <a:endParaRPr lang="tr-TR" sz="2000" dirty="0"/>
          </a:p>
        </p:txBody>
      </p:sp>
    </p:spTree>
    <p:extLst>
      <p:ext uri="{BB962C8B-B14F-4D97-AF65-F5344CB8AC3E}">
        <p14:creationId xmlns:p14="http://schemas.microsoft.com/office/powerpoint/2010/main" val="2340908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Nitel araştırmada güvenilirlik (devam)</a:t>
            </a:r>
            <a:endParaRPr lang="tr-TR" dirty="0"/>
          </a:p>
        </p:txBody>
      </p:sp>
      <p:sp>
        <p:nvSpPr>
          <p:cNvPr id="3" name="İçerik Yer Tutucusu 2"/>
          <p:cNvSpPr>
            <a:spLocks noGrp="1"/>
          </p:cNvSpPr>
          <p:nvPr>
            <p:ph idx="1"/>
          </p:nvPr>
        </p:nvSpPr>
        <p:spPr>
          <a:xfrm>
            <a:off x="2589212" y="1569720"/>
            <a:ext cx="8915400" cy="4770120"/>
          </a:xfrm>
        </p:spPr>
        <p:txBody>
          <a:bodyPr>
            <a:normAutofit/>
          </a:bodyPr>
          <a:lstStyle/>
          <a:p>
            <a:r>
              <a:rPr lang="tr-TR" sz="2000" dirty="0" smtClean="0"/>
              <a:t>Nitel araştırma geleneğinde nicel araştırmadaki zaman bağlı güvenilirlik ve gözleme bağlı güvenilirlik aynı şekilde ele alınamaz.</a:t>
            </a:r>
          </a:p>
          <a:p>
            <a:r>
              <a:rPr lang="tr-TR" sz="2000" dirty="0" smtClean="0"/>
              <a:t>Zamana bağlı güvenilirlik ölçülen olgunun geçen zaman içinde aynı biçimde ölçülebilmesi anlamına gelir. Bu bir dış güvenilirlik göstergesidir. Sosyal bilimlerdeki anket araştırmalarında ve psikolojik testlerin kullanıldığı araştırmalarda «test-yeniden test etme» bu güvenilirliği ölçmek için geliştirilmiş bir yöntemdir.  Zaman içinde değişmeden sabit kalan olguların ölçülmesinde kullanılmıştır. Ancak sosyal bilimlerde olay ve olguların zaman içinde sabit kaldığını varsaymak imkansızdır. </a:t>
            </a:r>
            <a:endParaRPr lang="tr-TR" sz="2000" dirty="0"/>
          </a:p>
        </p:txBody>
      </p:sp>
    </p:spTree>
    <p:extLst>
      <p:ext uri="{BB962C8B-B14F-4D97-AF65-F5344CB8AC3E}">
        <p14:creationId xmlns:p14="http://schemas.microsoft.com/office/powerpoint/2010/main" val="387850922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180</TotalTime>
  <Words>1253</Words>
  <Application>Microsoft Office PowerPoint</Application>
  <PresentationFormat>Geniş ekran</PresentationFormat>
  <Paragraphs>83</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Century Gothic</vt:lpstr>
      <vt:lpstr>Wingdings 3</vt:lpstr>
      <vt:lpstr>Duman</vt:lpstr>
      <vt:lpstr>Nitel araştırmada geçerlilik ve güvenilirlik</vt:lpstr>
      <vt:lpstr>Giriş</vt:lpstr>
      <vt:lpstr>Nitel araştırmada geçerlilik</vt:lpstr>
      <vt:lpstr>İç geçerlilik</vt:lpstr>
      <vt:lpstr>Dış geçerlilik</vt:lpstr>
      <vt:lpstr>Dış geçerlilik</vt:lpstr>
      <vt:lpstr>Nitel araştırmada güvenilirlik</vt:lpstr>
      <vt:lpstr>Nitel araştırmada güvenilirlik (devam)</vt:lpstr>
      <vt:lpstr>Nitel araştırmada güvenilirlik (devam)</vt:lpstr>
      <vt:lpstr>Nitel araştırmada güvenilirlik (iç güvenilirlik)</vt:lpstr>
      <vt:lpstr>Nitel araştırmada güvenilirlik (dış güvenilirlik)</vt:lpstr>
      <vt:lpstr>Nitel araştırmada güvenilirlik (dış güvenilirlik)</vt:lpstr>
      <vt:lpstr>Nitel araştırmada güvenilirlik (dış güvenilirlik)</vt:lpstr>
      <vt:lpstr>İlave olarak; </vt:lpstr>
      <vt:lpstr>Geçerlilik ve güvenilirlik stratejileri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Nitel araştırmada geçerlilik ve güvenilirlik</dc:title>
  <dc:creator>default default</dc:creator>
  <cp:lastModifiedBy>default default</cp:lastModifiedBy>
  <cp:revision>14</cp:revision>
  <dcterms:created xsi:type="dcterms:W3CDTF">2021-06-01T18:46:03Z</dcterms:created>
  <dcterms:modified xsi:type="dcterms:W3CDTF">2021-06-02T05:44:34Z</dcterms:modified>
</cp:coreProperties>
</file>