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0" autoAdjust="0"/>
    <p:restoredTop sz="94660"/>
  </p:normalViewPr>
  <p:slideViewPr>
    <p:cSldViewPr snapToGrid="0">
      <p:cViewPr varScale="1">
        <p:scale>
          <a:sx n="44" d="100"/>
          <a:sy n="44" d="100"/>
        </p:scale>
        <p:origin x="24" y="1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63F607E-365F-4ED9-ADBA-CE39E619B760}" type="datetimeFigureOut">
              <a:rPr lang="tr-TR" smtClean="0"/>
              <a:t>7.4.2021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676786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3F607E-365F-4ED9-ADBA-CE39E619B760}" type="datetimeFigureOut">
              <a:rPr lang="tr-TR" smtClean="0"/>
              <a:t>7.4.2021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41469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3F607E-365F-4ED9-ADBA-CE39E619B760}" type="datetimeFigureOut">
              <a:rPr lang="tr-TR" smtClean="0"/>
              <a:t>7.4.2021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426790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3F607E-365F-4ED9-ADBA-CE39E619B760}" type="datetimeFigureOut">
              <a:rPr lang="tr-TR" smtClean="0"/>
              <a:t>7.4.2021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1329329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63F607E-365F-4ED9-ADBA-CE39E619B760}" type="datetimeFigureOut">
              <a:rPr lang="tr-TR" smtClean="0"/>
              <a:t>7.4.2021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1661311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63F607E-365F-4ED9-ADBA-CE39E619B760}" type="datetimeFigureOut">
              <a:rPr lang="tr-TR" smtClean="0"/>
              <a:t>7.4.2021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385619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63F607E-365F-4ED9-ADBA-CE39E619B760}" type="datetimeFigureOut">
              <a:rPr lang="tr-TR" smtClean="0"/>
              <a:t>7.4.2021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4254714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63F607E-365F-4ED9-ADBA-CE39E619B760}" type="datetimeFigureOut">
              <a:rPr lang="tr-TR" smtClean="0"/>
              <a:t>7.4.2021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1068378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63F607E-365F-4ED9-ADBA-CE39E619B760}" type="datetimeFigureOut">
              <a:rPr lang="tr-TR" smtClean="0"/>
              <a:t>7.4.2021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3298940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63F607E-365F-4ED9-ADBA-CE39E619B760}" type="datetimeFigureOut">
              <a:rPr lang="tr-TR" smtClean="0"/>
              <a:t>7.4.2021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4143046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63F607E-365F-4ED9-ADBA-CE39E619B760}" type="datetimeFigureOut">
              <a:rPr lang="tr-TR" smtClean="0"/>
              <a:t>7.4.2021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DB9309-3581-49A3-AA75-5DE6BDA435E3}" type="slidenum">
              <a:rPr lang="tr-TR" smtClean="0"/>
              <a:t>‹#›</a:t>
            </a:fld>
            <a:endParaRPr lang="tr-TR"/>
          </a:p>
        </p:txBody>
      </p:sp>
    </p:spTree>
    <p:extLst>
      <p:ext uri="{BB962C8B-B14F-4D97-AF65-F5344CB8AC3E}">
        <p14:creationId xmlns:p14="http://schemas.microsoft.com/office/powerpoint/2010/main" val="229912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3F607E-365F-4ED9-ADBA-CE39E619B760}" type="datetimeFigureOut">
              <a:rPr lang="tr-TR" smtClean="0"/>
              <a:t>7.4.2021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B9309-3581-49A3-AA75-5DE6BDA435E3}" type="slidenum">
              <a:rPr lang="tr-TR" smtClean="0"/>
              <a:t>‹#›</a:t>
            </a:fld>
            <a:endParaRPr lang="tr-TR"/>
          </a:p>
        </p:txBody>
      </p:sp>
    </p:spTree>
    <p:extLst>
      <p:ext uri="{BB962C8B-B14F-4D97-AF65-F5344CB8AC3E}">
        <p14:creationId xmlns:p14="http://schemas.microsoft.com/office/powerpoint/2010/main" val="4206404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NİTEL ARAŞTIRMA</a:t>
            </a:r>
            <a:endParaRPr lang="tr-TR" dirty="0"/>
          </a:p>
        </p:txBody>
      </p:sp>
      <p:sp>
        <p:nvSpPr>
          <p:cNvPr id="3" name="Alt Başlık 2"/>
          <p:cNvSpPr>
            <a:spLocks noGrp="1"/>
          </p:cNvSpPr>
          <p:nvPr>
            <p:ph type="subTitle" idx="1"/>
          </p:nvPr>
        </p:nvSpPr>
        <p:spPr/>
        <p:txBody>
          <a:bodyPr/>
          <a:lstStyle/>
          <a:p>
            <a:r>
              <a:rPr lang="tr-TR" dirty="0" smtClean="0"/>
              <a:t>VERİ TOPLAMA TEKNİKLERİ</a:t>
            </a:r>
            <a:endParaRPr lang="tr-TR" dirty="0"/>
          </a:p>
        </p:txBody>
      </p:sp>
    </p:spTree>
    <p:extLst>
      <p:ext uri="{BB962C8B-B14F-4D97-AF65-F5344CB8AC3E}">
        <p14:creationId xmlns:p14="http://schemas.microsoft.com/office/powerpoint/2010/main" val="2568280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153124"/>
          </a:xfrm>
        </p:spPr>
        <p:txBody>
          <a:bodyPr/>
          <a:lstStyle/>
          <a:p>
            <a:r>
              <a:rPr lang="tr-TR" dirty="0" smtClean="0"/>
              <a:t>Görüşmenin zayıf yönleri</a:t>
            </a:r>
            <a:endParaRPr lang="tr-TR" dirty="0"/>
          </a:p>
        </p:txBody>
      </p:sp>
      <p:sp>
        <p:nvSpPr>
          <p:cNvPr id="3" name="İçerik Yer Tutucusu 2"/>
          <p:cNvSpPr>
            <a:spLocks noGrp="1"/>
          </p:cNvSpPr>
          <p:nvPr>
            <p:ph idx="1"/>
          </p:nvPr>
        </p:nvSpPr>
        <p:spPr>
          <a:xfrm>
            <a:off x="838200" y="1518250"/>
            <a:ext cx="10515600" cy="4658713"/>
          </a:xfrm>
        </p:spPr>
        <p:txBody>
          <a:bodyPr/>
          <a:lstStyle/>
          <a:p>
            <a:r>
              <a:rPr lang="tr-TR" dirty="0" smtClean="0"/>
              <a:t>1. Maliyet</a:t>
            </a:r>
          </a:p>
          <a:p>
            <a:r>
              <a:rPr lang="tr-TR" dirty="0" smtClean="0"/>
              <a:t>2. Zaman</a:t>
            </a:r>
          </a:p>
          <a:p>
            <a:r>
              <a:rPr lang="tr-TR" dirty="0" smtClean="0"/>
              <a:t>3. Olası yanlılık</a:t>
            </a:r>
          </a:p>
          <a:p>
            <a:r>
              <a:rPr lang="tr-TR" dirty="0" smtClean="0"/>
              <a:t>4. Kayıtlı veya yazılı bilgileri kullanamama</a:t>
            </a:r>
          </a:p>
          <a:p>
            <a:r>
              <a:rPr lang="tr-TR" dirty="0" smtClean="0"/>
              <a:t>5. Zaman ayırma güçlüğü</a:t>
            </a:r>
          </a:p>
          <a:p>
            <a:r>
              <a:rPr lang="tr-TR" dirty="0" smtClean="0"/>
              <a:t>6. Gizliliğin ortadan kalkması</a:t>
            </a:r>
          </a:p>
          <a:p>
            <a:r>
              <a:rPr lang="tr-TR" dirty="0" smtClean="0"/>
              <a:t>7. Soru standardının olmayışı</a:t>
            </a:r>
          </a:p>
          <a:p>
            <a:r>
              <a:rPr lang="tr-TR" dirty="0" smtClean="0"/>
              <a:t>8. Bireylere ulaşma güçlüğü</a:t>
            </a:r>
            <a:endParaRPr lang="tr-TR" dirty="0"/>
          </a:p>
        </p:txBody>
      </p:sp>
    </p:spTree>
    <p:extLst>
      <p:ext uri="{BB962C8B-B14F-4D97-AF65-F5344CB8AC3E}">
        <p14:creationId xmlns:p14="http://schemas.microsoft.com/office/powerpoint/2010/main" val="2787154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239388"/>
          </a:xfrm>
        </p:spPr>
        <p:txBody>
          <a:bodyPr/>
          <a:lstStyle/>
          <a:p>
            <a:r>
              <a:rPr lang="tr-TR" dirty="0" smtClean="0"/>
              <a:t>Görüşme formunun hazırlanması</a:t>
            </a:r>
            <a:endParaRPr lang="tr-TR" dirty="0"/>
          </a:p>
        </p:txBody>
      </p:sp>
      <p:sp>
        <p:nvSpPr>
          <p:cNvPr id="3" name="İçerik Yer Tutucusu 2"/>
          <p:cNvSpPr>
            <a:spLocks noGrp="1"/>
          </p:cNvSpPr>
          <p:nvPr>
            <p:ph idx="1"/>
          </p:nvPr>
        </p:nvSpPr>
        <p:spPr>
          <a:xfrm>
            <a:off x="838200" y="1604514"/>
            <a:ext cx="10515600" cy="4572449"/>
          </a:xfrm>
        </p:spPr>
        <p:txBody>
          <a:bodyPr>
            <a:normAutofit fontScale="92500" lnSpcReduction="10000"/>
          </a:bodyPr>
          <a:lstStyle/>
          <a:p>
            <a:r>
              <a:rPr lang="tr-TR" b="1" dirty="0" smtClean="0"/>
              <a:t>Kolay anlaşılabilecek sorular yazma</a:t>
            </a:r>
            <a:r>
              <a:rPr lang="tr-TR" dirty="0" smtClean="0"/>
              <a:t>: Karmaşık, anlaşılması güç, yanlış anlamaya neden olabilecek sorular olmamalıdır. </a:t>
            </a:r>
          </a:p>
          <a:p>
            <a:r>
              <a:rPr lang="tr-TR" dirty="0" smtClean="0"/>
              <a:t>Görüşülen kişinin soruyu anlamadan cevap vermesi araştırmanın güvenilirliğini ve geçerliliğini olumsuz etkiler. </a:t>
            </a:r>
          </a:p>
          <a:p>
            <a:r>
              <a:rPr lang="tr-TR" dirty="0" smtClean="0"/>
              <a:t>Görüşmeci anlamadığı soruda kendini yetersiz hissedebilir ve bu durum diğer sorulara vereceği yanıtları da olumsuz etkileyebilir. </a:t>
            </a:r>
          </a:p>
          <a:p>
            <a:r>
              <a:rPr lang="tr-TR" dirty="0" smtClean="0"/>
              <a:t>Soruları hazırlarken akademik ve teknik bir dil kullanmak yerine, görüşülen bireye uygun ifadelerin kullanılması gerekir. </a:t>
            </a:r>
          </a:p>
          <a:p>
            <a:r>
              <a:rPr lang="tr-TR" dirty="0" smtClean="0"/>
              <a:t>Görüşülen kişiyi kısa sürede tanımak mümkün olmadığı için pilot bir araştırmayla soruların </a:t>
            </a:r>
            <a:r>
              <a:rPr lang="tr-TR" dirty="0" err="1" smtClean="0"/>
              <a:t>anlaşılabilirliği</a:t>
            </a:r>
            <a:r>
              <a:rPr lang="tr-TR" dirty="0" smtClean="0"/>
              <a:t> denenebilir. </a:t>
            </a:r>
          </a:p>
          <a:p>
            <a:r>
              <a:rPr lang="tr-TR" dirty="0" smtClean="0"/>
              <a:t>Her soruyla ilgili alternatif sorular hazırlanabilir ve görüşme esnasında soru anlaşılmadığında alternatifi sorulabilir.</a:t>
            </a:r>
            <a:endParaRPr lang="tr-TR" dirty="0"/>
          </a:p>
        </p:txBody>
      </p:sp>
    </p:spTree>
    <p:extLst>
      <p:ext uri="{BB962C8B-B14F-4D97-AF65-F5344CB8AC3E}">
        <p14:creationId xmlns:p14="http://schemas.microsoft.com/office/powerpoint/2010/main" val="4285332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formunun hazırlanması (devam)</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Odaklı (spesifik) sorular hazırlama: Genel ve soyut sorular yanlış anlama olasılığı nedeniyle güvenilirliği ve geçerliliği olumsuz etkileyeceği için, görüşmeyi araştırma konusuna odaklamak için sürekli yeni sorularla açıklamak gerekebilir. Bu da araştırma zamanını uzatır. </a:t>
            </a:r>
          </a:p>
          <a:p>
            <a:r>
              <a:rPr lang="tr-TR" dirty="0" smtClean="0"/>
              <a:t>Bu nedenle araştırmacının görüşülen kişinin deneyimlerine ilişkin odaklanmış sorular oluşturması gerekir. </a:t>
            </a:r>
          </a:p>
          <a:p>
            <a:r>
              <a:rPr lang="tr-TR" dirty="0" smtClean="0"/>
              <a:t>Örneğin, liderlik tarzını araştıran bir araştırmacı «sizin liderlik tarzının nedir?»  sorusunu sorduğunda, görüşülen kişi nasıl cevap vereceğini bilemeyebilir. Kendi görüşlerini ve deneyimlerini belirtmek yerine akademik bir cevap vermeye çalışabilir.</a:t>
            </a:r>
          </a:p>
          <a:p>
            <a:r>
              <a:rPr lang="tr-TR" dirty="0" smtClean="0"/>
              <a:t>Bunun yerine, astlarınızla ilişkilerinizi dikkate aldığınızda onların sizi mutlu eden davranışları nelerdir? Astlarınızla ilişkilerinizde neye çok önem verirsiniz? Şeklinde bir soru oluşturulabilir. Buradan verilen cevaba göre hangi liderlik tarzlarına uygun olduğu araştırmacı tarafından belirlenebilir.</a:t>
            </a:r>
            <a:endParaRPr lang="tr-TR" dirty="0"/>
          </a:p>
        </p:txBody>
      </p:sp>
    </p:spTree>
    <p:extLst>
      <p:ext uri="{BB962C8B-B14F-4D97-AF65-F5344CB8AC3E}">
        <p14:creationId xmlns:p14="http://schemas.microsoft.com/office/powerpoint/2010/main" val="599462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49607"/>
          </a:xfrm>
        </p:spPr>
        <p:txBody>
          <a:bodyPr/>
          <a:lstStyle/>
          <a:p>
            <a:r>
              <a:rPr lang="tr-TR" dirty="0" smtClean="0"/>
              <a:t>Görüşme formunun hazırlanması (devam) </a:t>
            </a:r>
            <a:endParaRPr lang="tr-TR" dirty="0"/>
          </a:p>
        </p:txBody>
      </p:sp>
      <p:sp>
        <p:nvSpPr>
          <p:cNvPr id="3" name="İçerik Yer Tutucusu 2"/>
          <p:cNvSpPr>
            <a:spLocks noGrp="1"/>
          </p:cNvSpPr>
          <p:nvPr>
            <p:ph idx="1"/>
          </p:nvPr>
        </p:nvSpPr>
        <p:spPr>
          <a:xfrm>
            <a:off x="838200" y="1414732"/>
            <a:ext cx="10515600" cy="4762231"/>
          </a:xfrm>
        </p:spPr>
        <p:txBody>
          <a:bodyPr/>
          <a:lstStyle/>
          <a:p>
            <a:r>
              <a:rPr lang="tr-TR" dirty="0" smtClean="0"/>
              <a:t>Açık uçlu sorular sorma: Görüşme soruları önceden tahmin edilebilir ve kısa yanıtlara neden olabilir türden olmamalıdır. Örneğin evet, hayır gibi tek kelimelik ya da tek cümlelik cevaplar verilecek türden olmamalıdır. </a:t>
            </a:r>
          </a:p>
          <a:p>
            <a:r>
              <a:rPr lang="tr-TR" dirty="0" smtClean="0"/>
              <a:t>Örneğin, hizmet için eğitim yeterli mi? Şeklinde bir soru yerine hizmet içi eğitimi size sağladığı mesleki bilgi ve beceriler bakımından nasıl değerlendiriyorsunuz? Şeklinde soru sormak daha etkili olabilir.</a:t>
            </a:r>
            <a:endParaRPr lang="tr-TR" dirty="0"/>
          </a:p>
        </p:txBody>
      </p:sp>
    </p:spTree>
    <p:extLst>
      <p:ext uri="{BB962C8B-B14F-4D97-AF65-F5344CB8AC3E}">
        <p14:creationId xmlns:p14="http://schemas.microsoft.com/office/powerpoint/2010/main" val="294962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formunun hazırlanması (devam) </a:t>
            </a:r>
            <a:endParaRPr lang="tr-TR" dirty="0"/>
          </a:p>
        </p:txBody>
      </p:sp>
      <p:sp>
        <p:nvSpPr>
          <p:cNvPr id="3" name="İçerik Yer Tutucusu 2"/>
          <p:cNvSpPr>
            <a:spLocks noGrp="1"/>
          </p:cNvSpPr>
          <p:nvPr>
            <p:ph idx="1"/>
          </p:nvPr>
        </p:nvSpPr>
        <p:spPr/>
        <p:txBody>
          <a:bodyPr/>
          <a:lstStyle/>
          <a:p>
            <a:r>
              <a:rPr lang="tr-TR" dirty="0" smtClean="0"/>
              <a:t>Yönlendirmekten kaçınma: Görüşmeci cevaplarla ilgili ipuçları vererek görüşülen kişiyi yönlendirmemelidir. </a:t>
            </a:r>
          </a:p>
          <a:p>
            <a:r>
              <a:rPr lang="tr-TR" dirty="0" smtClean="0"/>
              <a:t>Araştırmacının araştırma konusu ile ilgili bazı varsayımları olabilir, bu varsayımları görüşülen kişiye kesinlikle yansıtmaması gerekir. </a:t>
            </a:r>
          </a:p>
          <a:p>
            <a:r>
              <a:rPr lang="tr-TR" dirty="0" smtClean="0"/>
              <a:t>Eğer böyle bir yönlendirme yapılırsa görüşülen kişi görüşmecinin hangi cevapları beklediğini anlayarak ona uygun cevaplar verebilir ya da kendi düşüncelerini yansıtmaktan kaçınabilir.</a:t>
            </a:r>
            <a:endParaRPr lang="tr-TR" dirty="0"/>
          </a:p>
        </p:txBody>
      </p:sp>
    </p:spTree>
    <p:extLst>
      <p:ext uri="{BB962C8B-B14F-4D97-AF65-F5344CB8AC3E}">
        <p14:creationId xmlns:p14="http://schemas.microsoft.com/office/powerpoint/2010/main" val="1510173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formunun hazırlanması (devam) </a:t>
            </a:r>
            <a:endParaRPr lang="tr-TR" dirty="0"/>
          </a:p>
        </p:txBody>
      </p:sp>
      <p:sp>
        <p:nvSpPr>
          <p:cNvPr id="3" name="İçerik Yer Tutucusu 2"/>
          <p:cNvSpPr>
            <a:spLocks noGrp="1"/>
          </p:cNvSpPr>
          <p:nvPr>
            <p:ph idx="1"/>
          </p:nvPr>
        </p:nvSpPr>
        <p:spPr/>
        <p:txBody>
          <a:bodyPr/>
          <a:lstStyle/>
          <a:p>
            <a:r>
              <a:rPr lang="tr-TR" dirty="0" smtClean="0"/>
              <a:t>Çok boyutlu soru sormaktan kaçınma: Bir seferde birden fazla soru sorulduğunda görüşülen kişi sorulara cevap vermekte zorlanabilir. Hem sorular unutulabilir hem de görüşülen kişi üzerinde bir baskı hissedebilir. </a:t>
            </a:r>
          </a:p>
          <a:p>
            <a:r>
              <a:rPr lang="tr-TR" dirty="0" smtClean="0"/>
              <a:t>Başka bir sorun da </a:t>
            </a:r>
            <a:r>
              <a:rPr lang="tr-TR" dirty="0" err="1" smtClean="0"/>
              <a:t>ardarda</a:t>
            </a:r>
            <a:r>
              <a:rPr lang="tr-TR" dirty="0" smtClean="0"/>
              <a:t> sorulan sorularda bazı sorular önemsiz görülerek </a:t>
            </a:r>
            <a:r>
              <a:rPr lang="tr-TR" dirty="0" err="1" smtClean="0"/>
              <a:t>gözardı</a:t>
            </a:r>
            <a:r>
              <a:rPr lang="tr-TR" dirty="0" smtClean="0"/>
              <a:t> edilebilir. </a:t>
            </a:r>
            <a:endParaRPr lang="tr-TR" dirty="0"/>
          </a:p>
        </p:txBody>
      </p:sp>
    </p:spTree>
    <p:extLst>
      <p:ext uri="{BB962C8B-B14F-4D97-AF65-F5344CB8AC3E}">
        <p14:creationId xmlns:p14="http://schemas.microsoft.com/office/powerpoint/2010/main" val="849468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formunun hazırlanması (devam) </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Alternatif sorular ve «</a:t>
            </a:r>
            <a:r>
              <a:rPr lang="tr-TR" dirty="0" err="1" smtClean="0"/>
              <a:t>sonda»lar</a:t>
            </a:r>
            <a:r>
              <a:rPr lang="tr-TR" dirty="0" smtClean="0"/>
              <a:t> hazırlama: Uygun sorular hazırlama çabası bazen aynı sorunun farklı kişiler için aynı anlama gelmemesi ya da aynı şekilde anlaşılmaması nedeniyle baltalanabilir.</a:t>
            </a:r>
          </a:p>
          <a:p>
            <a:r>
              <a:rPr lang="tr-TR" dirty="0" smtClean="0"/>
              <a:t>Bu tür olasılıklara karşı araştırmacının hazır olması ve sorunun anlaşılamaması ya da farklı anlaşılması durumunda görüşülen kişinin soruyu anlamasına yardımcı olması gerekir. Burada yönlendirme değil, daha çok farklı yollardan bireyin görüşlerine ve deneyimlerine ulaşmaktır. </a:t>
            </a:r>
          </a:p>
          <a:p>
            <a:r>
              <a:rPr lang="tr-TR" dirty="0" smtClean="0"/>
              <a:t>Alternatif sorular aynı sorunun farklı şekilde ifade edilmesidir. </a:t>
            </a:r>
          </a:p>
          <a:p>
            <a:r>
              <a:rPr lang="tr-TR" dirty="0" smtClean="0"/>
              <a:t>Ayrıntıya yönelik sondalar kim, nerede, ne zaman ve nasıl sorularını içerir</a:t>
            </a:r>
          </a:p>
          <a:p>
            <a:r>
              <a:rPr lang="tr-TR" dirty="0" smtClean="0"/>
              <a:t>Açıklamaya yönelik sondalar sonra ne oldu, buna nasıl karşılık verdiniz, bunun karşılığında ne yapıldı gibi soruları içerir.</a:t>
            </a:r>
          </a:p>
          <a:p>
            <a:r>
              <a:rPr lang="tr-TR" dirty="0" smtClean="0"/>
              <a:t>Aydınlatmaya yönelik sondalar ise açık olmayan bölümlerin dile getirilmesi ve bu bölümlerin aydınlatılmasını istemesine yönelik ifadeleri kapsar.</a:t>
            </a:r>
            <a:endParaRPr lang="tr-TR" dirty="0"/>
          </a:p>
        </p:txBody>
      </p:sp>
    </p:spTree>
    <p:extLst>
      <p:ext uri="{BB962C8B-B14F-4D97-AF65-F5344CB8AC3E}">
        <p14:creationId xmlns:p14="http://schemas.microsoft.com/office/powerpoint/2010/main" val="1908514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153124"/>
          </a:xfrm>
        </p:spPr>
        <p:txBody>
          <a:bodyPr/>
          <a:lstStyle/>
          <a:p>
            <a:r>
              <a:rPr lang="tr-TR" dirty="0" smtClean="0"/>
              <a:t>Görüşme formunun hazırlanması (devam) </a:t>
            </a:r>
            <a:endParaRPr lang="tr-TR" dirty="0"/>
          </a:p>
        </p:txBody>
      </p:sp>
      <p:sp>
        <p:nvSpPr>
          <p:cNvPr id="3" name="İçerik Yer Tutucusu 2"/>
          <p:cNvSpPr>
            <a:spLocks noGrp="1"/>
          </p:cNvSpPr>
          <p:nvPr>
            <p:ph idx="1"/>
          </p:nvPr>
        </p:nvSpPr>
        <p:spPr>
          <a:xfrm>
            <a:off x="838200" y="1518250"/>
            <a:ext cx="10515600" cy="4658713"/>
          </a:xfrm>
        </p:spPr>
        <p:txBody>
          <a:bodyPr/>
          <a:lstStyle/>
          <a:p>
            <a:r>
              <a:rPr lang="tr-TR" dirty="0" smtClean="0"/>
              <a:t>Farklı türden sorular yazma: Nitelikli bir görüşme sorusu kolay anlaşılan, görüşülen bireyde olumsuz bir tepki yaratmayan, ayrıntılı ve açıklayıcı yanıtları teşvik eden sorudur. </a:t>
            </a:r>
          </a:p>
          <a:p>
            <a:r>
              <a:rPr lang="tr-TR" dirty="0" smtClean="0"/>
              <a:t>Alternatif sorular görüşme sorularının yetersiz kaldığı, amacına ulaşamadığı durumlarda başvurulacak sorulardır. </a:t>
            </a:r>
            <a:endParaRPr lang="tr-TR" dirty="0"/>
          </a:p>
        </p:txBody>
      </p:sp>
    </p:spTree>
    <p:extLst>
      <p:ext uri="{BB962C8B-B14F-4D97-AF65-F5344CB8AC3E}">
        <p14:creationId xmlns:p14="http://schemas.microsoft.com/office/powerpoint/2010/main" val="553624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formunun hazırlanması (devam) </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Soruları mantıklı bir biçimde düzenleme: </a:t>
            </a:r>
          </a:p>
          <a:p>
            <a:r>
              <a:rPr lang="tr-TR" dirty="0" smtClean="0"/>
              <a:t>Güven oluşturucu bir giriş</a:t>
            </a:r>
          </a:p>
          <a:p>
            <a:r>
              <a:rPr lang="tr-TR" dirty="0" smtClean="0"/>
              <a:t>Kolay yanıtlanabilecek sorularla başlama</a:t>
            </a:r>
          </a:p>
          <a:p>
            <a:r>
              <a:rPr lang="tr-TR" dirty="0" smtClean="0"/>
              <a:t>Özelden genele doğru gitme</a:t>
            </a:r>
          </a:p>
          <a:p>
            <a:r>
              <a:rPr lang="tr-TR" dirty="0" smtClean="0"/>
              <a:t>Hassas konuları sona bırakma</a:t>
            </a:r>
          </a:p>
          <a:p>
            <a:r>
              <a:rPr lang="tr-TR" dirty="0" smtClean="0"/>
              <a:t>Bilgi ve beceriye ilişkin soruları deneyimle ilişkilendirerek sormak (örneğin …</a:t>
            </a:r>
            <a:r>
              <a:rPr lang="tr-TR" dirty="0" err="1" smtClean="0"/>
              <a:t>yı</a:t>
            </a:r>
            <a:r>
              <a:rPr lang="tr-TR" dirty="0" smtClean="0"/>
              <a:t> tanımlar mısınız, ….etkileri nelerdir yerine …..</a:t>
            </a:r>
            <a:r>
              <a:rPr lang="tr-TR" dirty="0" err="1" smtClean="0"/>
              <a:t>yı</a:t>
            </a:r>
            <a:r>
              <a:rPr lang="tr-TR" dirty="0" smtClean="0"/>
              <a:t> nasıl yürüttünüz, …</a:t>
            </a:r>
            <a:r>
              <a:rPr lang="tr-TR" dirty="0" err="1" smtClean="0"/>
              <a:t>nın</a:t>
            </a:r>
            <a:r>
              <a:rPr lang="tr-TR" dirty="0" smtClean="0"/>
              <a:t> daha etkili olması için hangi ek bilgiye ihtiyacınız var)</a:t>
            </a:r>
          </a:p>
          <a:p>
            <a:r>
              <a:rPr lang="tr-TR" dirty="0" smtClean="0"/>
              <a:t>Şimdiki zamana ilişkin soruları geçmiş ve gelecek zamana ilişkin sorulardan önce sormak</a:t>
            </a:r>
          </a:p>
          <a:p>
            <a:r>
              <a:rPr lang="tr-TR" dirty="0" smtClean="0"/>
              <a:t>Kişisel bilgilere ilişkin soruları ya en başta ya da en sonda sormak</a:t>
            </a:r>
          </a:p>
        </p:txBody>
      </p:sp>
    </p:spTree>
    <p:extLst>
      <p:ext uri="{BB962C8B-B14F-4D97-AF65-F5344CB8AC3E}">
        <p14:creationId xmlns:p14="http://schemas.microsoft.com/office/powerpoint/2010/main" val="4035037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153124"/>
          </a:xfrm>
        </p:spPr>
        <p:txBody>
          <a:bodyPr/>
          <a:lstStyle/>
          <a:p>
            <a:r>
              <a:rPr lang="tr-TR" dirty="0" smtClean="0"/>
              <a:t>Görüşme formunun hazırlanması (devam) </a:t>
            </a:r>
            <a:endParaRPr lang="tr-TR" dirty="0"/>
          </a:p>
        </p:txBody>
      </p:sp>
      <p:sp>
        <p:nvSpPr>
          <p:cNvPr id="3" name="İçerik Yer Tutucusu 2"/>
          <p:cNvSpPr>
            <a:spLocks noGrp="1"/>
          </p:cNvSpPr>
          <p:nvPr>
            <p:ph idx="1"/>
          </p:nvPr>
        </p:nvSpPr>
        <p:spPr>
          <a:xfrm>
            <a:off x="838200" y="1518250"/>
            <a:ext cx="10515600" cy="4658713"/>
          </a:xfrm>
        </p:spPr>
        <p:txBody>
          <a:bodyPr/>
          <a:lstStyle/>
          <a:p>
            <a:r>
              <a:rPr lang="tr-TR" dirty="0" smtClean="0"/>
              <a:t>Soruları geliştirmek: Görüşme sorusu yazmak basit bir süreç değildir. </a:t>
            </a:r>
          </a:p>
          <a:p>
            <a:r>
              <a:rPr lang="tr-TR" dirty="0" smtClean="0"/>
              <a:t>İyi soru yazmak için literatür ile araştırma soruları arasında bir etkileşim kurulması ve hazırlanan soruların sürekli geliştirilmesi gerekir. </a:t>
            </a:r>
          </a:p>
          <a:p>
            <a:r>
              <a:rPr lang="tr-TR" dirty="0" smtClean="0"/>
              <a:t>Bunun için bir pilot grup üzerinde çalışmak ve bu denemelere göre soruları gözden geçirmek, ifade değişiklikleri yapmak ya da yeniden yazmak gerekebilir. </a:t>
            </a:r>
            <a:endParaRPr lang="tr-TR" dirty="0"/>
          </a:p>
        </p:txBody>
      </p:sp>
    </p:spTree>
    <p:extLst>
      <p:ext uri="{BB962C8B-B14F-4D97-AF65-F5344CB8AC3E}">
        <p14:creationId xmlns:p14="http://schemas.microsoft.com/office/powerpoint/2010/main" val="1830482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Tanım </a:t>
            </a:r>
            <a:endParaRPr lang="tr-TR" dirty="0"/>
          </a:p>
        </p:txBody>
      </p:sp>
      <p:sp>
        <p:nvSpPr>
          <p:cNvPr id="3" name="İçerik Yer Tutucusu 2"/>
          <p:cNvSpPr>
            <a:spLocks noGrp="1"/>
          </p:cNvSpPr>
          <p:nvPr>
            <p:ph idx="1"/>
          </p:nvPr>
        </p:nvSpPr>
        <p:spPr/>
        <p:txBody>
          <a:bodyPr/>
          <a:lstStyle/>
          <a:p>
            <a:r>
              <a:rPr lang="tr-TR" dirty="0" smtClean="0"/>
              <a:t>Sosyal bilimlerde en sık kullanılan araştırma yöntemlerinden birisidir. </a:t>
            </a:r>
          </a:p>
          <a:p>
            <a:r>
              <a:rPr lang="tr-TR" dirty="0" smtClean="0"/>
              <a:t>Örgüt çalışmalarında örgütlerin değişik yönlerini, kültür ve sembolik boyutlarını araştırırken kullanılır.</a:t>
            </a:r>
          </a:p>
          <a:p>
            <a:r>
              <a:rPr lang="tr-TR" dirty="0" smtClean="0"/>
              <a:t>Bireylerin deneyimlerine, tutumlarına, görüşlerine, şikayetlerine, duygularına ve inançlarına ilişkin bilgi elde etmede oldukça etkili bir yöntemdir.</a:t>
            </a:r>
          </a:p>
          <a:p>
            <a:r>
              <a:rPr lang="tr-TR" dirty="0" smtClean="0"/>
              <a:t>Konuşma ve dinleme gibi basit iletişim becerilerini gerektiren kolay bir yöntem gibi görünmekle birlikte, «yoğunlaşma, duyarlılık, öngörü, zihinsel </a:t>
            </a:r>
            <a:r>
              <a:rPr lang="tr-TR" dirty="0" smtClean="0"/>
              <a:t>uyanıklık</a:t>
            </a:r>
            <a:r>
              <a:rPr lang="tr-TR" dirty="0" smtClean="0"/>
              <a:t>, </a:t>
            </a:r>
            <a:r>
              <a:rPr lang="tr-TR" dirty="0" smtClean="0"/>
              <a:t>disiplin ve kişilerarası anlayış» gibi birçok beceriyi gerektirir.</a:t>
            </a:r>
          </a:p>
          <a:p>
            <a:endParaRPr lang="tr-TR" dirty="0"/>
          </a:p>
          <a:p>
            <a:endParaRPr lang="tr-TR" dirty="0" smtClean="0"/>
          </a:p>
          <a:p>
            <a:endParaRPr lang="tr-TR" dirty="0"/>
          </a:p>
        </p:txBody>
      </p:sp>
    </p:spTree>
    <p:extLst>
      <p:ext uri="{BB962C8B-B14F-4D97-AF65-F5344CB8AC3E}">
        <p14:creationId xmlns:p14="http://schemas.microsoft.com/office/powerpoint/2010/main" val="458708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Görüşmenin yapılması</a:t>
            </a:r>
            <a:endParaRPr lang="tr-TR" dirty="0"/>
          </a:p>
        </p:txBody>
      </p:sp>
      <p:sp>
        <p:nvSpPr>
          <p:cNvPr id="3" name="İçerik Yer Tutucusu 2"/>
          <p:cNvSpPr>
            <a:spLocks noGrp="1"/>
          </p:cNvSpPr>
          <p:nvPr>
            <p:ph idx="1"/>
          </p:nvPr>
        </p:nvSpPr>
        <p:spPr>
          <a:xfrm>
            <a:off x="838200" y="1690688"/>
            <a:ext cx="10515600" cy="4486275"/>
          </a:xfrm>
        </p:spPr>
        <p:txBody>
          <a:bodyPr>
            <a:normAutofit lnSpcReduction="10000"/>
          </a:bodyPr>
          <a:lstStyle/>
          <a:p>
            <a:r>
              <a:rPr lang="tr-TR" dirty="0" smtClean="0"/>
              <a:t>Görüşme sürecinde dikkat edilmesi gereken en önemli hususlardan birisi, süredir. Görüşme süresinin her görüşmeci için olabildiğince birbirine yakın olması gerekir. Örneğin, yeterli veri toplandığına dair bir güvenilirlik için her görüşmeciyle en az bir saat görüşülmesi gibi.</a:t>
            </a:r>
          </a:p>
          <a:p>
            <a:r>
              <a:rPr lang="tr-TR" dirty="0" smtClean="0"/>
              <a:t>Görüşmenin bir sorgulama gibi değil daha çok sohbet tarzında olması gerekir.</a:t>
            </a:r>
          </a:p>
          <a:p>
            <a:r>
              <a:rPr lang="tr-TR" dirty="0" smtClean="0"/>
              <a:t>Görüşme esnasında akışa göre sorularda değişiklik yapılabilir. Soru eklenebilir. Bazen görüşülen kişi bir soruda bütün cevapları verebilir. </a:t>
            </a:r>
          </a:p>
          <a:p>
            <a:r>
              <a:rPr lang="tr-TR" dirty="0" smtClean="0"/>
              <a:t>Görüşmeci süreçte etkin bir rol almalıdır. Bireyi ayrıntılı ve derinlemesine bilgi vermeye teşvik etmelidir. Bunu sözle ya da jest ve mimiklerle de yapabilir.</a:t>
            </a:r>
            <a:endParaRPr lang="tr-TR" dirty="0"/>
          </a:p>
        </p:txBody>
      </p:sp>
    </p:spTree>
    <p:extLst>
      <p:ext uri="{BB962C8B-B14F-4D97-AF65-F5344CB8AC3E}">
        <p14:creationId xmlns:p14="http://schemas.microsoft.com/office/powerpoint/2010/main" val="4175662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Görüşmenin yapılması (devam) </a:t>
            </a:r>
            <a:endParaRPr lang="tr-TR" dirty="0"/>
          </a:p>
        </p:txBody>
      </p:sp>
      <p:sp>
        <p:nvSpPr>
          <p:cNvPr id="3" name="İçerik Yer Tutucusu 2"/>
          <p:cNvSpPr>
            <a:spLocks noGrp="1"/>
          </p:cNvSpPr>
          <p:nvPr>
            <p:ph idx="1"/>
          </p:nvPr>
        </p:nvSpPr>
        <p:spPr/>
        <p:txBody>
          <a:bodyPr>
            <a:normAutofit lnSpcReduction="10000"/>
          </a:bodyPr>
          <a:lstStyle/>
          <a:p>
            <a:r>
              <a:rPr lang="tr-TR" dirty="0" smtClean="0"/>
              <a:t>Görüşme sürecinin kontrolü görüşmecinin sorumluluğudur. Görüşmenin amacı dışına çıkması, amaca uygun olmayan konulara girilmesi durumunda konuşmayı uygun müdahale ve yönlendirme ile yeniden araştırma konusuna doğru getirmelidir.</a:t>
            </a:r>
          </a:p>
          <a:p>
            <a:r>
              <a:rPr lang="tr-TR" dirty="0" smtClean="0"/>
              <a:t>Görüşmeci tüm süreç boyunca tarafsız ama </a:t>
            </a:r>
            <a:r>
              <a:rPr lang="tr-TR" dirty="0" err="1" smtClean="0"/>
              <a:t>empatik</a:t>
            </a:r>
            <a:r>
              <a:rPr lang="tr-TR" dirty="0" smtClean="0"/>
              <a:t> olmalıdır. Tarafsızlık herhangi bir yönlendirme yapmamakla sağlanabilir. Ancak görüşmeci görüşmenin doğal iletişime yakın olması için de anlatılanları etkin bir şekilde dinlemesi, geri bildirimde bulunması gerekir. Bu anlatılanların önemsendiğini karşı tarafa gösterir. </a:t>
            </a:r>
          </a:p>
          <a:p>
            <a:r>
              <a:rPr lang="tr-TR" dirty="0" smtClean="0"/>
              <a:t>Anlatılanlara olumlu ya da olumsuz tepki vermek (kızmak ya da gülmek) araştırmacının tarafsızlığını zedeleyebilir. </a:t>
            </a:r>
          </a:p>
        </p:txBody>
      </p:sp>
    </p:spTree>
    <p:extLst>
      <p:ext uri="{BB962C8B-B14F-4D97-AF65-F5344CB8AC3E}">
        <p14:creationId xmlns:p14="http://schemas.microsoft.com/office/powerpoint/2010/main" val="895462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222135"/>
          </a:xfrm>
        </p:spPr>
        <p:txBody>
          <a:bodyPr/>
          <a:lstStyle/>
          <a:p>
            <a:r>
              <a:rPr lang="tr-TR" dirty="0" smtClean="0"/>
              <a:t>Görüşmenin yapılması (devam) </a:t>
            </a:r>
            <a:endParaRPr lang="tr-TR" dirty="0"/>
          </a:p>
        </p:txBody>
      </p:sp>
      <p:sp>
        <p:nvSpPr>
          <p:cNvPr id="3" name="İçerik Yer Tutucusu 2"/>
          <p:cNvSpPr>
            <a:spLocks noGrp="1"/>
          </p:cNvSpPr>
          <p:nvPr>
            <p:ph idx="1"/>
          </p:nvPr>
        </p:nvSpPr>
        <p:spPr>
          <a:xfrm>
            <a:off x="838200" y="1708030"/>
            <a:ext cx="10515600" cy="4468933"/>
          </a:xfrm>
        </p:spPr>
        <p:txBody>
          <a:bodyPr>
            <a:normAutofit fontScale="92500"/>
          </a:bodyPr>
          <a:lstStyle/>
          <a:p>
            <a:r>
              <a:rPr lang="tr-TR" dirty="0" smtClean="0"/>
              <a:t>Görüşme verilerinin kaydedilmesinde iki yol vardır: Cihaz ile kaydetme ve not tutma.</a:t>
            </a:r>
          </a:p>
          <a:p>
            <a:r>
              <a:rPr lang="tr-TR" dirty="0" smtClean="0"/>
              <a:t>Her iki yöntemin de avantaj ve dezavantajları vardır. Cihaz ile kaydetme veri kaybını önler. Ancak görüşülen kişiden izin alınmadan kayıt yapılamaz. Bazen bireyler kayıt alınmasından rahatsız olabilir. Kayıt alınmasına izin vermeyebilir. Bu durumda not alma yoluna başvurulur. </a:t>
            </a:r>
          </a:p>
          <a:p>
            <a:r>
              <a:rPr lang="tr-TR" dirty="0" smtClean="0"/>
              <a:t>Not alma ise veri kaybına neden olabilir. Bunu önlemek için görüşmecinin hızlı yazma konusunda teknikler öğrenmesi gerekebilir. Not almak görüşme süresinin de uzamasına neden olabilir.</a:t>
            </a:r>
          </a:p>
          <a:p>
            <a:r>
              <a:rPr lang="tr-TR" dirty="0"/>
              <a:t> </a:t>
            </a:r>
            <a:r>
              <a:rPr lang="tr-TR" dirty="0" smtClean="0"/>
              <a:t>Not alırken bir avantaj sözlü olmayan verileri de almayı sağlamasıdır. Örneğin yüz ifadesi, davranışlar ya da ortamdaki ilişkiler </a:t>
            </a:r>
            <a:r>
              <a:rPr lang="tr-TR" smtClean="0"/>
              <a:t>not alınabilir.</a:t>
            </a:r>
            <a:endParaRPr lang="tr-TR" dirty="0"/>
          </a:p>
        </p:txBody>
      </p:sp>
    </p:spTree>
    <p:extLst>
      <p:ext uri="{BB962C8B-B14F-4D97-AF65-F5344CB8AC3E}">
        <p14:creationId xmlns:p14="http://schemas.microsoft.com/office/powerpoint/2010/main" val="4289300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Tanım</a:t>
            </a:r>
            <a:endParaRPr lang="tr-TR" dirty="0"/>
          </a:p>
        </p:txBody>
      </p:sp>
      <p:sp>
        <p:nvSpPr>
          <p:cNvPr id="3" name="İçerik Yer Tutucusu 2"/>
          <p:cNvSpPr>
            <a:spLocks noGrp="1"/>
          </p:cNvSpPr>
          <p:nvPr>
            <p:ph idx="1"/>
          </p:nvPr>
        </p:nvSpPr>
        <p:spPr/>
        <p:txBody>
          <a:bodyPr>
            <a:normAutofit lnSpcReduction="10000"/>
          </a:bodyPr>
          <a:lstStyle/>
          <a:p>
            <a:r>
              <a:rPr lang="tr-TR" dirty="0" smtClean="0"/>
              <a:t>Önceden  belirlenmiş ve ciddi bir amaç için yapılan, soru sorma ve yanıtlama tarzına dayalı karşılıklı ve etkileşimli bir iletişim süreci olarak tanımlanır (</a:t>
            </a:r>
            <a:r>
              <a:rPr lang="tr-TR" dirty="0" err="1" smtClean="0"/>
              <a:t>Stewart</a:t>
            </a:r>
            <a:r>
              <a:rPr lang="tr-TR" dirty="0" smtClean="0"/>
              <a:t> ve Cash, 1985 içinde: Yıldırım ve Şimşek, 2018) </a:t>
            </a:r>
          </a:p>
          <a:p>
            <a:r>
              <a:rPr lang="tr-TR" dirty="0" smtClean="0"/>
              <a:t>Bu tanımda süreç «</a:t>
            </a:r>
            <a:r>
              <a:rPr lang="tr-TR" dirty="0" smtClean="0"/>
              <a:t>iletişimin </a:t>
            </a:r>
            <a:r>
              <a:rPr lang="tr-TR" dirty="0" smtClean="0"/>
              <a:t>sürekliliği ve dinamikliği»; karşılıklılık «iki ya da daha fazla birey arasında gerçekleşen etkileşimi»; </a:t>
            </a:r>
            <a:r>
              <a:rPr lang="tr-TR" dirty="0" err="1" smtClean="0"/>
              <a:t>etkileşimlilik</a:t>
            </a:r>
            <a:r>
              <a:rPr lang="tr-TR" dirty="0" smtClean="0"/>
              <a:t> «görüşmeye dahil olan bireyler arasında oluşan bağı»; önceden belirlenmiş ciddi amaç «görüşmeye dahil bireylerden en az birinin belirli bir amacı olduğunu ve bu amaca yönelik veri topladığını»; soru sorma ve yanıtlama ise « görüşme süresince görüşmeye dahil olan bireyler arasındaki ilişkiyi başlatma ve sürdürme, taraflardan birinin amacına hizmet etme ve bu amaca yönelik bilgiye ulaşmayı sağlama işlevini ifade eder. </a:t>
            </a:r>
            <a:endParaRPr lang="tr-TR" dirty="0"/>
          </a:p>
        </p:txBody>
      </p:sp>
    </p:spTree>
    <p:extLst>
      <p:ext uri="{BB962C8B-B14F-4D97-AF65-F5344CB8AC3E}">
        <p14:creationId xmlns:p14="http://schemas.microsoft.com/office/powerpoint/2010/main" val="519444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Türleri</a:t>
            </a:r>
            <a:endParaRPr lang="tr-TR" dirty="0"/>
          </a:p>
        </p:txBody>
      </p:sp>
      <p:sp>
        <p:nvSpPr>
          <p:cNvPr id="3" name="İçerik Yer Tutucusu 2"/>
          <p:cNvSpPr>
            <a:spLocks noGrp="1"/>
          </p:cNvSpPr>
          <p:nvPr>
            <p:ph idx="1"/>
          </p:nvPr>
        </p:nvSpPr>
        <p:spPr/>
        <p:txBody>
          <a:bodyPr>
            <a:normAutofit fontScale="92500"/>
          </a:bodyPr>
          <a:lstStyle/>
          <a:p>
            <a:r>
              <a:rPr lang="tr-TR" dirty="0" smtClean="0"/>
              <a:t>İki tür görüşme vardır literatürde: Yapılandırılmış –yönlendirilmiş ve yapılandırılmamış-yönlendirilmemiş görüşmeler</a:t>
            </a:r>
          </a:p>
          <a:p>
            <a:r>
              <a:rPr lang="tr-TR" dirty="0" smtClean="0"/>
              <a:t>Yapılandırılmış görüşmede amaç görüşülen bireylerin verdiği bilgiler arasındaki benzerlik ve farklılıklar saptamak ve karşılaştırmalar yapmak amaçlanır. Bu tür görüşmelerde açık uçlu sorular nadiren kullanılır.</a:t>
            </a:r>
          </a:p>
          <a:p>
            <a:r>
              <a:rPr lang="tr-TR" dirty="0" smtClean="0"/>
              <a:t>Yapılandırılmamış görüşmelerde keşfe yönelik bir çaba vardır. Bu türde önceden belirlenmiş herhangi bir soru ve yanıtlara ilişkin bir beklenti yoktur. Araştırmacı görüşülen kişilerde belirli konuları keşfetmeye çalışır. Problemle ilgili belirli özel alanlar keşfederse, daha ayrıntılı sorularla o alanı derinlemesine irdelemeyi deneyebilir. Görüşme esnasında yeni varsayımlar oluşturabilir ve onları test etmeyi isteyebilir.</a:t>
            </a:r>
            <a:endParaRPr lang="tr-TR" dirty="0"/>
          </a:p>
        </p:txBody>
      </p:sp>
    </p:spTree>
    <p:extLst>
      <p:ext uri="{BB962C8B-B14F-4D97-AF65-F5344CB8AC3E}">
        <p14:creationId xmlns:p14="http://schemas.microsoft.com/office/powerpoint/2010/main" val="2142104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türleri (devam)</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Görüşme türlerinde farklı bir yaklaşım ise şöyledir: (1)Sabit format anket görüşmesi (2) Açık uçlu anket görüşmesi (3) Açık uçlu </a:t>
            </a:r>
            <a:r>
              <a:rPr lang="tr-TR" dirty="0" err="1" smtClean="0"/>
              <a:t>duyarlaştırıcı</a:t>
            </a:r>
            <a:r>
              <a:rPr lang="tr-TR" dirty="0" smtClean="0"/>
              <a:t> görüşme (4) Açık uçlu yoğunlaşmış görüşme</a:t>
            </a:r>
          </a:p>
          <a:p>
            <a:r>
              <a:rPr lang="tr-TR" dirty="0" smtClean="0"/>
              <a:t>Bunlarda ilk ikisi yapılandırılmış görüşmeye benzer. Örneğin sabit format anket görüşmesi içerik ve yöntem olarak yapılandırılmış görüşmeden pek farklı değildir.</a:t>
            </a:r>
          </a:p>
          <a:p>
            <a:r>
              <a:rPr lang="tr-TR" dirty="0" smtClean="0"/>
              <a:t>Açık uçlu </a:t>
            </a:r>
            <a:r>
              <a:rPr lang="tr-TR" dirty="0" err="1" smtClean="0"/>
              <a:t>duyarlaştırıcı</a:t>
            </a:r>
            <a:r>
              <a:rPr lang="tr-TR" dirty="0" smtClean="0"/>
              <a:t> görüşme içerik olarak sıradan bir konuşmadan farklı değildir. Standart, önceden hazırlanmış sorular olmadığı gibi, yanıtlarda da bir sınırlama </a:t>
            </a:r>
            <a:r>
              <a:rPr lang="tr-TR" dirty="0" err="1" smtClean="0"/>
              <a:t>sözkonusu</a:t>
            </a:r>
            <a:r>
              <a:rPr lang="tr-TR" dirty="0" smtClean="0"/>
              <a:t> değildir. Araştırmacı görüşmede üzerinde duracağı konudan söz açar ve bu konuda görüşülen kişinin düşüncelerini ve algılarını anlatmasını ister. </a:t>
            </a:r>
          </a:p>
          <a:p>
            <a:r>
              <a:rPr lang="tr-TR" dirty="0" smtClean="0"/>
              <a:t>Açık uçlu yoğunlaşmış görüşmede ise görüşmenin elinde önceden saptanmış bir dizi konu ya da alan vardır. Bu görüşmede de önceden hazırlanmış sorular yoktur, ancak araştırmacı görüşmenin akışı içinde önceden belirlediği alanlara yoğunlaşmayı hedefler. </a:t>
            </a:r>
            <a:endParaRPr lang="tr-TR" dirty="0"/>
          </a:p>
        </p:txBody>
      </p:sp>
    </p:spTree>
    <p:extLst>
      <p:ext uri="{BB962C8B-B14F-4D97-AF65-F5344CB8AC3E}">
        <p14:creationId xmlns:p14="http://schemas.microsoft.com/office/powerpoint/2010/main" val="3352555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135871"/>
          </a:xfrm>
        </p:spPr>
        <p:txBody>
          <a:bodyPr/>
          <a:lstStyle/>
          <a:p>
            <a:r>
              <a:rPr lang="tr-TR" dirty="0" smtClean="0"/>
              <a:t>Görüşme türleri: Sohbet yaklaşımı</a:t>
            </a:r>
            <a:endParaRPr lang="tr-TR" dirty="0"/>
          </a:p>
        </p:txBody>
      </p:sp>
      <p:sp>
        <p:nvSpPr>
          <p:cNvPr id="3" name="İçerik Yer Tutucusu 2"/>
          <p:cNvSpPr>
            <a:spLocks noGrp="1"/>
          </p:cNvSpPr>
          <p:nvPr>
            <p:ph idx="1"/>
          </p:nvPr>
        </p:nvSpPr>
        <p:spPr>
          <a:xfrm>
            <a:off x="838200" y="1500996"/>
            <a:ext cx="10515600" cy="4675967"/>
          </a:xfrm>
        </p:spPr>
        <p:txBody>
          <a:bodyPr>
            <a:normAutofit fontScale="92500" lnSpcReduction="10000"/>
          </a:bodyPr>
          <a:lstStyle/>
          <a:p>
            <a:r>
              <a:rPr lang="tr-TR" dirty="0" smtClean="0"/>
              <a:t>Başka bir ayrımda üç tür görüşme yaklaşımından söz edilir: (1) Sohbet tarzı görüşme (2) Görüşme formu yaklaşımı (3) Standartlaştırılmış açık uçlu görüşme tarzı</a:t>
            </a:r>
          </a:p>
          <a:p>
            <a:r>
              <a:rPr lang="tr-TR" dirty="0" smtClean="0"/>
              <a:t>Sohbet tarzı görüşmecinin genellikle gözlem amacıyla doğrudan ortama katıldığı alan araştırmalarında kullanılır. </a:t>
            </a:r>
          </a:p>
          <a:p>
            <a:r>
              <a:rPr lang="tr-TR" dirty="0" smtClean="0"/>
              <a:t>Oldukça esnektir, duruma ve görüşülen bireyler arasındaki farklılıklara uyum sağlama açısından avantajlıdır. </a:t>
            </a:r>
          </a:p>
          <a:p>
            <a:r>
              <a:rPr lang="tr-TR" dirty="0" smtClean="0"/>
              <a:t>Öte yandan, alanda uzun zaman geçirmek gerekebilir. Soruları odaklaştırmak ve gerekli veriyi toplamak için birden fazla görüşme yapmak gerekebilir. </a:t>
            </a:r>
          </a:p>
          <a:p>
            <a:r>
              <a:rPr lang="tr-TR" dirty="0" smtClean="0"/>
              <a:t>Sohbet tarzı bir görüşmeden elde edilen verileri birleştirmek, düzenlemek ve analiz etmek zordur. </a:t>
            </a:r>
            <a:endParaRPr lang="tr-TR" dirty="0"/>
          </a:p>
        </p:txBody>
      </p:sp>
    </p:spTree>
    <p:extLst>
      <p:ext uri="{BB962C8B-B14F-4D97-AF65-F5344CB8AC3E}">
        <p14:creationId xmlns:p14="http://schemas.microsoft.com/office/powerpoint/2010/main" val="595997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101366"/>
          </a:xfrm>
        </p:spPr>
        <p:txBody>
          <a:bodyPr/>
          <a:lstStyle/>
          <a:p>
            <a:r>
              <a:rPr lang="tr-TR" dirty="0" smtClean="0"/>
              <a:t>Görüşme türleri: Görüşme formu yaklaşımı</a:t>
            </a:r>
            <a:endParaRPr lang="tr-TR" dirty="0"/>
          </a:p>
        </p:txBody>
      </p:sp>
      <p:sp>
        <p:nvSpPr>
          <p:cNvPr id="3" name="İçerik Yer Tutucusu 2"/>
          <p:cNvSpPr>
            <a:spLocks noGrp="1"/>
          </p:cNvSpPr>
          <p:nvPr>
            <p:ph idx="1"/>
          </p:nvPr>
        </p:nvSpPr>
        <p:spPr>
          <a:xfrm>
            <a:off x="838200" y="1466492"/>
            <a:ext cx="10515600" cy="4710471"/>
          </a:xfrm>
        </p:spPr>
        <p:txBody>
          <a:bodyPr>
            <a:normAutofit lnSpcReduction="10000"/>
          </a:bodyPr>
          <a:lstStyle/>
          <a:p>
            <a:r>
              <a:rPr lang="tr-TR" dirty="0" smtClean="0"/>
              <a:t>Bu görüşme yaklaşımında görüşme esnasında irdelenecek bir sorular veya konular listesi vardır. </a:t>
            </a:r>
          </a:p>
          <a:p>
            <a:r>
              <a:rPr lang="tr-TR" dirty="0" smtClean="0"/>
              <a:t>Benzer konulara yönelmek yoluyla değişik insanlardan aynı tür bilgilerin alınması amacını taşır.</a:t>
            </a:r>
          </a:p>
          <a:p>
            <a:r>
              <a:rPr lang="tr-TR" dirty="0" smtClean="0"/>
              <a:t>Görüşmeci önceden hazırladığı konu veya alanlara sadık kalarak hem önceden hazırlanmış soruları sorma hem de bu sorular hakkında daha ayrıntılı bilgi almak amacıyla ek sorular sorma özgürlüğüne sahiptir. </a:t>
            </a:r>
          </a:p>
          <a:p>
            <a:r>
              <a:rPr lang="tr-TR" dirty="0" smtClean="0"/>
              <a:t>Olumlu yanı zaman esnekliği sağlamasıdır. Yanıtlanmış sorular tekrar sorulmaz. Bazı sorular atlanabilir ya da sorulmayabilir.</a:t>
            </a:r>
          </a:p>
          <a:p>
            <a:r>
              <a:rPr lang="tr-TR" dirty="0" smtClean="0"/>
              <a:t>Daha sistematik ve karşılaştırılabilir bilgi elde etmeyi sağlar. </a:t>
            </a:r>
          </a:p>
          <a:p>
            <a:r>
              <a:rPr lang="tr-TR" dirty="0" smtClean="0"/>
              <a:t>Verilerin toplanması, düzenlenmesi ve analizi daha kolaydır.</a:t>
            </a:r>
            <a:endParaRPr lang="tr-TR" dirty="0"/>
          </a:p>
        </p:txBody>
      </p:sp>
    </p:spTree>
    <p:extLst>
      <p:ext uri="{BB962C8B-B14F-4D97-AF65-F5344CB8AC3E}">
        <p14:creationId xmlns:p14="http://schemas.microsoft.com/office/powerpoint/2010/main" val="3896874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63343"/>
          </a:xfrm>
        </p:spPr>
        <p:txBody>
          <a:bodyPr>
            <a:normAutofit fontScale="90000"/>
          </a:bodyPr>
          <a:lstStyle/>
          <a:p>
            <a:r>
              <a:rPr lang="tr-TR" dirty="0" smtClean="0"/>
              <a:t>Görüşme türleri: Standartlaştırılmış açık uçlu görüşme yaklaşımı</a:t>
            </a:r>
            <a:endParaRPr lang="tr-TR" dirty="0"/>
          </a:p>
        </p:txBody>
      </p:sp>
      <p:sp>
        <p:nvSpPr>
          <p:cNvPr id="3" name="İçerik Yer Tutucusu 2"/>
          <p:cNvSpPr>
            <a:spLocks noGrp="1"/>
          </p:cNvSpPr>
          <p:nvPr>
            <p:ph idx="1"/>
          </p:nvPr>
        </p:nvSpPr>
        <p:spPr>
          <a:xfrm>
            <a:off x="838200" y="1587260"/>
            <a:ext cx="10515600" cy="4589703"/>
          </a:xfrm>
        </p:spPr>
        <p:txBody>
          <a:bodyPr>
            <a:normAutofit lnSpcReduction="10000"/>
          </a:bodyPr>
          <a:lstStyle/>
          <a:p>
            <a:r>
              <a:rPr lang="tr-TR" dirty="0" smtClean="0"/>
              <a:t>Bu yaklaşım dikkatlice yazılmış ve belirli bir sıraya konmuş bir dizi sorudan oluşur ve her görüşülen bireye bu sorular aynı tarzda ve sırada sorulur.</a:t>
            </a:r>
          </a:p>
          <a:p>
            <a:r>
              <a:rPr lang="tr-TR" dirty="0" smtClean="0"/>
              <a:t>Bu yaklaşımda esneklik oldukça sınırlanmıştır. Kimi görüşülenlerden daha az sistematik ve yüzeysel bilgi edinilmesine yol açan «görüşmecinin yanlılığını» ve görüşmecinin becerileri ya da öznelliklerinden kaynaklanabilecek farklılıkları da azaltır. </a:t>
            </a:r>
          </a:p>
          <a:p>
            <a:r>
              <a:rPr lang="tr-TR" dirty="0" smtClean="0"/>
              <a:t>Aynı zamanda araştırmanın başkaları tarafından tekrar edilebilme olasılığını artırır. </a:t>
            </a:r>
          </a:p>
          <a:p>
            <a:r>
              <a:rPr lang="tr-TR" dirty="0" smtClean="0"/>
              <a:t>Yöntemin zayıf yanı görüşme formu hazırlanırken öngörülmeyen boyutların ortaya çıkarılmasını ve irdelenmesini engellemesidir. </a:t>
            </a:r>
          </a:p>
        </p:txBody>
      </p:sp>
    </p:spTree>
    <p:extLst>
      <p:ext uri="{BB962C8B-B14F-4D97-AF65-F5344CB8AC3E}">
        <p14:creationId xmlns:p14="http://schemas.microsoft.com/office/powerpoint/2010/main" val="2695983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118618"/>
          </a:xfrm>
        </p:spPr>
        <p:txBody>
          <a:bodyPr/>
          <a:lstStyle/>
          <a:p>
            <a:r>
              <a:rPr lang="tr-TR" dirty="0" smtClean="0"/>
              <a:t>Görüşmenin güçlü yönleri</a:t>
            </a:r>
            <a:endParaRPr lang="tr-TR" dirty="0"/>
          </a:p>
        </p:txBody>
      </p:sp>
      <p:sp>
        <p:nvSpPr>
          <p:cNvPr id="3" name="İçerik Yer Tutucusu 2"/>
          <p:cNvSpPr>
            <a:spLocks noGrp="1"/>
          </p:cNvSpPr>
          <p:nvPr>
            <p:ph idx="1"/>
          </p:nvPr>
        </p:nvSpPr>
        <p:spPr>
          <a:xfrm>
            <a:off x="838200" y="1483744"/>
            <a:ext cx="10515600" cy="4693219"/>
          </a:xfrm>
        </p:spPr>
        <p:txBody>
          <a:bodyPr/>
          <a:lstStyle/>
          <a:p>
            <a:r>
              <a:rPr lang="tr-TR" dirty="0" smtClean="0"/>
              <a:t>1. Esneklik</a:t>
            </a:r>
          </a:p>
          <a:p>
            <a:r>
              <a:rPr lang="tr-TR" dirty="0" smtClean="0"/>
              <a:t>2. Yanıt oranı</a:t>
            </a:r>
          </a:p>
          <a:p>
            <a:r>
              <a:rPr lang="tr-TR" dirty="0" smtClean="0"/>
              <a:t>3. Sözel olmayan davranış</a:t>
            </a:r>
          </a:p>
          <a:p>
            <a:r>
              <a:rPr lang="tr-TR" dirty="0" smtClean="0"/>
              <a:t>4. Ortam üzerindeki kontrol</a:t>
            </a:r>
          </a:p>
          <a:p>
            <a:r>
              <a:rPr lang="tr-TR" dirty="0" smtClean="0"/>
              <a:t>5. Soruların sırası</a:t>
            </a:r>
          </a:p>
          <a:p>
            <a:r>
              <a:rPr lang="tr-TR" dirty="0" smtClean="0"/>
              <a:t>6. Anlık tepki</a:t>
            </a:r>
          </a:p>
          <a:p>
            <a:r>
              <a:rPr lang="tr-TR" dirty="0" smtClean="0"/>
              <a:t>7. Veri kaynağının teyit edilmesi</a:t>
            </a:r>
          </a:p>
          <a:p>
            <a:r>
              <a:rPr lang="tr-TR" dirty="0" smtClean="0"/>
              <a:t>8. Tamlık</a:t>
            </a:r>
          </a:p>
          <a:p>
            <a:r>
              <a:rPr lang="tr-TR" dirty="0" smtClean="0"/>
              <a:t>9. Derinlemesine bilgi</a:t>
            </a:r>
            <a:endParaRPr lang="tr-TR" dirty="0"/>
          </a:p>
        </p:txBody>
      </p:sp>
    </p:spTree>
    <p:extLst>
      <p:ext uri="{BB962C8B-B14F-4D97-AF65-F5344CB8AC3E}">
        <p14:creationId xmlns:p14="http://schemas.microsoft.com/office/powerpoint/2010/main" val="25347625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814</TotalTime>
  <Words>1860</Words>
  <Application>Microsoft Office PowerPoint</Application>
  <PresentationFormat>Geniş ekran</PresentationFormat>
  <Paragraphs>116</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Teması</vt:lpstr>
      <vt:lpstr>NİTEL ARAŞTIRMA</vt:lpstr>
      <vt:lpstr>Görüşme: Tanım </vt:lpstr>
      <vt:lpstr>Görüşme: Tanım</vt:lpstr>
      <vt:lpstr>Görüşme Türleri</vt:lpstr>
      <vt:lpstr>Görüşme türleri (devam)</vt:lpstr>
      <vt:lpstr>Görüşme türleri: Sohbet yaklaşımı</vt:lpstr>
      <vt:lpstr>Görüşme türleri: Görüşme formu yaklaşımı</vt:lpstr>
      <vt:lpstr>Görüşme türleri: Standartlaştırılmış açık uçlu görüşme yaklaşımı</vt:lpstr>
      <vt:lpstr>Görüşmenin güçlü yönleri</vt:lpstr>
      <vt:lpstr>Görüşmenin zayıf yönleri</vt:lpstr>
      <vt:lpstr>Görüşme formunun hazırlanması</vt:lpstr>
      <vt:lpstr>Görüşme formunun hazırlanması (devam)</vt:lpstr>
      <vt:lpstr>Görüşme formunun hazırlanması (devam) </vt:lpstr>
      <vt:lpstr>Görüşme formunun hazırlanması (devam) </vt:lpstr>
      <vt:lpstr>Görüşme formunun hazırlanması (devam) </vt:lpstr>
      <vt:lpstr>Görüşme formunun hazırlanması (devam) </vt:lpstr>
      <vt:lpstr>Görüşme formunun hazırlanması (devam) </vt:lpstr>
      <vt:lpstr>Görüşme formunun hazırlanması (devam) </vt:lpstr>
      <vt:lpstr>Görüşme formunun hazırlanması (devam) </vt:lpstr>
      <vt:lpstr>Görüşmenin yapılması</vt:lpstr>
      <vt:lpstr>Görüşmenin yapılması (devam) </vt:lpstr>
      <vt:lpstr>Görüşmenin yapılması (devam)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ARAŞTIRMA</dc:title>
  <dc:creator>default default</dc:creator>
  <cp:lastModifiedBy>default default</cp:lastModifiedBy>
  <cp:revision>22</cp:revision>
  <dcterms:created xsi:type="dcterms:W3CDTF">2021-04-06T17:31:00Z</dcterms:created>
  <dcterms:modified xsi:type="dcterms:W3CDTF">2021-04-07T07:44:33Z</dcterms:modified>
</cp:coreProperties>
</file>