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5" r:id="rId13"/>
    <p:sldId id="271" r:id="rId14"/>
    <p:sldId id="268" r:id="rId15"/>
    <p:sldId id="269" r:id="rId16"/>
    <p:sldId id="270"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2" autoAdjust="0"/>
    <p:restoredTop sz="94660"/>
  </p:normalViewPr>
  <p:slideViewPr>
    <p:cSldViewPr snapToGrid="0">
      <p:cViewPr varScale="1">
        <p:scale>
          <a:sx n="46" d="100"/>
          <a:sy n="46" d="100"/>
        </p:scale>
        <p:origin x="53" y="2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6294FF62-9A63-4CF2-9D88-AE938FA58662}" type="datetimeFigureOut">
              <a:rPr lang="tr-TR" smtClean="0"/>
              <a:t>15.3.2022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3481D3-71AE-4C91-8144-AB54A9C61823}" type="slidenum">
              <a:rPr lang="tr-TR" smtClean="0"/>
              <a:t>‹#›</a:t>
            </a:fld>
            <a:endParaRPr lang="tr-TR"/>
          </a:p>
        </p:txBody>
      </p:sp>
    </p:spTree>
    <p:extLst>
      <p:ext uri="{BB962C8B-B14F-4D97-AF65-F5344CB8AC3E}">
        <p14:creationId xmlns:p14="http://schemas.microsoft.com/office/powerpoint/2010/main" val="1273819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294FF62-9A63-4CF2-9D88-AE938FA58662}" type="datetimeFigureOut">
              <a:rPr lang="tr-TR" smtClean="0"/>
              <a:t>15.3.2022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3481D3-71AE-4C91-8144-AB54A9C61823}" type="slidenum">
              <a:rPr lang="tr-TR" smtClean="0"/>
              <a:t>‹#›</a:t>
            </a:fld>
            <a:endParaRPr lang="tr-TR"/>
          </a:p>
        </p:txBody>
      </p:sp>
    </p:spTree>
    <p:extLst>
      <p:ext uri="{BB962C8B-B14F-4D97-AF65-F5344CB8AC3E}">
        <p14:creationId xmlns:p14="http://schemas.microsoft.com/office/powerpoint/2010/main" val="3921913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294FF62-9A63-4CF2-9D88-AE938FA58662}" type="datetimeFigureOut">
              <a:rPr lang="tr-TR" smtClean="0"/>
              <a:t>15.3.2022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3481D3-71AE-4C91-8144-AB54A9C61823}"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727420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294FF62-9A63-4CF2-9D88-AE938FA58662}" type="datetimeFigureOut">
              <a:rPr lang="tr-TR" smtClean="0"/>
              <a:t>15.3.2022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3481D3-71AE-4C91-8144-AB54A9C61823}" type="slidenum">
              <a:rPr lang="tr-TR" smtClean="0"/>
              <a:t>‹#›</a:t>
            </a:fld>
            <a:endParaRPr lang="tr-TR"/>
          </a:p>
        </p:txBody>
      </p:sp>
    </p:spTree>
    <p:extLst>
      <p:ext uri="{BB962C8B-B14F-4D97-AF65-F5344CB8AC3E}">
        <p14:creationId xmlns:p14="http://schemas.microsoft.com/office/powerpoint/2010/main" val="2930419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294FF62-9A63-4CF2-9D88-AE938FA58662}" type="datetimeFigureOut">
              <a:rPr lang="tr-TR" smtClean="0"/>
              <a:t>15.3.2022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3481D3-71AE-4C91-8144-AB54A9C61823}"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13839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294FF62-9A63-4CF2-9D88-AE938FA58662}" type="datetimeFigureOut">
              <a:rPr lang="tr-TR" smtClean="0"/>
              <a:t>15.3.2022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3481D3-71AE-4C91-8144-AB54A9C61823}" type="slidenum">
              <a:rPr lang="tr-TR" smtClean="0"/>
              <a:t>‹#›</a:t>
            </a:fld>
            <a:endParaRPr lang="tr-TR"/>
          </a:p>
        </p:txBody>
      </p:sp>
    </p:spTree>
    <p:extLst>
      <p:ext uri="{BB962C8B-B14F-4D97-AF65-F5344CB8AC3E}">
        <p14:creationId xmlns:p14="http://schemas.microsoft.com/office/powerpoint/2010/main" val="16638865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294FF62-9A63-4CF2-9D88-AE938FA58662}" type="datetimeFigureOut">
              <a:rPr lang="tr-TR" smtClean="0"/>
              <a:t>15.3.2022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3481D3-71AE-4C91-8144-AB54A9C61823}" type="slidenum">
              <a:rPr lang="tr-TR" smtClean="0"/>
              <a:t>‹#›</a:t>
            </a:fld>
            <a:endParaRPr lang="tr-TR"/>
          </a:p>
        </p:txBody>
      </p:sp>
    </p:spTree>
    <p:extLst>
      <p:ext uri="{BB962C8B-B14F-4D97-AF65-F5344CB8AC3E}">
        <p14:creationId xmlns:p14="http://schemas.microsoft.com/office/powerpoint/2010/main" val="38363754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294FF62-9A63-4CF2-9D88-AE938FA58662}" type="datetimeFigureOut">
              <a:rPr lang="tr-TR" smtClean="0"/>
              <a:t>15.3.2022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3481D3-71AE-4C91-8144-AB54A9C61823}" type="slidenum">
              <a:rPr lang="tr-TR" smtClean="0"/>
              <a:t>‹#›</a:t>
            </a:fld>
            <a:endParaRPr lang="tr-TR"/>
          </a:p>
        </p:txBody>
      </p:sp>
    </p:spTree>
    <p:extLst>
      <p:ext uri="{BB962C8B-B14F-4D97-AF65-F5344CB8AC3E}">
        <p14:creationId xmlns:p14="http://schemas.microsoft.com/office/powerpoint/2010/main" val="2833163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294FF62-9A63-4CF2-9D88-AE938FA58662}" type="datetimeFigureOut">
              <a:rPr lang="tr-TR" smtClean="0"/>
              <a:t>15.3.2022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3481D3-71AE-4C91-8144-AB54A9C61823}" type="slidenum">
              <a:rPr lang="tr-TR" smtClean="0"/>
              <a:t>‹#›</a:t>
            </a:fld>
            <a:endParaRPr lang="tr-TR"/>
          </a:p>
        </p:txBody>
      </p:sp>
    </p:spTree>
    <p:extLst>
      <p:ext uri="{BB962C8B-B14F-4D97-AF65-F5344CB8AC3E}">
        <p14:creationId xmlns:p14="http://schemas.microsoft.com/office/powerpoint/2010/main" val="534749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294FF62-9A63-4CF2-9D88-AE938FA58662}" type="datetimeFigureOut">
              <a:rPr lang="tr-TR" smtClean="0"/>
              <a:t>15.3.2022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3481D3-71AE-4C91-8144-AB54A9C61823}" type="slidenum">
              <a:rPr lang="tr-TR" smtClean="0"/>
              <a:t>‹#›</a:t>
            </a:fld>
            <a:endParaRPr lang="tr-TR"/>
          </a:p>
        </p:txBody>
      </p:sp>
    </p:spTree>
    <p:extLst>
      <p:ext uri="{BB962C8B-B14F-4D97-AF65-F5344CB8AC3E}">
        <p14:creationId xmlns:p14="http://schemas.microsoft.com/office/powerpoint/2010/main" val="2546337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294FF62-9A63-4CF2-9D88-AE938FA58662}" type="datetimeFigureOut">
              <a:rPr lang="tr-TR" smtClean="0"/>
              <a:t>15.3.2022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03481D3-71AE-4C91-8144-AB54A9C61823}" type="slidenum">
              <a:rPr lang="tr-TR" smtClean="0"/>
              <a:t>‹#›</a:t>
            </a:fld>
            <a:endParaRPr lang="tr-TR"/>
          </a:p>
        </p:txBody>
      </p:sp>
    </p:spTree>
    <p:extLst>
      <p:ext uri="{BB962C8B-B14F-4D97-AF65-F5344CB8AC3E}">
        <p14:creationId xmlns:p14="http://schemas.microsoft.com/office/powerpoint/2010/main" val="388894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294FF62-9A63-4CF2-9D88-AE938FA58662}" type="datetimeFigureOut">
              <a:rPr lang="tr-TR" smtClean="0"/>
              <a:t>15.3.2022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03481D3-71AE-4C91-8144-AB54A9C61823}" type="slidenum">
              <a:rPr lang="tr-TR" smtClean="0"/>
              <a:t>‹#›</a:t>
            </a:fld>
            <a:endParaRPr lang="tr-TR"/>
          </a:p>
        </p:txBody>
      </p:sp>
    </p:spTree>
    <p:extLst>
      <p:ext uri="{BB962C8B-B14F-4D97-AF65-F5344CB8AC3E}">
        <p14:creationId xmlns:p14="http://schemas.microsoft.com/office/powerpoint/2010/main" val="1565334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294FF62-9A63-4CF2-9D88-AE938FA58662}" type="datetimeFigureOut">
              <a:rPr lang="tr-TR" smtClean="0"/>
              <a:t>15.3.2022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03481D3-71AE-4C91-8144-AB54A9C61823}" type="slidenum">
              <a:rPr lang="tr-TR" smtClean="0"/>
              <a:t>‹#›</a:t>
            </a:fld>
            <a:endParaRPr lang="tr-TR"/>
          </a:p>
        </p:txBody>
      </p:sp>
    </p:spTree>
    <p:extLst>
      <p:ext uri="{BB962C8B-B14F-4D97-AF65-F5344CB8AC3E}">
        <p14:creationId xmlns:p14="http://schemas.microsoft.com/office/powerpoint/2010/main" val="3748137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94FF62-9A63-4CF2-9D88-AE938FA58662}" type="datetimeFigureOut">
              <a:rPr lang="tr-TR" smtClean="0"/>
              <a:t>15.3.2022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03481D3-71AE-4C91-8144-AB54A9C61823}" type="slidenum">
              <a:rPr lang="tr-TR" smtClean="0"/>
              <a:t>‹#›</a:t>
            </a:fld>
            <a:endParaRPr lang="tr-TR"/>
          </a:p>
        </p:txBody>
      </p:sp>
    </p:spTree>
    <p:extLst>
      <p:ext uri="{BB962C8B-B14F-4D97-AF65-F5344CB8AC3E}">
        <p14:creationId xmlns:p14="http://schemas.microsoft.com/office/powerpoint/2010/main" val="4273393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294FF62-9A63-4CF2-9D88-AE938FA58662}" type="datetimeFigureOut">
              <a:rPr lang="tr-TR" smtClean="0"/>
              <a:t>15.3.2022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03481D3-71AE-4C91-8144-AB54A9C61823}" type="slidenum">
              <a:rPr lang="tr-TR" smtClean="0"/>
              <a:t>‹#›</a:t>
            </a:fld>
            <a:endParaRPr lang="tr-TR"/>
          </a:p>
        </p:txBody>
      </p:sp>
    </p:spTree>
    <p:extLst>
      <p:ext uri="{BB962C8B-B14F-4D97-AF65-F5344CB8AC3E}">
        <p14:creationId xmlns:p14="http://schemas.microsoft.com/office/powerpoint/2010/main" val="2148037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294FF62-9A63-4CF2-9D88-AE938FA58662}" type="datetimeFigureOut">
              <a:rPr lang="tr-TR" smtClean="0"/>
              <a:t>15.3.2022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03481D3-71AE-4C91-8144-AB54A9C61823}" type="slidenum">
              <a:rPr lang="tr-TR" smtClean="0"/>
              <a:t>‹#›</a:t>
            </a:fld>
            <a:endParaRPr lang="tr-TR"/>
          </a:p>
        </p:txBody>
      </p:sp>
    </p:spTree>
    <p:extLst>
      <p:ext uri="{BB962C8B-B14F-4D97-AF65-F5344CB8AC3E}">
        <p14:creationId xmlns:p14="http://schemas.microsoft.com/office/powerpoint/2010/main" val="2433186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294FF62-9A63-4CF2-9D88-AE938FA58662}" type="datetimeFigureOut">
              <a:rPr lang="tr-TR" smtClean="0"/>
              <a:t>15.3.2022</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03481D3-71AE-4C91-8144-AB54A9C61823}" type="slidenum">
              <a:rPr lang="tr-TR" smtClean="0"/>
              <a:t>‹#›</a:t>
            </a:fld>
            <a:endParaRPr lang="tr-TR"/>
          </a:p>
        </p:txBody>
      </p:sp>
    </p:spTree>
    <p:extLst>
      <p:ext uri="{BB962C8B-B14F-4D97-AF65-F5344CB8AC3E}">
        <p14:creationId xmlns:p14="http://schemas.microsoft.com/office/powerpoint/2010/main" val="14746889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eskisehirmem.gov.tr/"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NİTEL ARAŞTIRMA TASARIMI</a:t>
            </a:r>
            <a:endParaRPr lang="tr-TR" dirty="0"/>
          </a:p>
        </p:txBody>
      </p:sp>
      <p:sp>
        <p:nvSpPr>
          <p:cNvPr id="3" name="Alt Başlık 2"/>
          <p:cNvSpPr>
            <a:spLocks noGrp="1"/>
          </p:cNvSpPr>
          <p:nvPr>
            <p:ph type="subTitle" idx="1"/>
          </p:nvPr>
        </p:nvSpPr>
        <p:spPr/>
        <p:txBody>
          <a:bodyPr/>
          <a:lstStyle/>
          <a:p>
            <a:r>
              <a:rPr lang="tr-TR" dirty="0" smtClean="0"/>
              <a:t>SÜREÇ</a:t>
            </a:r>
            <a:endParaRPr lang="tr-TR" dirty="0"/>
          </a:p>
        </p:txBody>
      </p:sp>
    </p:spTree>
    <p:extLst>
      <p:ext uri="{BB962C8B-B14F-4D97-AF65-F5344CB8AC3E}">
        <p14:creationId xmlns:p14="http://schemas.microsoft.com/office/powerpoint/2010/main" val="3478931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çerik Yer Tutucusu 7"/>
          <p:cNvPicPr>
            <a:picLocks noGrp="1" noChangeAspect="1"/>
          </p:cNvPicPr>
          <p:nvPr>
            <p:ph idx="1"/>
          </p:nvPr>
        </p:nvPicPr>
        <p:blipFill>
          <a:blip r:embed="rId2"/>
          <a:stretch>
            <a:fillRect/>
          </a:stretch>
        </p:blipFill>
        <p:spPr>
          <a:xfrm>
            <a:off x="714895" y="487363"/>
            <a:ext cx="10640289" cy="6129568"/>
          </a:xfrm>
          <a:prstGeom prst="rect">
            <a:avLst/>
          </a:prstGeom>
        </p:spPr>
      </p:pic>
    </p:spTree>
    <p:extLst>
      <p:ext uri="{BB962C8B-B14F-4D97-AF65-F5344CB8AC3E}">
        <p14:creationId xmlns:p14="http://schemas.microsoft.com/office/powerpoint/2010/main" val="3778522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Yuvarlatılmış Dikdörtgen 4"/>
          <p:cNvSpPr/>
          <p:nvPr/>
        </p:nvSpPr>
        <p:spPr>
          <a:xfrm>
            <a:off x="1219200" y="4130040"/>
            <a:ext cx="1508760" cy="1752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Kartopu veya zincir örnekleme</a:t>
            </a:r>
            <a:endParaRPr lang="tr-TR" dirty="0"/>
          </a:p>
        </p:txBody>
      </p:sp>
      <p:sp>
        <p:nvSpPr>
          <p:cNvPr id="8" name="Yuvarlatılmış Dikdörtgen 7"/>
          <p:cNvSpPr/>
          <p:nvPr/>
        </p:nvSpPr>
        <p:spPr>
          <a:xfrm>
            <a:off x="3810000" y="4130040"/>
            <a:ext cx="1508760" cy="1752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Ölçüt örnekleme</a:t>
            </a:r>
            <a:endParaRPr lang="tr-TR" dirty="0"/>
          </a:p>
        </p:txBody>
      </p:sp>
      <p:sp>
        <p:nvSpPr>
          <p:cNvPr id="9" name="Yuvarlatılmış Dikdörtgen 8"/>
          <p:cNvSpPr/>
          <p:nvPr/>
        </p:nvSpPr>
        <p:spPr>
          <a:xfrm>
            <a:off x="6294120" y="4130040"/>
            <a:ext cx="1615440" cy="1752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Doğrulayıcı veya </a:t>
            </a:r>
            <a:r>
              <a:rPr lang="tr-TR" dirty="0" err="1" smtClean="0"/>
              <a:t>yanlışlayıcı</a:t>
            </a:r>
            <a:r>
              <a:rPr lang="tr-TR" dirty="0" smtClean="0"/>
              <a:t> durum örneklemesi</a:t>
            </a:r>
            <a:endParaRPr lang="tr-TR" dirty="0"/>
          </a:p>
        </p:txBody>
      </p:sp>
      <p:sp>
        <p:nvSpPr>
          <p:cNvPr id="11" name="Yuvarlatılmış Dikdörtgen 10"/>
          <p:cNvSpPr/>
          <p:nvPr/>
        </p:nvSpPr>
        <p:spPr>
          <a:xfrm>
            <a:off x="8884920" y="4130040"/>
            <a:ext cx="1615440" cy="1752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Kolay ulaşılabilir durum örneklemesi</a:t>
            </a:r>
            <a:endParaRPr lang="tr-TR" dirty="0"/>
          </a:p>
        </p:txBody>
      </p:sp>
      <p:sp>
        <p:nvSpPr>
          <p:cNvPr id="12" name="Yuvarlatılmış Dikdörtgen 11"/>
          <p:cNvSpPr/>
          <p:nvPr/>
        </p:nvSpPr>
        <p:spPr>
          <a:xfrm>
            <a:off x="1219200" y="563880"/>
            <a:ext cx="1508760" cy="1752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Amaçlı örnekleme</a:t>
            </a:r>
            <a:endParaRPr lang="tr-TR" dirty="0"/>
          </a:p>
        </p:txBody>
      </p:sp>
      <p:cxnSp>
        <p:nvCxnSpPr>
          <p:cNvPr id="10" name="Düz Bağlayıcı 9"/>
          <p:cNvCxnSpPr>
            <a:stCxn id="12" idx="2"/>
            <a:endCxn id="5" idx="0"/>
          </p:cNvCxnSpPr>
          <p:nvPr/>
        </p:nvCxnSpPr>
        <p:spPr>
          <a:xfrm>
            <a:off x="1973580" y="2316480"/>
            <a:ext cx="0" cy="18135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1973580" y="3169920"/>
            <a:ext cx="777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9745980" y="3169920"/>
            <a:ext cx="0" cy="9067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Düz Bağlayıcı 17"/>
          <p:cNvCxnSpPr/>
          <p:nvPr/>
        </p:nvCxnSpPr>
        <p:spPr>
          <a:xfrm>
            <a:off x="7155180" y="3169920"/>
            <a:ext cx="0" cy="90678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Düz Bağlayıcı 19"/>
          <p:cNvCxnSpPr/>
          <p:nvPr/>
        </p:nvCxnSpPr>
        <p:spPr>
          <a:xfrm>
            <a:off x="4564380" y="3169920"/>
            <a:ext cx="0" cy="90678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0331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Aşırı veya aykırı durum örneklemesi (</a:t>
            </a:r>
            <a:r>
              <a:rPr lang="tr-TR" dirty="0" err="1" smtClean="0"/>
              <a:t>extreme</a:t>
            </a:r>
            <a:r>
              <a:rPr lang="tr-TR" dirty="0" smtClean="0"/>
              <a:t> </a:t>
            </a:r>
            <a:r>
              <a:rPr lang="tr-TR" dirty="0" err="1" smtClean="0"/>
              <a:t>or</a:t>
            </a:r>
            <a:r>
              <a:rPr lang="tr-TR" dirty="0" smtClean="0"/>
              <a:t> </a:t>
            </a:r>
            <a:r>
              <a:rPr lang="tr-TR" dirty="0" err="1" smtClean="0"/>
              <a:t>deviant</a:t>
            </a:r>
            <a:r>
              <a:rPr lang="tr-TR" dirty="0" smtClean="0"/>
              <a:t> </a:t>
            </a:r>
            <a:r>
              <a:rPr lang="tr-TR" dirty="0" err="1" smtClean="0"/>
              <a:t>sampling</a:t>
            </a:r>
            <a:r>
              <a:rPr lang="tr-TR" dirty="0" smtClean="0"/>
              <a:t>)</a:t>
            </a:r>
            <a:endParaRPr lang="tr-TR" dirty="0"/>
          </a:p>
        </p:txBody>
      </p:sp>
      <p:sp>
        <p:nvSpPr>
          <p:cNvPr id="3" name="İçerik Yer Tutucusu 2"/>
          <p:cNvSpPr>
            <a:spLocks noGrp="1"/>
          </p:cNvSpPr>
          <p:nvPr>
            <p:ph idx="1"/>
          </p:nvPr>
        </p:nvSpPr>
        <p:spPr/>
        <p:txBody>
          <a:bodyPr>
            <a:normAutofit/>
          </a:bodyPr>
          <a:lstStyle/>
          <a:p>
            <a:r>
              <a:rPr lang="tr-TR" dirty="0" smtClean="0"/>
              <a:t>Evren içinde var olan çok iyi ve çok kötü özelliklere sahip olay ve kişiler seçilir.</a:t>
            </a:r>
          </a:p>
          <a:p>
            <a:r>
              <a:rPr lang="tr-TR" dirty="0" smtClean="0"/>
              <a:t>Yöntemin yararlı yanı daha zengin bir veri ortaya koyar. Problemi çok boyutlu bir şekilde görebilmeye olanak sağlar. </a:t>
            </a:r>
          </a:p>
          <a:p>
            <a:r>
              <a:rPr lang="tr-TR" dirty="0" smtClean="0"/>
              <a:t>Örneğin Adana çevresinden iyi performansa sahip bir okulun ve kötü performansa sahip bir okulun seçilmesi aşırı ve ya aykırı durum örneklemesine bir örnektir. </a:t>
            </a:r>
            <a:endParaRPr lang="tr-TR" dirty="0"/>
          </a:p>
        </p:txBody>
      </p:sp>
    </p:spTree>
    <p:extLst>
      <p:ext uri="{BB962C8B-B14F-4D97-AF65-F5344CB8AC3E}">
        <p14:creationId xmlns:p14="http://schemas.microsoft.com/office/powerpoint/2010/main" val="203392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838835"/>
          </a:xfrm>
        </p:spPr>
        <p:txBody>
          <a:bodyPr>
            <a:normAutofit/>
          </a:bodyPr>
          <a:lstStyle/>
          <a:p>
            <a:r>
              <a:rPr lang="tr-TR" b="1" dirty="0" smtClean="0"/>
              <a:t>Örnek:</a:t>
            </a:r>
            <a:endParaRPr lang="tr-TR" dirty="0"/>
          </a:p>
        </p:txBody>
      </p:sp>
      <p:sp>
        <p:nvSpPr>
          <p:cNvPr id="3" name="İçerik Yer Tutucusu 2"/>
          <p:cNvSpPr>
            <a:spLocks noGrp="1"/>
          </p:cNvSpPr>
          <p:nvPr>
            <p:ph idx="1"/>
          </p:nvPr>
        </p:nvSpPr>
        <p:spPr>
          <a:xfrm>
            <a:off x="838200" y="1402080"/>
            <a:ext cx="10515600" cy="4774883"/>
          </a:xfrm>
        </p:spPr>
        <p:txBody>
          <a:bodyPr>
            <a:normAutofit fontScale="92500" lnSpcReduction="20000"/>
          </a:bodyPr>
          <a:lstStyle/>
          <a:p>
            <a:r>
              <a:rPr lang="tr-TR" dirty="0" smtClean="0"/>
              <a:t>Görüşme </a:t>
            </a:r>
            <a:r>
              <a:rPr lang="tr-TR" dirty="0"/>
              <a:t>yapılan öğrencilerin seçiminde, amaçlı örnekleme yöntemlerinden aşırı ve aykırı durum örneklemesi kullanılmıştır .( Yıldırım,1999). Bu öğrencilerin seçiminde şöyle bir yol izlenmiştir: İlk olarak 2000-2001 öğretim yılında alt ve orta </a:t>
            </a:r>
            <a:r>
              <a:rPr lang="tr-TR" dirty="0" err="1"/>
              <a:t>sosyo</a:t>
            </a:r>
            <a:r>
              <a:rPr lang="tr-TR" dirty="0"/>
              <a:t> ekonomik düzeyi temsil ettiği düşünülen okullar içinden basit küme örnekleme yolu ile Adana İlinden 4 okul; İçel ilinden 6 okul seçilmiştir. Bu okulların lise ikinci sınıfında bulunan 900 öğrenciye Sosyal Kaçınma ve Huzursuzluk ile Olumsuz Değerlendirilmekten Korkma Ölçekleri uygulanmıştır. Toplam 900 öğrenciden 782 öğrencinin ölçekleri değerlendirmeye alınmıştır. </a:t>
            </a:r>
            <a:endParaRPr lang="tr-TR" dirty="0" smtClean="0"/>
          </a:p>
          <a:p>
            <a:r>
              <a:rPr lang="tr-TR" dirty="0" smtClean="0"/>
              <a:t>Daha </a:t>
            </a:r>
            <a:r>
              <a:rPr lang="tr-TR" dirty="0"/>
              <a:t>sonra öğrencilerin her </a:t>
            </a:r>
            <a:r>
              <a:rPr lang="tr-TR" dirty="0" smtClean="0"/>
              <a:t>iki ölçekten </a:t>
            </a:r>
            <a:r>
              <a:rPr lang="tr-TR" dirty="0"/>
              <a:t>aldıkları puanların ortalama ve standart sapmaları hesaplanmıştır. Değerler, SKH ölçeği için X : 9.956 , Ss:5.004; ODK ölçeği için X :16.812, Ss:5.482 olarak bulunmuştur. Ölçeklerden alınan puanların ortalamadan bir standart sapma üstü ve altı bu çalışma için kesme noktası olarak kabul edilmiştir. SKH ölçeği için 15 puan ve üstü ; ODK ölçeği içinde 22 puan ve üstü sosyal kaygı düzeyinin yüksekliğine işaret etmektedir. Buna göre SKH ölçeğinden 5 puan ve altında puan alanlar, ODK ölçeğinden de 11 ve daha düşük puan alanlar, sosyal kaygı düzeyi düşük olarak değerlendirilmişlerdir. </a:t>
            </a:r>
            <a:endParaRPr lang="tr-TR" dirty="0" smtClean="0"/>
          </a:p>
          <a:p>
            <a:r>
              <a:rPr lang="tr-TR" dirty="0" smtClean="0"/>
              <a:t>Bu </a:t>
            </a:r>
            <a:r>
              <a:rPr lang="tr-TR" dirty="0" smtClean="0"/>
              <a:t>kriterleri </a:t>
            </a:r>
            <a:r>
              <a:rPr lang="tr-TR" dirty="0"/>
              <a:t>karşılayan, sosyal kaygı düzeyi yüksek </a:t>
            </a:r>
            <a:r>
              <a:rPr lang="tr-TR" dirty="0" smtClean="0"/>
              <a:t>öğrencilerin sayısı </a:t>
            </a:r>
            <a:r>
              <a:rPr lang="tr-TR" dirty="0"/>
              <a:t>66; sosyal kaygı düzeyi düşük öğrencilerin sayısı da 54 olarak bulunmuştur. Sosyal kaygı düzeyi yüksek ve düşük öğrenciler arasından </a:t>
            </a:r>
            <a:r>
              <a:rPr lang="tr-TR" dirty="0" err="1"/>
              <a:t>random</a:t>
            </a:r>
            <a:r>
              <a:rPr lang="tr-TR" dirty="0"/>
              <a:t> olarak altışar öğrenci görüşme yapmak için seçilmişlerdir. Sosyal kaygı düzeyi yüksek altı öğrencinin dördü kız, ikisi erkek </a:t>
            </a:r>
            <a:r>
              <a:rPr lang="tr-TR" dirty="0" smtClean="0"/>
              <a:t>ve </a:t>
            </a:r>
            <a:r>
              <a:rPr lang="tr-TR" dirty="0"/>
              <a:t>yaş ortalaması 15.83 dür. Sosyal kaygı düzeyi düşük altı öğrencinin ikisi kız, dördü erkek ve yaş ortalaması 16’ </a:t>
            </a:r>
            <a:r>
              <a:rPr lang="tr-TR" dirty="0" err="1"/>
              <a:t>dır</a:t>
            </a:r>
            <a:r>
              <a:rPr lang="tr-TR" dirty="0"/>
              <a:t>.</a:t>
            </a:r>
          </a:p>
          <a:p>
            <a:endParaRPr lang="tr-TR" dirty="0"/>
          </a:p>
        </p:txBody>
      </p:sp>
    </p:spTree>
    <p:extLst>
      <p:ext uri="{BB962C8B-B14F-4D97-AF65-F5344CB8AC3E}">
        <p14:creationId xmlns:p14="http://schemas.microsoft.com/office/powerpoint/2010/main" val="1650723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Maksimum çeşitlilik örneklemesi (</a:t>
            </a:r>
            <a:r>
              <a:rPr lang="tr-TR" dirty="0" err="1" smtClean="0"/>
              <a:t>maximum</a:t>
            </a:r>
            <a:r>
              <a:rPr lang="tr-TR" dirty="0" smtClean="0"/>
              <a:t> </a:t>
            </a:r>
            <a:r>
              <a:rPr lang="tr-TR" dirty="0" err="1" smtClean="0"/>
              <a:t>variation</a:t>
            </a:r>
            <a:r>
              <a:rPr lang="tr-TR" dirty="0" smtClean="0"/>
              <a:t> </a:t>
            </a:r>
            <a:r>
              <a:rPr lang="tr-TR" dirty="0" err="1" smtClean="0"/>
              <a:t>sampling</a:t>
            </a:r>
            <a:r>
              <a:rPr lang="tr-TR" dirty="0" smtClean="0"/>
              <a:t>)</a:t>
            </a:r>
            <a:endParaRPr lang="tr-TR" dirty="0"/>
          </a:p>
        </p:txBody>
      </p:sp>
      <p:sp>
        <p:nvSpPr>
          <p:cNvPr id="3" name="İçerik Yer Tutucusu 2"/>
          <p:cNvSpPr>
            <a:spLocks noGrp="1"/>
          </p:cNvSpPr>
          <p:nvPr>
            <p:ph idx="1"/>
          </p:nvPr>
        </p:nvSpPr>
        <p:spPr/>
        <p:txBody>
          <a:bodyPr/>
          <a:lstStyle/>
          <a:p>
            <a:r>
              <a:rPr lang="tr-TR" dirty="0" smtClean="0"/>
              <a:t>Evren </a:t>
            </a:r>
            <a:r>
              <a:rPr lang="tr-TR" dirty="0"/>
              <a:t>içinde var olan tüm farklı durumları yansıtacak tüm örneklemler devreye sokulur. </a:t>
            </a:r>
            <a:endParaRPr lang="tr-TR" dirty="0" smtClean="0"/>
          </a:p>
          <a:p>
            <a:r>
              <a:rPr lang="tr-TR" dirty="0" smtClean="0"/>
              <a:t>Örneğin </a:t>
            </a:r>
            <a:r>
              <a:rPr lang="tr-TR" dirty="0"/>
              <a:t>Türkiye’de öğrenim gören yabancı uyruklu öğrenciler ile çalışılacak ise tüm ülkelerden gelen öğrencilerden eşit sayıda alınmalıdır. </a:t>
            </a:r>
            <a:endParaRPr lang="tr-TR" dirty="0" smtClean="0"/>
          </a:p>
          <a:p>
            <a:r>
              <a:rPr lang="tr-TR" dirty="0" smtClean="0"/>
              <a:t>Problem </a:t>
            </a:r>
            <a:r>
              <a:rPr lang="tr-TR" dirty="0"/>
              <a:t>farklı boyutları ile ele alınır. Farklı </a:t>
            </a:r>
            <a:r>
              <a:rPr lang="tr-TR" dirty="0" smtClean="0"/>
              <a:t>tipteki </a:t>
            </a:r>
            <a:r>
              <a:rPr lang="tr-TR" dirty="0"/>
              <a:t>örneklemlerin alınmasındaki amaç genelleme yapmak değil, aksine ortak ya da paylaşılan durumların olup olmadığı </a:t>
            </a:r>
            <a:r>
              <a:rPr lang="tr-TR" dirty="0" smtClean="0"/>
              <a:t>belirlemeye çalışmaktır. </a:t>
            </a:r>
            <a:endParaRPr lang="tr-TR" dirty="0"/>
          </a:p>
        </p:txBody>
      </p:sp>
    </p:spTree>
    <p:extLst>
      <p:ext uri="{BB962C8B-B14F-4D97-AF65-F5344CB8AC3E}">
        <p14:creationId xmlns:p14="http://schemas.microsoft.com/office/powerpoint/2010/main" val="24092979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Örnek</a:t>
            </a:r>
            <a:endParaRPr lang="tr-TR" dirty="0"/>
          </a:p>
        </p:txBody>
      </p:sp>
      <p:sp>
        <p:nvSpPr>
          <p:cNvPr id="3" name="İçerik Yer Tutucusu 2"/>
          <p:cNvSpPr>
            <a:spLocks noGrp="1"/>
          </p:cNvSpPr>
          <p:nvPr>
            <p:ph idx="1"/>
          </p:nvPr>
        </p:nvSpPr>
        <p:spPr>
          <a:xfrm>
            <a:off x="838200" y="1569720"/>
            <a:ext cx="10515600" cy="4607243"/>
          </a:xfrm>
        </p:spPr>
        <p:txBody>
          <a:bodyPr>
            <a:normAutofit/>
          </a:bodyPr>
          <a:lstStyle/>
          <a:p>
            <a:pPr lvl="0"/>
            <a:r>
              <a:rPr lang="tr-TR" dirty="0"/>
              <a:t>Araştırma evrenini, 2008-2009 itim yılında, Gaziantep ili merkez ilçeleri (Şahinbey ve Şehitkamil) sınırları içindeki </a:t>
            </a:r>
            <a:r>
              <a:rPr lang="tr-TR" dirty="0" smtClean="0"/>
              <a:t>ilköğretim okullarında görev </a:t>
            </a:r>
            <a:r>
              <a:rPr lang="tr-TR" dirty="0"/>
              <a:t>yapan öğretmenler oluşturmaktadır. </a:t>
            </a:r>
            <a:endParaRPr lang="tr-TR" dirty="0" smtClean="0"/>
          </a:p>
          <a:p>
            <a:pPr lvl="0"/>
            <a:r>
              <a:rPr lang="tr-TR" dirty="0" smtClean="0"/>
              <a:t>Araştırma </a:t>
            </a:r>
            <a:r>
              <a:rPr lang="tr-TR" dirty="0"/>
              <a:t>evreninde 178 ilköğretim okulu bulunmaktadır. Bu okullarda toplam 6023 öğretmen görev yapmaktadır. </a:t>
            </a:r>
          </a:p>
          <a:p>
            <a:pPr lvl="0"/>
            <a:r>
              <a:rPr lang="tr-TR" dirty="0" smtClean="0"/>
              <a:t>Bu </a:t>
            </a:r>
            <a:r>
              <a:rPr lang="tr-TR" dirty="0"/>
              <a:t>çalışmanın nitel veri toplama sürecinde amaçlı örnekleme olarak maksimum çeşitlilik örnekleme yöntemi kullanılmıştır. </a:t>
            </a:r>
          </a:p>
          <a:p>
            <a:pPr lvl="0"/>
            <a:r>
              <a:rPr lang="tr-TR" dirty="0" smtClean="0"/>
              <a:t>Bu </a:t>
            </a:r>
            <a:r>
              <a:rPr lang="tr-TR" dirty="0"/>
              <a:t>yöntem durumların derinlemesine çalışılmasına olanak vermektedir (</a:t>
            </a:r>
            <a:r>
              <a:rPr lang="tr-TR" dirty="0" err="1"/>
              <a:t>Somekh</a:t>
            </a:r>
            <a:r>
              <a:rPr lang="tr-TR" dirty="0"/>
              <a:t> ve </a:t>
            </a:r>
            <a:r>
              <a:rPr lang="tr-TR" dirty="0" err="1"/>
              <a:t>Levin</a:t>
            </a:r>
            <a:r>
              <a:rPr lang="tr-TR" dirty="0"/>
              <a:t>, 2005; </a:t>
            </a:r>
            <a:r>
              <a:rPr lang="tr-TR" dirty="0" err="1"/>
              <a:t>Dey</a:t>
            </a:r>
            <a:r>
              <a:rPr lang="tr-TR" dirty="0"/>
              <a:t>, 1993; </a:t>
            </a:r>
            <a:r>
              <a:rPr lang="tr-TR" dirty="0" err="1"/>
              <a:t>Sherman</a:t>
            </a:r>
            <a:r>
              <a:rPr lang="tr-TR" dirty="0"/>
              <a:t> ve </a:t>
            </a:r>
            <a:r>
              <a:rPr lang="tr-TR" dirty="0" err="1"/>
              <a:t>Webb</a:t>
            </a:r>
            <a:r>
              <a:rPr lang="tr-TR" dirty="0"/>
              <a:t>, 2005).</a:t>
            </a:r>
          </a:p>
          <a:p>
            <a:pPr marL="0" indent="0">
              <a:buNone/>
            </a:pPr>
            <a:r>
              <a:rPr lang="tr-TR" dirty="0"/>
              <a:t/>
            </a:r>
            <a:br>
              <a:rPr lang="tr-TR" dirty="0"/>
            </a:br>
            <a:endParaRPr lang="tr-TR" dirty="0"/>
          </a:p>
        </p:txBody>
      </p:sp>
    </p:spTree>
    <p:extLst>
      <p:ext uri="{BB962C8B-B14F-4D97-AF65-F5344CB8AC3E}">
        <p14:creationId xmlns:p14="http://schemas.microsoft.com/office/powerpoint/2010/main" val="28192977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Benzeşik örnekleme (</a:t>
            </a:r>
            <a:r>
              <a:rPr lang="tr-TR" dirty="0" err="1" smtClean="0"/>
              <a:t>homogenous</a:t>
            </a:r>
            <a:r>
              <a:rPr lang="tr-TR" dirty="0" smtClean="0"/>
              <a:t> </a:t>
            </a:r>
            <a:r>
              <a:rPr lang="tr-TR" dirty="0" err="1" smtClean="0"/>
              <a:t>sampling</a:t>
            </a:r>
            <a:r>
              <a:rPr lang="tr-TR" dirty="0" smtClean="0"/>
              <a:t>)</a:t>
            </a:r>
            <a:endParaRPr lang="tr-TR" dirty="0"/>
          </a:p>
        </p:txBody>
      </p:sp>
      <p:sp>
        <p:nvSpPr>
          <p:cNvPr id="3" name="İçerik Yer Tutucusu 2"/>
          <p:cNvSpPr>
            <a:spLocks noGrp="1"/>
          </p:cNvSpPr>
          <p:nvPr>
            <p:ph idx="1"/>
          </p:nvPr>
        </p:nvSpPr>
        <p:spPr>
          <a:xfrm>
            <a:off x="677333" y="1930401"/>
            <a:ext cx="10278842" cy="4553526"/>
          </a:xfrm>
        </p:spPr>
        <p:txBody>
          <a:bodyPr>
            <a:normAutofit/>
          </a:bodyPr>
          <a:lstStyle/>
          <a:p>
            <a:r>
              <a:rPr lang="tr-TR" dirty="0" smtClean="0"/>
              <a:t>Maksimum </a:t>
            </a:r>
            <a:r>
              <a:rPr lang="tr-TR" dirty="0"/>
              <a:t>çeşitlilik örneklemesinin tam tersidir. </a:t>
            </a:r>
          </a:p>
          <a:p>
            <a:r>
              <a:rPr lang="tr-TR" dirty="0"/>
              <a:t>Homojen olarak oluşturulan örneklem üzerinde çalışılır. Öğrencilerden sadece babası öğretmen olanlarla çalışılması buna örnek olabilir. </a:t>
            </a:r>
            <a:r>
              <a:rPr lang="tr-TR" dirty="0" err="1"/>
              <a:t>Patton’a</a:t>
            </a:r>
            <a:r>
              <a:rPr lang="tr-TR" dirty="0"/>
              <a:t> (1990) göre buradaki amaç belli bir alt tabakadaki grubu derinlemesine bir şekilde betimlemektir. </a:t>
            </a:r>
            <a:endParaRPr lang="tr-TR" dirty="0" smtClean="0"/>
          </a:p>
          <a:p>
            <a:r>
              <a:rPr lang="tr-TR" dirty="0" smtClean="0"/>
              <a:t>Örneğin </a:t>
            </a:r>
            <a:r>
              <a:rPr lang="tr-TR" dirty="0"/>
              <a:t>çeşitli velilerin bulunduğu bir okulda yapılacak çalışmada boşanmış ya da tekil velilerle </a:t>
            </a:r>
            <a:r>
              <a:rPr lang="tr-TR" dirty="0" smtClean="0"/>
              <a:t>ça</a:t>
            </a:r>
            <a:r>
              <a:rPr lang="tr-TR" dirty="0"/>
              <a:t>l</a:t>
            </a:r>
            <a:r>
              <a:rPr lang="tr-TR" dirty="0" smtClean="0"/>
              <a:t>ışmak </a:t>
            </a:r>
            <a:r>
              <a:rPr lang="tr-TR" dirty="0"/>
              <a:t>bu benzeşik örneklemeyle belirlenebilir. </a:t>
            </a:r>
            <a:endParaRPr lang="tr-TR" dirty="0" smtClean="0"/>
          </a:p>
          <a:p>
            <a:r>
              <a:rPr lang="tr-TR" dirty="0" smtClean="0"/>
              <a:t>Benzeşik </a:t>
            </a:r>
            <a:r>
              <a:rPr lang="tr-TR" dirty="0"/>
              <a:t>örnekleme aynı hayat stiline sahip 8-9 </a:t>
            </a:r>
            <a:r>
              <a:rPr lang="tr-TR" dirty="0" smtClean="0"/>
              <a:t>bireyin </a:t>
            </a:r>
            <a:r>
              <a:rPr lang="tr-TR" dirty="0"/>
              <a:t>belli bir amaç çerçevesinde bir araya getirilerek onlara açık uçlu sorular sorulmasından oluşur. </a:t>
            </a:r>
            <a:endParaRPr lang="tr-TR" dirty="0" smtClean="0"/>
          </a:p>
          <a:p>
            <a:r>
              <a:rPr lang="tr-TR" dirty="0" smtClean="0"/>
              <a:t>Bu </a:t>
            </a:r>
            <a:r>
              <a:rPr lang="tr-TR" dirty="0"/>
              <a:t>kişiler aynı hayat stiline sahip oldukları için ’ çalışma </a:t>
            </a:r>
            <a:r>
              <a:rPr lang="tr-TR" dirty="0" smtClean="0"/>
              <a:t>esnasında </a:t>
            </a:r>
            <a:r>
              <a:rPr lang="tr-TR" dirty="0"/>
              <a:t>kendilerini rahat hissederler.</a:t>
            </a:r>
          </a:p>
          <a:p>
            <a:pPr marL="0" indent="0">
              <a:buNone/>
            </a:pPr>
            <a:endParaRPr lang="tr-TR" dirty="0"/>
          </a:p>
        </p:txBody>
      </p:sp>
    </p:spTree>
    <p:extLst>
      <p:ext uri="{BB962C8B-B14F-4D97-AF65-F5344CB8AC3E}">
        <p14:creationId xmlns:p14="http://schemas.microsoft.com/office/powerpoint/2010/main" val="18139955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Tipik durum örneklemesi (</a:t>
            </a:r>
            <a:r>
              <a:rPr lang="tr-TR" dirty="0" err="1" smtClean="0"/>
              <a:t>typical</a:t>
            </a:r>
            <a:r>
              <a:rPr lang="tr-TR" dirty="0" smtClean="0"/>
              <a:t> </a:t>
            </a:r>
            <a:r>
              <a:rPr lang="tr-TR" dirty="0" err="1" smtClean="0"/>
              <a:t>sampling</a:t>
            </a:r>
            <a:r>
              <a:rPr lang="tr-TR" dirty="0" smtClean="0"/>
              <a:t>)</a:t>
            </a:r>
            <a:endParaRPr lang="tr-TR" dirty="0"/>
          </a:p>
        </p:txBody>
      </p:sp>
      <p:sp>
        <p:nvSpPr>
          <p:cNvPr id="3" name="İçerik Yer Tutucusu 2"/>
          <p:cNvSpPr>
            <a:spLocks noGrp="1"/>
          </p:cNvSpPr>
          <p:nvPr>
            <p:ph idx="1"/>
          </p:nvPr>
        </p:nvSpPr>
        <p:spPr>
          <a:xfrm>
            <a:off x="677333" y="2160589"/>
            <a:ext cx="9763451" cy="4323338"/>
          </a:xfrm>
        </p:spPr>
        <p:txBody>
          <a:bodyPr/>
          <a:lstStyle/>
          <a:p>
            <a:pPr lvl="0"/>
            <a:r>
              <a:rPr lang="tr-TR" dirty="0" smtClean="0"/>
              <a:t>Burada </a:t>
            </a:r>
            <a:r>
              <a:rPr lang="tr-TR" dirty="0"/>
              <a:t>esas olan evrende en genel şekliyle olayı tasvir eden örneklemin bulunmasıdır. </a:t>
            </a:r>
            <a:endParaRPr lang="tr-TR" dirty="0" smtClean="0"/>
          </a:p>
          <a:p>
            <a:pPr lvl="0"/>
            <a:r>
              <a:rPr lang="tr-TR" dirty="0" smtClean="0"/>
              <a:t>Örneğin </a:t>
            </a:r>
            <a:r>
              <a:rPr lang="tr-TR" dirty="0"/>
              <a:t>Ankara genelinde bir okulla çalışılacaksa </a:t>
            </a:r>
            <a:r>
              <a:rPr lang="tr-TR" dirty="0" smtClean="0"/>
              <a:t>Ankara’yı </a:t>
            </a:r>
            <a:r>
              <a:rPr lang="tr-TR" dirty="0"/>
              <a:t>en iyi temsil edecek örneklem bulunur. </a:t>
            </a:r>
            <a:endParaRPr lang="tr-TR" dirty="0" smtClean="0"/>
          </a:p>
          <a:p>
            <a:pPr lvl="0"/>
            <a:r>
              <a:rPr lang="tr-TR" dirty="0" smtClean="0"/>
              <a:t>Bulunan </a:t>
            </a:r>
            <a:r>
              <a:rPr lang="tr-TR" dirty="0"/>
              <a:t>okul kent ortalamasına her yönüyle en yakın olandır.</a:t>
            </a:r>
          </a:p>
          <a:p>
            <a:pPr marL="0" indent="0">
              <a:buNone/>
            </a:pPr>
            <a:r>
              <a:rPr lang="tr-TR" dirty="0"/>
              <a:t/>
            </a:r>
            <a:br>
              <a:rPr lang="tr-TR" dirty="0"/>
            </a:br>
            <a:endParaRPr lang="tr-TR" dirty="0"/>
          </a:p>
        </p:txBody>
      </p:sp>
    </p:spTree>
    <p:extLst>
      <p:ext uri="{BB962C8B-B14F-4D97-AF65-F5344CB8AC3E}">
        <p14:creationId xmlns:p14="http://schemas.microsoft.com/office/powerpoint/2010/main" val="15799375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097915"/>
          </a:xfrm>
        </p:spPr>
        <p:txBody>
          <a:bodyPr/>
          <a:lstStyle/>
          <a:p>
            <a:r>
              <a:rPr lang="tr-TR" dirty="0" smtClean="0"/>
              <a:t>Örnek: Örneklem</a:t>
            </a:r>
            <a:endParaRPr lang="tr-TR" dirty="0"/>
          </a:p>
        </p:txBody>
      </p:sp>
      <p:sp>
        <p:nvSpPr>
          <p:cNvPr id="3" name="İçerik Yer Tutucusu 2"/>
          <p:cNvSpPr>
            <a:spLocks noGrp="1"/>
          </p:cNvSpPr>
          <p:nvPr>
            <p:ph idx="1"/>
          </p:nvPr>
        </p:nvSpPr>
        <p:spPr>
          <a:xfrm>
            <a:off x="838200" y="1356360"/>
            <a:ext cx="10515600" cy="5501640"/>
          </a:xfrm>
        </p:spPr>
        <p:txBody>
          <a:bodyPr>
            <a:normAutofit fontScale="92500" lnSpcReduction="10000"/>
          </a:bodyPr>
          <a:lstStyle/>
          <a:p>
            <a:r>
              <a:rPr lang="tr-TR" dirty="0" smtClean="0"/>
              <a:t>Amaçlı </a:t>
            </a:r>
            <a:r>
              <a:rPr lang="tr-TR" dirty="0"/>
              <a:t>örneklem yöntemlerinden tipik durum örneklemesi yöntemi tercih </a:t>
            </a:r>
            <a:r>
              <a:rPr lang="tr-TR" dirty="0" smtClean="0"/>
              <a:t>edilmiştir</a:t>
            </a:r>
            <a:r>
              <a:rPr lang="tr-TR" dirty="0"/>
              <a:t>. </a:t>
            </a:r>
            <a:r>
              <a:rPr lang="tr-TR" dirty="0" smtClean="0"/>
              <a:t>Araştırma </a:t>
            </a:r>
            <a:r>
              <a:rPr lang="tr-TR" dirty="0"/>
              <a:t>kapsamına alınan okuldaki sınıf mevcutlarının ortalaması 29’dur. </a:t>
            </a:r>
            <a:r>
              <a:rPr lang="tr-TR" dirty="0" smtClean="0"/>
              <a:t>Eskişehir </a:t>
            </a:r>
            <a:r>
              <a:rPr lang="tr-TR" dirty="0"/>
              <a:t>ili genelindeki </a:t>
            </a:r>
            <a:r>
              <a:rPr lang="tr-TR" dirty="0" smtClean="0"/>
              <a:t>ilköğretim </a:t>
            </a:r>
            <a:r>
              <a:rPr lang="tr-TR" dirty="0"/>
              <a:t>okullarının sınıf mevcutlarının ortalaması ise 30’dur </a:t>
            </a:r>
            <a:r>
              <a:rPr lang="en-US" dirty="0"/>
              <a:t>(</a:t>
            </a:r>
            <a:r>
              <a:rPr lang="en-US" u="sng" dirty="0">
                <a:hlinkClick r:id="rId2"/>
              </a:rPr>
              <a:t>http://www.eskisehirmem.gov.tr/</a:t>
            </a:r>
            <a:r>
              <a:rPr lang="en-US" dirty="0"/>
              <a:t>). </a:t>
            </a:r>
            <a:r>
              <a:rPr lang="tr-TR" dirty="0"/>
              <a:t>Seçilen okulun sınıf mevcutları, velilerin </a:t>
            </a:r>
            <a:r>
              <a:rPr lang="tr-TR" dirty="0" err="1" smtClean="0"/>
              <a:t>sosyo</a:t>
            </a:r>
            <a:r>
              <a:rPr lang="tr-TR" dirty="0" smtClean="0"/>
              <a:t>-ekonomik </a:t>
            </a:r>
            <a:r>
              <a:rPr lang="tr-TR" dirty="0"/>
              <a:t>ve </a:t>
            </a:r>
            <a:r>
              <a:rPr lang="tr-TR" dirty="0" smtClean="0"/>
              <a:t>eğitim </a:t>
            </a:r>
            <a:r>
              <a:rPr lang="tr-TR" dirty="0"/>
              <a:t>düzeyleri kent ortalamasına yakındır. </a:t>
            </a:r>
            <a:endParaRPr lang="tr-TR" dirty="0" smtClean="0"/>
          </a:p>
          <a:p>
            <a:r>
              <a:rPr lang="tr-TR" dirty="0" err="1" smtClean="0"/>
              <a:t>Patton</a:t>
            </a:r>
            <a:r>
              <a:rPr lang="tr-TR" dirty="0" smtClean="0"/>
              <a:t> </a:t>
            </a:r>
            <a:r>
              <a:rPr lang="tr-TR" dirty="0"/>
              <a:t>(1987)’a </a:t>
            </a:r>
            <a:r>
              <a:rPr lang="tr-TR" dirty="0" smtClean="0"/>
              <a:t>göre amaç </a:t>
            </a:r>
            <a:r>
              <a:rPr lang="tr-TR" dirty="0"/>
              <a:t>evrene </a:t>
            </a:r>
            <a:r>
              <a:rPr lang="tr-TR" dirty="0" smtClean="0"/>
              <a:t>genelleme yapmak değildir</a:t>
            </a:r>
            <a:r>
              <a:rPr lang="tr-TR" dirty="0"/>
              <a:t>. Amaç ortalama durumları </a:t>
            </a:r>
            <a:r>
              <a:rPr lang="tr-TR" dirty="0" smtClean="0"/>
              <a:t>çalışarak </a:t>
            </a:r>
            <a:r>
              <a:rPr lang="tr-TR" dirty="0"/>
              <a:t>belirli bir konu hakkında fikir </a:t>
            </a:r>
            <a:r>
              <a:rPr lang="tr-TR" dirty="0" smtClean="0"/>
              <a:t>sahibi olmak </a:t>
            </a:r>
            <a:r>
              <a:rPr lang="tr-TR" dirty="0"/>
              <a:t>veya bu konu hakkında yeterli bilgi sahibi olmayanları bilgilendirmektir (</a:t>
            </a:r>
            <a:r>
              <a:rPr lang="tr-TR" dirty="0" err="1"/>
              <a:t>Akt</a:t>
            </a:r>
            <a:r>
              <a:rPr lang="tr-TR" dirty="0"/>
              <a:t>.: Yıldırım ve </a:t>
            </a:r>
            <a:r>
              <a:rPr lang="tr-TR" dirty="0" smtClean="0"/>
              <a:t>Şimşek</a:t>
            </a:r>
            <a:r>
              <a:rPr lang="tr-TR" dirty="0"/>
              <a:t>, 2005). </a:t>
            </a:r>
            <a:endParaRPr lang="tr-TR" dirty="0" smtClean="0"/>
          </a:p>
          <a:p>
            <a:r>
              <a:rPr lang="tr-TR" dirty="0" smtClean="0"/>
              <a:t>Araştırmanın yapıldığı </a:t>
            </a:r>
            <a:r>
              <a:rPr lang="tr-TR" dirty="0"/>
              <a:t>okulun yöneticileri ve sınıf </a:t>
            </a:r>
            <a:r>
              <a:rPr lang="tr-TR" dirty="0" smtClean="0"/>
              <a:t>öğretmenleri </a:t>
            </a:r>
            <a:r>
              <a:rPr lang="tr-TR" dirty="0"/>
              <a:t>ile </a:t>
            </a:r>
            <a:r>
              <a:rPr lang="tr-TR" dirty="0" smtClean="0"/>
              <a:t>görüşülerek</a:t>
            </a:r>
            <a:r>
              <a:rPr lang="tr-TR" dirty="0"/>
              <a:t>, gözlem ve </a:t>
            </a:r>
            <a:r>
              <a:rPr lang="tr-TR" dirty="0" smtClean="0"/>
              <a:t>görüşmenin </a:t>
            </a:r>
            <a:r>
              <a:rPr lang="tr-TR" dirty="0"/>
              <a:t>yapılması ile ilgili olumlu </a:t>
            </a:r>
            <a:r>
              <a:rPr lang="tr-TR" dirty="0" smtClean="0"/>
              <a:t>görüşleri </a:t>
            </a:r>
            <a:r>
              <a:rPr lang="tr-TR" dirty="0"/>
              <a:t>alındıktan sonra </a:t>
            </a:r>
            <a:r>
              <a:rPr lang="tr-TR" dirty="0" smtClean="0"/>
              <a:t>araştırmayla </a:t>
            </a:r>
            <a:r>
              <a:rPr lang="tr-TR" dirty="0"/>
              <a:t>ilgili yasal izin </a:t>
            </a:r>
            <a:r>
              <a:rPr lang="tr-TR" dirty="0" smtClean="0"/>
              <a:t>alınmıştır</a:t>
            </a:r>
            <a:r>
              <a:rPr lang="tr-TR" dirty="0"/>
              <a:t>. Yarı </a:t>
            </a:r>
            <a:r>
              <a:rPr lang="tr-TR" dirty="0" smtClean="0"/>
              <a:t>yapılandırılmış </a:t>
            </a:r>
            <a:r>
              <a:rPr lang="tr-TR" dirty="0" smtClean="0"/>
              <a:t>görüşme </a:t>
            </a:r>
            <a:r>
              <a:rPr lang="tr-TR" dirty="0"/>
              <a:t>için </a:t>
            </a:r>
            <a:r>
              <a:rPr lang="tr-TR" dirty="0" smtClean="0"/>
              <a:t>Eskişehir’deki </a:t>
            </a:r>
            <a:r>
              <a:rPr lang="tr-TR" dirty="0"/>
              <a:t>bir </a:t>
            </a:r>
            <a:r>
              <a:rPr lang="tr-TR" dirty="0" smtClean="0"/>
              <a:t>ilköğretim </a:t>
            </a:r>
            <a:r>
              <a:rPr lang="tr-TR" dirty="0"/>
              <a:t>okulunun 1-5. sınıf </a:t>
            </a:r>
            <a:r>
              <a:rPr lang="tr-TR" dirty="0" smtClean="0"/>
              <a:t>öğretmenlerinden oluşan </a:t>
            </a:r>
            <a:r>
              <a:rPr lang="tr-TR" dirty="0"/>
              <a:t>ve her sınıf düzeyinde iki </a:t>
            </a:r>
            <a:r>
              <a:rPr lang="tr-TR" dirty="0" smtClean="0"/>
              <a:t>öğretmen </a:t>
            </a:r>
            <a:r>
              <a:rPr lang="tr-TR" dirty="0"/>
              <a:t>olmak üzere toplam 10 </a:t>
            </a:r>
            <a:r>
              <a:rPr lang="tr-TR" dirty="0" smtClean="0"/>
              <a:t>öğretmen </a:t>
            </a:r>
            <a:r>
              <a:rPr lang="tr-TR" dirty="0"/>
              <a:t>örnekleme </a:t>
            </a:r>
            <a:r>
              <a:rPr lang="tr-TR" dirty="0" smtClean="0"/>
              <a:t>alınmış </a:t>
            </a:r>
            <a:r>
              <a:rPr lang="tr-TR" dirty="0"/>
              <a:t>ve </a:t>
            </a:r>
            <a:r>
              <a:rPr lang="tr-TR" dirty="0" smtClean="0"/>
              <a:t>görüşmeler </a:t>
            </a:r>
            <a:r>
              <a:rPr lang="tr-TR" dirty="0"/>
              <a:t>15 Mayıs 2006 - 18 Mayıs 2006 tarihleri arasında </a:t>
            </a:r>
            <a:r>
              <a:rPr lang="tr-TR" dirty="0" smtClean="0"/>
              <a:t>gerçekleştirilmiştir</a:t>
            </a:r>
            <a:r>
              <a:rPr lang="tr-TR" dirty="0"/>
              <a:t>. Okuldaki tüm sınıf </a:t>
            </a:r>
            <a:r>
              <a:rPr lang="tr-TR" dirty="0" smtClean="0"/>
              <a:t>öğretmenleri </a:t>
            </a:r>
            <a:r>
              <a:rPr lang="tr-TR" dirty="0"/>
              <a:t>örnekleme dâhil </a:t>
            </a:r>
            <a:r>
              <a:rPr lang="tr-TR" dirty="0" smtClean="0"/>
              <a:t>edilmiştir</a:t>
            </a:r>
            <a:r>
              <a:rPr lang="tr-TR" dirty="0"/>
              <a:t>. </a:t>
            </a:r>
            <a:endParaRPr lang="tr-TR" dirty="0" smtClean="0"/>
          </a:p>
          <a:p>
            <a:r>
              <a:rPr lang="tr-TR" dirty="0" smtClean="0"/>
              <a:t>22 </a:t>
            </a:r>
            <a:r>
              <a:rPr lang="tr-TR" dirty="0"/>
              <a:t>Mayıs 2006 - 26 Mayıs 2006 tarihleri arasında aynı </a:t>
            </a:r>
            <a:r>
              <a:rPr lang="tr-TR" dirty="0" smtClean="0"/>
              <a:t>öğretmenlerin </a:t>
            </a:r>
            <a:r>
              <a:rPr lang="tr-TR" dirty="0"/>
              <a:t>sınıflarında Türkçe ve Matematik derslerinde birer ders saati olmak üzere toplam 20 ders saati yarı </a:t>
            </a:r>
            <a:r>
              <a:rPr lang="tr-TR" dirty="0" smtClean="0"/>
              <a:t>yapılandırılmış gözlem </a:t>
            </a:r>
            <a:r>
              <a:rPr lang="tr-TR" dirty="0" smtClean="0"/>
              <a:t>yapılmıştır</a:t>
            </a:r>
            <a:r>
              <a:rPr lang="tr-TR" dirty="0"/>
              <a:t>. </a:t>
            </a:r>
            <a:r>
              <a:rPr lang="tr-TR" dirty="0" smtClean="0"/>
              <a:t> Sözel </a:t>
            </a:r>
            <a:r>
              <a:rPr lang="tr-TR" dirty="0"/>
              <a:t>derslerden Türkçe dersinin ve sayısal derslerden Matematik dersinin bütün sınıflarda okutulması bu derslerin seçilmesinde etken </a:t>
            </a:r>
            <a:r>
              <a:rPr lang="tr-TR" dirty="0" smtClean="0"/>
              <a:t>olmuştur</a:t>
            </a:r>
            <a:r>
              <a:rPr lang="tr-TR" dirty="0"/>
              <a:t>. </a:t>
            </a:r>
            <a:endParaRPr lang="tr-TR" dirty="0" smtClean="0"/>
          </a:p>
          <a:p>
            <a:r>
              <a:rPr lang="tr-TR" dirty="0" smtClean="0"/>
              <a:t>Doküman </a:t>
            </a:r>
            <a:r>
              <a:rPr lang="tr-TR" dirty="0"/>
              <a:t>incelemesinde ise gözlem yapılan derslerin planları ve 2005-2006 </a:t>
            </a:r>
            <a:r>
              <a:rPr lang="tr-TR" dirty="0" smtClean="0"/>
              <a:t>öğretim </a:t>
            </a:r>
            <a:r>
              <a:rPr lang="tr-TR" dirty="0"/>
              <a:t>yılındaki 2-5. sınıf listelerinin birinci ve sonuncu sırasındaki </a:t>
            </a:r>
            <a:r>
              <a:rPr lang="tr-TR" dirty="0" smtClean="0"/>
              <a:t>öğrencilerin </a:t>
            </a:r>
            <a:r>
              <a:rPr lang="tr-TR" dirty="0"/>
              <a:t>2004-2005 ve 2005-2006 </a:t>
            </a:r>
            <a:r>
              <a:rPr lang="tr-TR" dirty="0" smtClean="0"/>
              <a:t>öğretim </a:t>
            </a:r>
            <a:r>
              <a:rPr lang="tr-TR" dirty="0"/>
              <a:t>yılına ait devam durumları </a:t>
            </a:r>
            <a:r>
              <a:rPr lang="tr-TR" dirty="0" smtClean="0"/>
              <a:t>incelenmiştir</a:t>
            </a:r>
            <a:r>
              <a:rPr lang="tr-TR" dirty="0"/>
              <a:t>. </a:t>
            </a:r>
            <a:br>
              <a:rPr lang="tr-TR" dirty="0"/>
            </a:br>
            <a:endParaRPr lang="tr-TR" dirty="0"/>
          </a:p>
        </p:txBody>
      </p:sp>
    </p:spTree>
    <p:extLst>
      <p:ext uri="{BB962C8B-B14F-4D97-AF65-F5344CB8AC3E}">
        <p14:creationId xmlns:p14="http://schemas.microsoft.com/office/powerpoint/2010/main" val="1669755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Kritik durum örneklemesi (</a:t>
            </a:r>
            <a:r>
              <a:rPr lang="tr-TR" dirty="0" err="1" smtClean="0"/>
              <a:t>critical</a:t>
            </a:r>
            <a:r>
              <a:rPr lang="tr-TR" dirty="0" smtClean="0"/>
              <a:t> </a:t>
            </a:r>
            <a:r>
              <a:rPr lang="tr-TR" dirty="0" err="1" smtClean="0"/>
              <a:t>sampling</a:t>
            </a:r>
            <a:r>
              <a:rPr lang="tr-TR" dirty="0" smtClean="0"/>
              <a:t>)</a:t>
            </a:r>
            <a:endParaRPr lang="tr-TR" dirty="0"/>
          </a:p>
        </p:txBody>
      </p:sp>
      <p:sp>
        <p:nvSpPr>
          <p:cNvPr id="3" name="İçerik Yer Tutucusu 2"/>
          <p:cNvSpPr>
            <a:spLocks noGrp="1"/>
          </p:cNvSpPr>
          <p:nvPr>
            <p:ph idx="1"/>
          </p:nvPr>
        </p:nvSpPr>
        <p:spPr>
          <a:xfrm>
            <a:off x="677334" y="1930400"/>
            <a:ext cx="9746826" cy="4387273"/>
          </a:xfrm>
        </p:spPr>
        <p:txBody>
          <a:bodyPr/>
          <a:lstStyle/>
          <a:p>
            <a:r>
              <a:rPr lang="tr-TR" dirty="0" smtClean="0"/>
              <a:t>Araştırma </a:t>
            </a:r>
            <a:r>
              <a:rPr lang="tr-TR" dirty="0"/>
              <a:t>durumu şöyle olmalıdır. Bu ‘bu durumda oluyorsa her durumda olur’ ya da bu ‘bu durumda olmuyorsa hiçbir durumda olmaz’ gibi kesin bir yargı içermelidir. </a:t>
            </a:r>
            <a:endParaRPr lang="tr-TR" dirty="0" smtClean="0"/>
          </a:p>
          <a:p>
            <a:r>
              <a:rPr lang="tr-TR" dirty="0" smtClean="0"/>
              <a:t>Bunun için eğitim düzeyi, gelir düzeyi, kıdem </a:t>
            </a:r>
            <a:r>
              <a:rPr lang="tr-TR" dirty="0" err="1" smtClean="0"/>
              <a:t>vb</a:t>
            </a:r>
            <a:r>
              <a:rPr lang="tr-TR" dirty="0" smtClean="0"/>
              <a:t> bazı özellikler esas alınarak bir örneklem seçilir. Bu örneklem üzerinde yapılan araştırma bulgularının diğerleri için geçerli olduğu ya da olmadığı varsayılır. </a:t>
            </a:r>
            <a:endParaRPr lang="tr-TR" dirty="0" smtClean="0"/>
          </a:p>
          <a:p>
            <a:r>
              <a:rPr lang="tr-TR" dirty="0" smtClean="0"/>
              <a:t>Herhangi bir metnin </a:t>
            </a:r>
            <a:r>
              <a:rPr lang="tr-TR" dirty="0" err="1" smtClean="0"/>
              <a:t>anlaşılabilirliğini</a:t>
            </a:r>
            <a:r>
              <a:rPr lang="tr-TR" dirty="0" smtClean="0"/>
              <a:t> test etmek ya da fiyat artışlarından kimlerin nasıl etkilendiğini belirlemek için yapılan araştırmalar için </a:t>
            </a:r>
            <a:r>
              <a:rPr lang="tr-TR" dirty="0" smtClean="0"/>
              <a:t>bu tür örneklem yöntemi kullanılabilir. </a:t>
            </a:r>
            <a:endParaRPr lang="tr-TR" dirty="0"/>
          </a:p>
        </p:txBody>
      </p:sp>
    </p:spTree>
    <p:extLst>
      <p:ext uri="{BB962C8B-B14F-4D97-AF65-F5344CB8AC3E}">
        <p14:creationId xmlns:p14="http://schemas.microsoft.com/office/powerpoint/2010/main" val="2100968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Başlangıç</a:t>
            </a:r>
            <a:endParaRPr lang="tr-TR" dirty="0"/>
          </a:p>
        </p:txBody>
      </p:sp>
      <p:sp>
        <p:nvSpPr>
          <p:cNvPr id="3" name="İçerik Yer Tutucusu 2"/>
          <p:cNvSpPr>
            <a:spLocks noGrp="1"/>
          </p:cNvSpPr>
          <p:nvPr>
            <p:ph idx="1"/>
          </p:nvPr>
        </p:nvSpPr>
        <p:spPr/>
        <p:txBody>
          <a:bodyPr/>
          <a:lstStyle/>
          <a:p>
            <a:r>
              <a:rPr lang="tr-TR" dirty="0" smtClean="0"/>
              <a:t>Nitel bir araştırmanın nasıl tasarlanacağına ilişkin üzerinde anlaşmaya varılmış bir yapı yoktur. </a:t>
            </a:r>
            <a:endParaRPr lang="tr-TR" dirty="0"/>
          </a:p>
          <a:p>
            <a:r>
              <a:rPr lang="tr-TR" dirty="0" smtClean="0"/>
              <a:t>Birçok kitapta farklı tasarım önerileri vardır.</a:t>
            </a:r>
          </a:p>
          <a:p>
            <a:r>
              <a:rPr lang="tr-TR" dirty="0" smtClean="0"/>
              <a:t>Araştırma deseni/dizaynı bir çalışma yürütmek için plan yapmak anlamına gelmektedir.</a:t>
            </a:r>
          </a:p>
          <a:p>
            <a:r>
              <a:rPr lang="tr-TR" dirty="0" err="1" smtClean="0"/>
              <a:t>Creswell’e</a:t>
            </a:r>
            <a:r>
              <a:rPr lang="tr-TR" dirty="0" smtClean="0"/>
              <a:t> göre bu süreç üç aşamada toplanır: Çalışmaya başlamadan önceki ön düşünceler, çalışmanın yürütülmesi sırasında atılan adımlar ve araştırma sürecinin tüm aşamalarında rol alan ögeler.</a:t>
            </a:r>
            <a:endParaRPr lang="tr-TR" dirty="0"/>
          </a:p>
        </p:txBody>
      </p:sp>
    </p:spTree>
    <p:extLst>
      <p:ext uri="{BB962C8B-B14F-4D97-AF65-F5344CB8AC3E}">
        <p14:creationId xmlns:p14="http://schemas.microsoft.com/office/powerpoint/2010/main" val="41069154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Örnek: </a:t>
            </a:r>
            <a:endParaRPr lang="tr-TR" dirty="0"/>
          </a:p>
        </p:txBody>
      </p:sp>
      <p:sp>
        <p:nvSpPr>
          <p:cNvPr id="3" name="İçerik Yer Tutucusu 2"/>
          <p:cNvSpPr>
            <a:spLocks noGrp="1"/>
          </p:cNvSpPr>
          <p:nvPr>
            <p:ph idx="1"/>
          </p:nvPr>
        </p:nvSpPr>
        <p:spPr>
          <a:xfrm>
            <a:off x="838200" y="1310640"/>
            <a:ext cx="10515600" cy="4866323"/>
          </a:xfrm>
        </p:spPr>
        <p:txBody>
          <a:bodyPr>
            <a:normAutofit/>
          </a:bodyPr>
          <a:lstStyle/>
          <a:p>
            <a:r>
              <a:rPr lang="tr-TR" dirty="0" smtClean="0"/>
              <a:t>Milli Eğitim Bakanlığı okul-aile işbirliği konusunda yeni bir yönetmelik geliştirmiş olsun. Yönetmelik aileler tarafından tam olarak anlaşıldığından emin olunmadan uygulanmak istenmektedir. </a:t>
            </a:r>
          </a:p>
          <a:p>
            <a:r>
              <a:rPr lang="tr-TR" dirty="0" smtClean="0"/>
              <a:t>Yönetmeliğin </a:t>
            </a:r>
            <a:r>
              <a:rPr lang="tr-TR" dirty="0" err="1" smtClean="0"/>
              <a:t>anlaşılabilirliği</a:t>
            </a:r>
            <a:r>
              <a:rPr lang="tr-TR" dirty="0"/>
              <a:t> </a:t>
            </a:r>
            <a:r>
              <a:rPr lang="tr-TR" dirty="0" smtClean="0"/>
              <a:t>konusunda eğitim düzeyi yüksek aileler bir kritik durum olarak alınabilir. Eğer bu aileler yönetmeliği anlamıyorsa, eğitim durumu düşük olanların hiç anlamayacağı varsayılabilir.</a:t>
            </a:r>
          </a:p>
          <a:p>
            <a:r>
              <a:rPr lang="tr-TR" dirty="0" smtClean="0"/>
              <a:t>Ya da tersine düşük eğitimli ailelerin yönetmeliği ne derece anladıkları konusunda bir araştırma yapılabilir. </a:t>
            </a:r>
          </a:p>
          <a:p>
            <a:r>
              <a:rPr lang="tr-TR" dirty="0" smtClean="0"/>
              <a:t>Her durumda örneklem ailelerdir, Ya eğitim düzeyi yüksek aileler örneklem olarak seçilebilir ya da eğitim düzeyi düşük olanlar. </a:t>
            </a:r>
            <a:endParaRPr lang="tr-TR" dirty="0"/>
          </a:p>
        </p:txBody>
      </p:sp>
    </p:spTree>
    <p:extLst>
      <p:ext uri="{BB962C8B-B14F-4D97-AF65-F5344CB8AC3E}">
        <p14:creationId xmlns:p14="http://schemas.microsoft.com/office/powerpoint/2010/main" val="24965024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Kartopu ve zincir örneklemesi (</a:t>
            </a:r>
            <a:r>
              <a:rPr lang="tr-TR" dirty="0" err="1" smtClean="0"/>
              <a:t>snowball</a:t>
            </a:r>
            <a:r>
              <a:rPr lang="tr-TR" dirty="0" smtClean="0"/>
              <a:t> </a:t>
            </a:r>
            <a:r>
              <a:rPr lang="tr-TR" dirty="0" err="1" smtClean="0"/>
              <a:t>or</a:t>
            </a:r>
            <a:r>
              <a:rPr lang="tr-TR" dirty="0" smtClean="0"/>
              <a:t> </a:t>
            </a:r>
            <a:r>
              <a:rPr lang="tr-TR" dirty="0" err="1" smtClean="0"/>
              <a:t>chain</a:t>
            </a:r>
            <a:r>
              <a:rPr lang="tr-TR" dirty="0" smtClean="0"/>
              <a:t> </a:t>
            </a:r>
            <a:r>
              <a:rPr lang="tr-TR" dirty="0" err="1" smtClean="0"/>
              <a:t>sampling</a:t>
            </a:r>
            <a:r>
              <a:rPr lang="tr-TR" dirty="0" smtClean="0"/>
              <a:t>)</a:t>
            </a:r>
            <a:endParaRPr lang="tr-TR" dirty="0"/>
          </a:p>
        </p:txBody>
      </p:sp>
      <p:sp>
        <p:nvSpPr>
          <p:cNvPr id="3" name="İçerik Yer Tutucusu 2"/>
          <p:cNvSpPr>
            <a:spLocks noGrp="1"/>
          </p:cNvSpPr>
          <p:nvPr>
            <p:ph idx="1"/>
          </p:nvPr>
        </p:nvSpPr>
        <p:spPr/>
        <p:txBody>
          <a:bodyPr/>
          <a:lstStyle/>
          <a:p>
            <a:r>
              <a:rPr lang="tr-TR" dirty="0" smtClean="0"/>
              <a:t>Bir </a:t>
            </a:r>
            <a:r>
              <a:rPr lang="tr-TR" dirty="0"/>
              <a:t>konu hakkında oldukça fazla bilgiye sahip olan bireylerin tespitinde etkili olan bir yöntemdir. </a:t>
            </a:r>
            <a:endParaRPr lang="tr-TR" dirty="0" smtClean="0"/>
          </a:p>
          <a:p>
            <a:r>
              <a:rPr lang="tr-TR" dirty="0" smtClean="0"/>
              <a:t>Bu </a:t>
            </a:r>
            <a:r>
              <a:rPr lang="tr-TR" dirty="0"/>
              <a:t>yöntemde süreç ilk olarak bir konuda en fazla bilgi sahibi kimdir sorusunu herkese sorarak başlar, ilk başta birçok isim ortaya çıkabilir ancak bir süre sonra bazı isimler tekrarlamaya başlar. </a:t>
            </a:r>
            <a:endParaRPr lang="tr-TR" dirty="0" smtClean="0"/>
          </a:p>
          <a:p>
            <a:r>
              <a:rPr lang="tr-TR" dirty="0" smtClean="0"/>
              <a:t>İstanbul’da </a:t>
            </a:r>
            <a:r>
              <a:rPr lang="tr-TR" dirty="0"/>
              <a:t>Boşnak halkın yaşadığı bölgenin tespitinde bu yöntem kullanılmıştır. İlk başta birçok İstanbul semti belirlenmiştir. Ancak bir süre sonra iki yer en fazla Boşnak halkın yaşadığı yer olarak tespit </a:t>
            </a:r>
            <a:r>
              <a:rPr lang="tr-TR" dirty="0" smtClean="0"/>
              <a:t>edilmiştir</a:t>
            </a:r>
            <a:r>
              <a:rPr lang="tr-TR" dirty="0"/>
              <a:t>.</a:t>
            </a:r>
          </a:p>
        </p:txBody>
      </p:sp>
    </p:spTree>
    <p:extLst>
      <p:ext uri="{BB962C8B-B14F-4D97-AF65-F5344CB8AC3E}">
        <p14:creationId xmlns:p14="http://schemas.microsoft.com/office/powerpoint/2010/main" val="6711355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Örnek:</a:t>
            </a:r>
            <a:endParaRPr lang="tr-TR" dirty="0"/>
          </a:p>
        </p:txBody>
      </p:sp>
      <p:sp>
        <p:nvSpPr>
          <p:cNvPr id="3" name="İçerik Yer Tutucusu 2"/>
          <p:cNvSpPr>
            <a:spLocks noGrp="1"/>
          </p:cNvSpPr>
          <p:nvPr>
            <p:ph idx="1"/>
          </p:nvPr>
        </p:nvSpPr>
        <p:spPr>
          <a:xfrm>
            <a:off x="838199" y="1330036"/>
            <a:ext cx="10766367" cy="5238404"/>
          </a:xfrm>
        </p:spPr>
        <p:txBody>
          <a:bodyPr>
            <a:normAutofit fontScale="85000" lnSpcReduction="10000"/>
          </a:bodyPr>
          <a:lstStyle/>
          <a:p>
            <a:pPr lvl="0"/>
            <a:r>
              <a:rPr lang="tr-TR" dirty="0" smtClean="0"/>
              <a:t>Bir </a:t>
            </a:r>
            <a:r>
              <a:rPr lang="tr-TR" dirty="0"/>
              <a:t>araştırmada amaçlı örnekleme yöntemlerinden yararlanılmıştır. Bu çerçevede araştırmanın çalışma grubu, kartopu ve uç örnekleme tekniğine göre seçilmiştir. </a:t>
            </a:r>
            <a:endParaRPr lang="tr-TR" dirty="0" smtClean="0"/>
          </a:p>
          <a:p>
            <a:pPr lvl="0"/>
            <a:r>
              <a:rPr lang="tr-TR" dirty="0" smtClean="0"/>
              <a:t>Araştırmanın </a:t>
            </a:r>
            <a:r>
              <a:rPr lang="tr-TR" dirty="0"/>
              <a:t>problemine ilişkin olarak zengin bilgi kaynağı olabilecek bireylerin (örneklemin) saptanması gerektiğinden, uç örnekleme ve kartopu örnekleme tekniğine başvurulmuştur. Uç </a:t>
            </a:r>
            <a:r>
              <a:rPr lang="tr-TR" dirty="0" smtClean="0"/>
              <a:t>örnekleme </a:t>
            </a:r>
            <a:r>
              <a:rPr lang="tr-TR" dirty="0"/>
              <a:t>için, farklı gruplarda görev alan yedi ilköğretim bölge müfettişinin görüşleri alınmış olup, derslerinde </a:t>
            </a:r>
            <a:r>
              <a:rPr lang="tr-TR" dirty="0" err="1"/>
              <a:t>yapılandırmacı</a:t>
            </a:r>
            <a:r>
              <a:rPr lang="tr-TR" dirty="0"/>
              <a:t> yaklaşım uygulamalarını etkin bir şekilde kullanan öğretmenlerin isimleri istenmiş ve önerilen öğretmenlerle </a:t>
            </a:r>
            <a:r>
              <a:rPr lang="tr-TR" dirty="0" smtClean="0"/>
              <a:t>görüşme </a:t>
            </a:r>
            <a:r>
              <a:rPr lang="tr-TR" dirty="0"/>
              <a:t>yapılmıştır. </a:t>
            </a:r>
            <a:endParaRPr lang="tr-TR" dirty="0" smtClean="0"/>
          </a:p>
          <a:p>
            <a:pPr lvl="0"/>
            <a:r>
              <a:rPr lang="tr-TR" dirty="0" smtClean="0"/>
              <a:t>Kartopu </a:t>
            </a:r>
            <a:r>
              <a:rPr lang="tr-TR" dirty="0"/>
              <a:t>örneklemi için ilçede görev yapan 140 sınıf öğretmeninin ve görüşme yapılan öğretmenlerin önerileri alınmıştır. Sürece “bu konuda en çok bilgi sahibi kimler olabilir? Bu konuyla ilgili olarak kim veya kimlerle görüşmemi önerirsiniz?” sorularıyla başlanmıştır (</a:t>
            </a:r>
            <a:r>
              <a:rPr lang="tr-TR" dirty="0" err="1"/>
              <a:t>Patton</a:t>
            </a:r>
            <a:r>
              <a:rPr lang="tr-TR" dirty="0"/>
              <a:t> 1987, s.56). Görüşmeler devam ettikçe, ilerledikçe elde edilen isimler tıpkı bir kartopu gibi büyüyerek devam etmiş, belirli bir süre sonra belirli isimlerin daha fazla öne çıktığı görülmüştür. Böylelikle görüşülmesi gereken bireyler belirginleşmiş ve sayısı azalmıştır. </a:t>
            </a:r>
            <a:endParaRPr lang="tr-TR" dirty="0" smtClean="0"/>
          </a:p>
          <a:p>
            <a:pPr lvl="0"/>
            <a:r>
              <a:rPr lang="tr-TR" dirty="0" smtClean="0"/>
              <a:t>Araştırmanın </a:t>
            </a:r>
            <a:r>
              <a:rPr lang="tr-TR" dirty="0"/>
              <a:t>çalışma grubunu yapılan tarama </a:t>
            </a:r>
            <a:r>
              <a:rPr lang="tr-TR" dirty="0" smtClean="0"/>
              <a:t>çalışması sonucu </a:t>
            </a:r>
            <a:r>
              <a:rPr lang="tr-TR" dirty="0"/>
              <a:t>ulaşılan, </a:t>
            </a:r>
            <a:r>
              <a:rPr lang="tr-TR" dirty="0" err="1"/>
              <a:t>yapılandırmacı</a:t>
            </a:r>
            <a:r>
              <a:rPr lang="tr-TR" dirty="0"/>
              <a:t> yaklaşımı derslerinde etkin bir şekilde uygulayan ve Ankara ili Şereflikoçhisar </a:t>
            </a:r>
            <a:r>
              <a:rPr lang="tr-TR" dirty="0" smtClean="0"/>
              <a:t>ilçesinde </a:t>
            </a:r>
            <a:r>
              <a:rPr lang="tr-TR" dirty="0"/>
              <a:t>görev yapmakta olan 20 sınıf öğretmeni oluşturmaktadır. Bu öğretmenlerin dördü birinci sınıfı, ikisi ikinci sınıfı, dördü üçüncü sınıfı, beşi dördüncü sınıfı ve beşi de beşinci sınıfı okutmaktadır. Önerilen öğretmenler arasından farklı sınıfları okutan öğretmenlerin seçilmesi yoluyla örneklemde maksimum çeşitlilik sağlanmış, bu şekilde farklı sınıflara sahip öğretmenlerin, okuttuğu sınıftan kaynaklı, sınıf yönetimi stratejileri belirlenmeye çalışılmıştır. Öğretmenlerin hizmet sürelerinin üç ile yirmi yedi yıl arasında değiştiği görülmüştür. Görüşme için önerilen öğretmenlerin dokuzunun üç, dört veya beş yıllık deneyimleri’ olduğu tespit edilmiştir. Bu durum, </a:t>
            </a:r>
            <a:r>
              <a:rPr lang="tr-TR" dirty="0" err="1"/>
              <a:t>yapılandırmacı</a:t>
            </a:r>
            <a:r>
              <a:rPr lang="tr-TR" dirty="0"/>
              <a:t> yaklaşım uygulamalarını, üniversiteden yeni mezun olan öğretmenlerin, daha etkin olarak kullandıklarını göstermektedir.</a:t>
            </a:r>
          </a:p>
          <a:p>
            <a:pPr marL="0" indent="0">
              <a:buNone/>
            </a:pPr>
            <a:endParaRPr lang="tr-TR" dirty="0"/>
          </a:p>
        </p:txBody>
      </p:sp>
    </p:spTree>
    <p:extLst>
      <p:ext uri="{BB962C8B-B14F-4D97-AF65-F5344CB8AC3E}">
        <p14:creationId xmlns:p14="http://schemas.microsoft.com/office/powerpoint/2010/main" val="34672032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Ölçüt örnekleme (</a:t>
            </a:r>
            <a:r>
              <a:rPr lang="tr-TR" dirty="0" err="1" smtClean="0"/>
              <a:t>criterion</a:t>
            </a:r>
            <a:r>
              <a:rPr lang="tr-TR" dirty="0" smtClean="0"/>
              <a:t> </a:t>
            </a:r>
            <a:r>
              <a:rPr lang="tr-TR" dirty="0" err="1" smtClean="0"/>
              <a:t>sampling</a:t>
            </a:r>
            <a:r>
              <a:rPr lang="tr-TR" dirty="0" smtClean="0"/>
              <a:t>)</a:t>
            </a:r>
            <a:endParaRPr lang="tr-TR" dirty="0"/>
          </a:p>
        </p:txBody>
      </p:sp>
      <p:sp>
        <p:nvSpPr>
          <p:cNvPr id="3" name="İçerik Yer Tutucusu 2"/>
          <p:cNvSpPr>
            <a:spLocks noGrp="1"/>
          </p:cNvSpPr>
          <p:nvPr>
            <p:ph idx="1"/>
          </p:nvPr>
        </p:nvSpPr>
        <p:spPr/>
        <p:txBody>
          <a:bodyPr/>
          <a:lstStyle/>
          <a:p>
            <a:pPr lvl="0"/>
            <a:r>
              <a:rPr lang="tr-TR" dirty="0"/>
              <a:t>Araştırmacı tarafından araştırmaya konu olacak örnekleme belli bir kıstasın getirilmesi ile oluşur. </a:t>
            </a:r>
            <a:endParaRPr lang="tr-TR" dirty="0" smtClean="0"/>
          </a:p>
          <a:p>
            <a:pPr lvl="0"/>
            <a:r>
              <a:rPr lang="tr-TR" dirty="0" smtClean="0"/>
              <a:t>Araştırmacı </a:t>
            </a:r>
            <a:r>
              <a:rPr lang="tr-TR" dirty="0"/>
              <a:t>hangi tür birey ya da durumları çalışacağına karar verir ve ölçütü kendisi belirler. </a:t>
            </a:r>
            <a:endParaRPr lang="tr-TR" dirty="0" smtClean="0"/>
          </a:p>
          <a:p>
            <a:pPr lvl="0"/>
            <a:r>
              <a:rPr lang="tr-TR" dirty="0" smtClean="0"/>
              <a:t>Örneğin </a:t>
            </a:r>
            <a:r>
              <a:rPr lang="tr-TR" dirty="0"/>
              <a:t>10 günden fazla devamsızlığı olan öğrenciler ya da dört yıllık fakülteleri beş veya altı yılda bitirenler bir kıstas oluşturur.</a:t>
            </a:r>
          </a:p>
          <a:p>
            <a:pPr marL="0" indent="0">
              <a:buNone/>
            </a:pPr>
            <a:r>
              <a:rPr lang="tr-TR" dirty="0"/>
              <a:t/>
            </a:r>
            <a:br>
              <a:rPr lang="tr-TR" dirty="0"/>
            </a:br>
            <a:endParaRPr lang="tr-TR" dirty="0"/>
          </a:p>
        </p:txBody>
      </p:sp>
    </p:spTree>
    <p:extLst>
      <p:ext uri="{BB962C8B-B14F-4D97-AF65-F5344CB8AC3E}">
        <p14:creationId xmlns:p14="http://schemas.microsoft.com/office/powerpoint/2010/main" val="10699489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Örnek: </a:t>
            </a:r>
            <a:endParaRPr lang="tr-TR" dirty="0"/>
          </a:p>
        </p:txBody>
      </p:sp>
      <p:sp>
        <p:nvSpPr>
          <p:cNvPr id="3" name="İçerik Yer Tutucusu 2"/>
          <p:cNvSpPr>
            <a:spLocks noGrp="1"/>
          </p:cNvSpPr>
          <p:nvPr>
            <p:ph idx="1"/>
          </p:nvPr>
        </p:nvSpPr>
        <p:spPr>
          <a:xfrm>
            <a:off x="838200" y="1458410"/>
            <a:ext cx="10515600" cy="4718553"/>
          </a:xfrm>
        </p:spPr>
        <p:txBody>
          <a:bodyPr>
            <a:normAutofit/>
          </a:bodyPr>
          <a:lstStyle/>
          <a:p>
            <a:pPr lvl="0"/>
            <a:r>
              <a:rPr lang="tr-TR" dirty="0" smtClean="0"/>
              <a:t>Bir </a:t>
            </a:r>
            <a:r>
              <a:rPr lang="tr-TR" dirty="0"/>
              <a:t>araştırmada amaçlı örnekleme yöntemlerinden ölçüt örnekleme kullanılmıştır</a:t>
            </a:r>
            <a:r>
              <a:rPr lang="tr-TR" dirty="0" smtClean="0"/>
              <a:t>.</a:t>
            </a:r>
          </a:p>
          <a:p>
            <a:pPr lvl="0"/>
            <a:r>
              <a:rPr lang="tr-TR" dirty="0" smtClean="0"/>
              <a:t>Araştırmacı </a:t>
            </a:r>
            <a:r>
              <a:rPr lang="tr-TR" dirty="0"/>
              <a:t>seçilen durumlar bağlamında doğa ve toplum olaylarını ya da olgularını </a:t>
            </a:r>
            <a:r>
              <a:rPr lang="tr-TR" dirty="0" smtClean="0"/>
              <a:t>anlamaya </a:t>
            </a:r>
            <a:r>
              <a:rPr lang="tr-TR" dirty="0"/>
              <a:t>ve bunlar arasındaki ilişkileri keşfedip açıklamaya çalışır. Ölçüt örnekleme kullanılan araştırmalarda da gözlem birimleri belli niteliklere sahip kişiler, olaylar ya da durumlardan oluşturulabilir. </a:t>
            </a:r>
            <a:r>
              <a:rPr lang="tr-TR" dirty="0" smtClean="0"/>
              <a:t>Bu </a:t>
            </a:r>
            <a:r>
              <a:rPr lang="tr-TR" dirty="0"/>
              <a:t>durumda örneklem için belirlenen ölçütü (temel nitelikleri) karşılayan birimler örnekleme alınırlar (Büyüköztürk ve diğerleri, 2009; </a:t>
            </a:r>
            <a:r>
              <a:rPr lang="tr-TR" dirty="0" err="1"/>
              <a:t>Patton</a:t>
            </a:r>
            <a:r>
              <a:rPr lang="tr-TR" dirty="0"/>
              <a:t>, 2002). </a:t>
            </a:r>
            <a:endParaRPr lang="tr-TR" dirty="0" smtClean="0"/>
          </a:p>
          <a:p>
            <a:pPr lvl="0"/>
            <a:r>
              <a:rPr lang="tr-TR" dirty="0" smtClean="0"/>
              <a:t>Bu </a:t>
            </a:r>
            <a:r>
              <a:rPr lang="tr-TR" dirty="0"/>
              <a:t>araştırmaya katılacak öğretmen adaylarının seçiminde, adayların fen bilimlerine ait alan derslerini ve fen öğretimi dersini almış ve mezun duruma gelmiş Sınıf Öğretmenliği 4. sınıf öğrencisi olmaları temel ölçüt olarak belirlenmiştir. </a:t>
            </a:r>
            <a:endParaRPr lang="tr-TR" dirty="0" smtClean="0"/>
          </a:p>
          <a:p>
            <a:pPr lvl="0"/>
            <a:r>
              <a:rPr lang="tr-TR" dirty="0" smtClean="0"/>
              <a:t>Bu </a:t>
            </a:r>
            <a:r>
              <a:rPr lang="tr-TR" dirty="0"/>
              <a:t>temel ölçüt uyarınca, 2009-2010 öğretim yılında Mersin Üniversitesi Eğitim Fakültesi İlköğretim Bölümü Sınıf Öğretmenliği programında öğrenim görmekte olan 76 son sınıf öğrencisinin gönüllülük esasına göre görüşüne başvurulmuştur. Ancak eksik doldurulan anketler örneklemin dışına alınmış ve 70 öğretmen adayının verileri analiz edilmiştir.</a:t>
            </a:r>
          </a:p>
          <a:p>
            <a:endParaRPr lang="tr-TR" dirty="0"/>
          </a:p>
        </p:txBody>
      </p:sp>
    </p:spTree>
    <p:extLst>
      <p:ext uri="{BB962C8B-B14F-4D97-AF65-F5344CB8AC3E}">
        <p14:creationId xmlns:p14="http://schemas.microsoft.com/office/powerpoint/2010/main" val="23897524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Doğrulayıcı veya </a:t>
            </a:r>
            <a:r>
              <a:rPr lang="tr-TR" dirty="0" err="1" smtClean="0"/>
              <a:t>yanlışlayıcı</a:t>
            </a:r>
            <a:r>
              <a:rPr lang="tr-TR" dirty="0" smtClean="0"/>
              <a:t> örnekleme (</a:t>
            </a:r>
            <a:r>
              <a:rPr lang="tr-TR" dirty="0" err="1" smtClean="0"/>
              <a:t>confirming</a:t>
            </a:r>
            <a:r>
              <a:rPr lang="tr-TR" dirty="0" smtClean="0"/>
              <a:t> </a:t>
            </a:r>
            <a:r>
              <a:rPr lang="tr-TR" dirty="0" err="1" smtClean="0"/>
              <a:t>or</a:t>
            </a:r>
            <a:r>
              <a:rPr lang="tr-TR" dirty="0" smtClean="0"/>
              <a:t> </a:t>
            </a:r>
            <a:r>
              <a:rPr lang="tr-TR" dirty="0" err="1" smtClean="0"/>
              <a:t>dis-confirming</a:t>
            </a:r>
            <a:r>
              <a:rPr lang="tr-TR" dirty="0" smtClean="0"/>
              <a:t> </a:t>
            </a:r>
            <a:r>
              <a:rPr lang="tr-TR" dirty="0" err="1" smtClean="0"/>
              <a:t>sampling</a:t>
            </a:r>
            <a:r>
              <a:rPr lang="tr-TR" dirty="0" smtClean="0"/>
              <a:t>)</a:t>
            </a:r>
            <a:endParaRPr lang="tr-TR" dirty="0"/>
          </a:p>
        </p:txBody>
      </p:sp>
      <p:sp>
        <p:nvSpPr>
          <p:cNvPr id="3" name="İçerik Yer Tutucusu 2"/>
          <p:cNvSpPr>
            <a:spLocks noGrp="1"/>
          </p:cNvSpPr>
          <p:nvPr>
            <p:ph idx="1"/>
          </p:nvPr>
        </p:nvSpPr>
        <p:spPr/>
        <p:txBody>
          <a:bodyPr>
            <a:normAutofit/>
          </a:bodyPr>
          <a:lstStyle/>
          <a:p>
            <a:pPr lvl="0"/>
            <a:r>
              <a:rPr lang="tr-TR" dirty="0" smtClean="0"/>
              <a:t>Araştırmacıların </a:t>
            </a:r>
            <a:r>
              <a:rPr lang="tr-TR" dirty="0"/>
              <a:t>herhangi bir olguyu araştırma amacı onu doğrulamak ya da </a:t>
            </a:r>
            <a:r>
              <a:rPr lang="tr-TR" dirty="0" err="1"/>
              <a:t>yanlışlamak</a:t>
            </a:r>
            <a:r>
              <a:rPr lang="tr-TR" dirty="0"/>
              <a:t> olabilir. </a:t>
            </a:r>
            <a:endParaRPr lang="tr-TR" dirty="0" smtClean="0"/>
          </a:p>
          <a:p>
            <a:pPr lvl="0"/>
            <a:r>
              <a:rPr lang="tr-TR" dirty="0" smtClean="0"/>
              <a:t>Hali </a:t>
            </a:r>
            <a:r>
              <a:rPr lang="tr-TR" dirty="0"/>
              <a:t>hazırda mevcut olan sonuçlara zenginlik ve derinlik katmak amacı ile var olan bir durum tespit edilip araştırılabilir. </a:t>
            </a:r>
            <a:endParaRPr lang="tr-TR" dirty="0" smtClean="0"/>
          </a:p>
          <a:p>
            <a:pPr lvl="0"/>
            <a:r>
              <a:rPr lang="tr-TR" dirty="0" smtClean="0"/>
              <a:t>Örneğin </a:t>
            </a:r>
            <a:r>
              <a:rPr lang="tr-TR" dirty="0"/>
              <a:t>öğrenci sayısının az ve çok olduğu sınıflarda başarı keşfedilen durumlarla ne derece tutarlı ve geçerli olduğu saptanabilir.</a:t>
            </a:r>
          </a:p>
          <a:p>
            <a:r>
              <a:rPr lang="tr-TR" dirty="0"/>
              <a:t>İnceleme altındaki durumu aydınlatacak bilgice zengin sorular seçmek araştırmayı olumlu yönde etkileyecektir.</a:t>
            </a:r>
          </a:p>
          <a:p>
            <a:pPr marL="0" indent="0">
              <a:buNone/>
            </a:pPr>
            <a:endParaRPr lang="tr-TR" dirty="0"/>
          </a:p>
        </p:txBody>
      </p:sp>
    </p:spTree>
    <p:extLst>
      <p:ext uri="{BB962C8B-B14F-4D97-AF65-F5344CB8AC3E}">
        <p14:creationId xmlns:p14="http://schemas.microsoft.com/office/powerpoint/2010/main" val="38937899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Örnek: </a:t>
            </a:r>
            <a:endParaRPr lang="tr-TR" dirty="0"/>
          </a:p>
        </p:txBody>
      </p:sp>
      <p:sp>
        <p:nvSpPr>
          <p:cNvPr id="3" name="İçerik Yer Tutucusu 2"/>
          <p:cNvSpPr>
            <a:spLocks noGrp="1"/>
          </p:cNvSpPr>
          <p:nvPr>
            <p:ph idx="1"/>
          </p:nvPr>
        </p:nvSpPr>
        <p:spPr>
          <a:xfrm>
            <a:off x="838200" y="1423686"/>
            <a:ext cx="10515600" cy="4753277"/>
          </a:xfrm>
        </p:spPr>
        <p:txBody>
          <a:bodyPr>
            <a:normAutofit fontScale="92500" lnSpcReduction="10000"/>
          </a:bodyPr>
          <a:lstStyle/>
          <a:p>
            <a:r>
              <a:rPr lang="tr-TR" dirty="0" smtClean="0"/>
              <a:t>Bir </a:t>
            </a:r>
            <a:r>
              <a:rPr lang="tr-TR" dirty="0"/>
              <a:t>araştırmada şehir otellerinde çalışanlar ile sayfiye bölgelerinde çalışan otel </a:t>
            </a:r>
            <a:r>
              <a:rPr lang="tr-TR" dirty="0" err="1"/>
              <a:t>işgörenlerinin</a:t>
            </a:r>
            <a:r>
              <a:rPr lang="tr-TR" dirty="0"/>
              <a:t> sahip oldukları çalışma yaşam kalitesi koşullarında farklılık olup olmadığı tespit edilmeye çalışılmıştır. Ayrıca, işgörenlerin çalışma yaşam kalitesinin hangi unsurlarına önem verdikleri </a:t>
            </a:r>
            <a:r>
              <a:rPr lang="tr-TR" dirty="0" smtClean="0"/>
              <a:t>tespit </a:t>
            </a:r>
            <a:r>
              <a:rPr lang="tr-TR" dirty="0"/>
              <a:t>edilmeye çalışılmıştır. </a:t>
            </a:r>
            <a:endParaRPr lang="tr-TR" dirty="0" smtClean="0"/>
          </a:p>
          <a:p>
            <a:r>
              <a:rPr lang="tr-TR" dirty="0" smtClean="0"/>
              <a:t>Araştırmanın </a:t>
            </a:r>
            <a:r>
              <a:rPr lang="tr-TR" dirty="0"/>
              <a:t>nicel kısmında Ankara bölgesinden 114, Antalya bölgesinden 115 işgören araştırmanın örneklemini oluşturmuştur. SPSS 19 veri analiz programı yardımıyla, eşli gruplar t testi yapılmış ve çalışma yaşam kalitesi ile ilgili olarak önem ve tatmin dereceleri tespit edilmiştir. </a:t>
            </a:r>
            <a:endParaRPr lang="tr-TR" dirty="0" smtClean="0"/>
          </a:p>
          <a:p>
            <a:r>
              <a:rPr lang="tr-TR" dirty="0" smtClean="0"/>
              <a:t>Araştırmanın </a:t>
            </a:r>
            <a:r>
              <a:rPr lang="tr-TR" dirty="0"/>
              <a:t>nitel kısmında, görüşme formu hazırlanmış ve bu görüşme formu sekiz adet yarı yapılandırılmış sorudan oluşmuştur. Araştırmada, nitel araştırma örnekleme yöntemlerinden, doğrulayıcı veya </a:t>
            </a:r>
            <a:r>
              <a:rPr lang="tr-TR" dirty="0" err="1"/>
              <a:t>yanlışlayıcı</a:t>
            </a:r>
            <a:r>
              <a:rPr lang="tr-TR" dirty="0"/>
              <a:t> durum örneklemesi yöntemine uygun olarak, Ankara ve Antalya’da beş yıldızlı otel işletmelerinde çalışan ikisi yönetici olmak üzere toplam on işgören tespit edilmiş ve bu </a:t>
            </a:r>
            <a:r>
              <a:rPr lang="tr-TR" dirty="0" err="1"/>
              <a:t>işgörenler</a:t>
            </a:r>
            <a:r>
              <a:rPr lang="tr-TR" dirty="0"/>
              <a:t> araştırmanın örneklemini oluşturmuştur. </a:t>
            </a:r>
            <a:endParaRPr lang="tr-TR" dirty="0" smtClean="0"/>
          </a:p>
          <a:p>
            <a:r>
              <a:rPr lang="tr-TR" dirty="0" smtClean="0"/>
              <a:t>Çalışanların </a:t>
            </a:r>
            <a:r>
              <a:rPr lang="tr-TR" dirty="0"/>
              <a:t>sorumlulukları ve hakları ile ilgili kendi değerlendirmelerine göre, şehir otellerinde kurallar ve haklar belli bir düzen içinde yürütülmektedir. Ancak sayfiye otellerinde düzenli yapılmadığı görülmektedir. Çalışanların çalışma yaşam kalitesinin toplam yaşam üzerindeki etkisine yönelik görüşlerine bakıldığında, şehir otellerinde durumun daha iyi olduğu söylenebilir. Çalışmanın sonunda şehir otellerinde çalışma yaşam kalitesi koşullarının sayfiye bölgelerinde çalışan </a:t>
            </a:r>
            <a:r>
              <a:rPr lang="tr-TR" dirty="0" err="1"/>
              <a:t>işgörenlere</a:t>
            </a:r>
            <a:r>
              <a:rPr lang="tr-TR" dirty="0"/>
              <a:t> göre daha yüksek düzeyde algılandığı anlaşılmıştır.</a:t>
            </a:r>
          </a:p>
          <a:p>
            <a:endParaRPr lang="tr-TR" dirty="0"/>
          </a:p>
        </p:txBody>
      </p:sp>
    </p:spTree>
    <p:extLst>
      <p:ext uri="{BB962C8B-B14F-4D97-AF65-F5344CB8AC3E}">
        <p14:creationId xmlns:p14="http://schemas.microsoft.com/office/powerpoint/2010/main" val="24869588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Kolay ulaşılabilir durum örneklemesi (</a:t>
            </a:r>
            <a:r>
              <a:rPr lang="tr-TR" dirty="0" err="1" smtClean="0"/>
              <a:t>convenience</a:t>
            </a:r>
            <a:r>
              <a:rPr lang="tr-TR" dirty="0" smtClean="0"/>
              <a:t> </a:t>
            </a:r>
            <a:r>
              <a:rPr lang="tr-TR" dirty="0" err="1" smtClean="0"/>
              <a:t>sampling</a:t>
            </a:r>
            <a:r>
              <a:rPr lang="tr-TR" dirty="0" smtClean="0"/>
              <a:t>)</a:t>
            </a:r>
            <a:endParaRPr lang="tr-TR" dirty="0"/>
          </a:p>
        </p:txBody>
      </p:sp>
      <p:sp>
        <p:nvSpPr>
          <p:cNvPr id="3" name="İçerik Yer Tutucusu 2"/>
          <p:cNvSpPr>
            <a:spLocks noGrp="1"/>
          </p:cNvSpPr>
          <p:nvPr>
            <p:ph idx="1"/>
          </p:nvPr>
        </p:nvSpPr>
        <p:spPr/>
        <p:txBody>
          <a:bodyPr>
            <a:normAutofit/>
          </a:bodyPr>
          <a:lstStyle/>
          <a:p>
            <a:pPr lvl="0"/>
            <a:r>
              <a:rPr lang="tr-TR" dirty="0" smtClean="0"/>
              <a:t>Araştırmalarda </a:t>
            </a:r>
            <a:r>
              <a:rPr lang="tr-TR" dirty="0"/>
              <a:t>örneklem seçimi önemlidir. </a:t>
            </a:r>
            <a:endParaRPr lang="tr-TR" dirty="0" smtClean="0"/>
          </a:p>
          <a:p>
            <a:pPr lvl="0"/>
            <a:r>
              <a:rPr lang="tr-TR" dirty="0" smtClean="0"/>
              <a:t>Kolay </a:t>
            </a:r>
            <a:r>
              <a:rPr lang="tr-TR" dirty="0"/>
              <a:t>ulaşılabilir durum örneklemesi adından da anlaşılabileceği gibi araştırmacının kolaylıkla ulaşabileceği örneklem grubudur. </a:t>
            </a:r>
            <a:endParaRPr lang="tr-TR" dirty="0" smtClean="0"/>
          </a:p>
          <a:p>
            <a:pPr lvl="0"/>
            <a:r>
              <a:rPr lang="tr-TR" dirty="0" smtClean="0"/>
              <a:t>Ancak </a:t>
            </a:r>
            <a:r>
              <a:rPr lang="tr-TR" dirty="0"/>
              <a:t>bu yöntemi kullanmanın bazı olumsuz yönleri mevcuttur. </a:t>
            </a:r>
            <a:endParaRPr lang="tr-TR" dirty="0" smtClean="0"/>
          </a:p>
          <a:p>
            <a:pPr lvl="0"/>
            <a:r>
              <a:rPr lang="tr-TR" dirty="0" smtClean="0"/>
              <a:t>Örneğin </a:t>
            </a:r>
            <a:r>
              <a:rPr lang="tr-TR" dirty="0"/>
              <a:t>araştırmacı çalıştığı kurumu seçtiğinde çalışanları gerçekleri yansıtmayabilir. Bu da çalışmanın geçerlilik ve güvenirliğini zedeleyen bir etmen olarak karşımıza çıkmaktadır. Bu yüzden kullanılmaması gerekir. </a:t>
            </a:r>
            <a:endParaRPr lang="tr-TR" dirty="0" smtClean="0"/>
          </a:p>
          <a:p>
            <a:pPr lvl="0"/>
            <a:r>
              <a:rPr lang="tr-TR" dirty="0" smtClean="0"/>
              <a:t>Ancak </a:t>
            </a:r>
            <a:r>
              <a:rPr lang="tr-TR" dirty="0"/>
              <a:t>aksine araştırmacılar oldukça sık bir şekilde çalışmalarında bu metodu kullanmaktadır. Çünkü ekonomiktir.</a:t>
            </a:r>
          </a:p>
          <a:p>
            <a:endParaRPr lang="tr-TR" dirty="0"/>
          </a:p>
        </p:txBody>
      </p:sp>
    </p:spTree>
    <p:extLst>
      <p:ext uri="{BB962C8B-B14F-4D97-AF65-F5344CB8AC3E}">
        <p14:creationId xmlns:p14="http://schemas.microsoft.com/office/powerpoint/2010/main" val="28740035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Örnek: </a:t>
            </a:r>
            <a:endParaRPr lang="tr-TR" dirty="0"/>
          </a:p>
        </p:txBody>
      </p:sp>
      <p:sp>
        <p:nvSpPr>
          <p:cNvPr id="3" name="İçerik Yer Tutucusu 2"/>
          <p:cNvSpPr>
            <a:spLocks noGrp="1"/>
          </p:cNvSpPr>
          <p:nvPr>
            <p:ph idx="1"/>
          </p:nvPr>
        </p:nvSpPr>
        <p:spPr/>
        <p:txBody>
          <a:bodyPr>
            <a:normAutofit/>
          </a:bodyPr>
          <a:lstStyle/>
          <a:p>
            <a:pPr lvl="0"/>
            <a:r>
              <a:rPr lang="tr-TR" dirty="0"/>
              <a:t>Araştırmanın örneklemini, Türkiye’de bazı üniversitelerin Eğitim Fakültesi Okul Öncesi Öğretmenliği Anabilim Dallarında eğitim görmekte olan öğretmen adayları oluşturmuştur. </a:t>
            </a:r>
            <a:endParaRPr lang="tr-TR" dirty="0" smtClean="0"/>
          </a:p>
          <a:p>
            <a:pPr lvl="0"/>
            <a:r>
              <a:rPr lang="tr-TR" dirty="0" smtClean="0"/>
              <a:t>2009-2010 </a:t>
            </a:r>
            <a:r>
              <a:rPr lang="tr-TR" dirty="0"/>
              <a:t>eğitim öğretim yılında, Anadolu Üniversitesi (57), Atatürk Üniversitesi (177), Giresun Üniversitesi (50), Mersin Üniversitesi (90) ve Trakya Üniversitesi (75) okul öncesi eğitimi anabilim dalında öğrenim görmekte olan toplam 449 öğretmen adayı çalışmaya katılmışlardır. </a:t>
            </a:r>
            <a:endParaRPr lang="tr-TR" dirty="0" smtClean="0"/>
          </a:p>
          <a:p>
            <a:pPr lvl="0"/>
            <a:r>
              <a:rPr lang="tr-TR" dirty="0" smtClean="0"/>
              <a:t>Örneklemin </a:t>
            </a:r>
            <a:r>
              <a:rPr lang="tr-TR" dirty="0"/>
              <a:t>belirlenmesinde </a:t>
            </a:r>
            <a:r>
              <a:rPr lang="tr-TR" b="1" dirty="0"/>
              <a:t>“</a:t>
            </a:r>
            <a:r>
              <a:rPr lang="tr-TR" dirty="0"/>
              <a:t>Kolay ulaşılabilir durum örneklemesi</a:t>
            </a:r>
            <a:r>
              <a:rPr lang="tr-TR" b="1" dirty="0"/>
              <a:t>” </a:t>
            </a:r>
            <a:r>
              <a:rPr lang="tr-TR" dirty="0"/>
              <a:t>kullanılmıştır. Bu yöntemde, araştırmacı kendine ulaşılması yakın durumu seçer. Bu nedenle, araştırmacılar kendilerinin kolay </a:t>
            </a:r>
            <a:r>
              <a:rPr lang="tr-TR" dirty="0" smtClean="0"/>
              <a:t>ulaşabildiği üniversiteleri </a:t>
            </a:r>
            <a:r>
              <a:rPr lang="tr-TR" dirty="0"/>
              <a:t>seçmişlerdir (Yıldırım ve Şimşek, 2008</a:t>
            </a:r>
          </a:p>
        </p:txBody>
      </p:sp>
    </p:spTree>
    <p:extLst>
      <p:ext uri="{BB962C8B-B14F-4D97-AF65-F5344CB8AC3E}">
        <p14:creationId xmlns:p14="http://schemas.microsoft.com/office/powerpoint/2010/main" val="39533771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tr-TR" smtClean="0"/>
              <a:t>Örneklem büyüklüğü</a:t>
            </a:r>
            <a:endParaRPr lang="tr-TR" dirty="0"/>
          </a:p>
        </p:txBody>
      </p:sp>
      <p:sp>
        <p:nvSpPr>
          <p:cNvPr id="3" name="İçerik Yer Tutucusu 2"/>
          <p:cNvSpPr>
            <a:spLocks noGrp="1"/>
          </p:cNvSpPr>
          <p:nvPr>
            <p:ph idx="1"/>
          </p:nvPr>
        </p:nvSpPr>
        <p:spPr>
          <a:xfrm>
            <a:off x="677333" y="1479665"/>
            <a:ext cx="10012833" cy="4594947"/>
          </a:xfrm>
        </p:spPr>
        <p:txBody>
          <a:bodyPr>
            <a:normAutofit/>
          </a:bodyPr>
          <a:lstStyle/>
          <a:p>
            <a:pPr lvl="0"/>
            <a:r>
              <a:rPr lang="tr-TR" dirty="0" smtClean="0"/>
              <a:t>Örneklem </a:t>
            </a:r>
            <a:r>
              <a:rPr lang="tr-TR" dirty="0"/>
              <a:t>büyüklüğü </a:t>
            </a:r>
            <a:r>
              <a:rPr lang="tr-TR" i="1" u="sng" dirty="0"/>
              <a:t>araştırma odağı, veri miktarı</a:t>
            </a:r>
            <a:r>
              <a:rPr lang="tr-TR" dirty="0"/>
              <a:t> ve </a:t>
            </a:r>
            <a:r>
              <a:rPr lang="tr-TR" i="1" u="sng" dirty="0"/>
              <a:t>kuramsal örnekleme</a:t>
            </a:r>
            <a:r>
              <a:rPr lang="tr-TR" dirty="0"/>
              <a:t> ile yakından ilişkilidir. Araştırma yapılacak konu ile örneklem ilişkilidir. Kültür çalışması yapılacak ise örneklem evrenin tamamı olması gerekir. o yüzden araştırmanın odağında ne var ise ona göre bir örneklem seçimi uygun olacaktır.</a:t>
            </a:r>
          </a:p>
          <a:p>
            <a:pPr lvl="0"/>
            <a:r>
              <a:rPr lang="tr-TR" dirty="0" smtClean="0"/>
              <a:t>Veri </a:t>
            </a:r>
            <a:r>
              <a:rPr lang="tr-TR" dirty="0"/>
              <a:t>miktarı da örneklem büyüklüğünü etkiler. Ancak burada örneklem büyüklüğü ile veri miktarı arasında ters bir ilişki mevcuttur. Örneğin 30 kişiden alınan bilgiler 30 sayfalık bir veri üretirken 1 kişiden alınan bilgiler de 30 sayfalık bir veri üretebilir. Bunun nedeni bu 30 kişi ile derinlemesine ilgilenmek onlara sorular sormak güçtür.</a:t>
            </a:r>
          </a:p>
          <a:p>
            <a:r>
              <a:rPr lang="tr-TR" dirty="0"/>
              <a:t>Ancak araştırmaya dahil edilen kişi az olursa ona her türlü bilgiyi sorabiliriz derinlemesine ve ayrıntılı bilgiler elde edebiliriz. Böylece daha fazla veriyi toplamış oluruz.</a:t>
            </a:r>
          </a:p>
          <a:p>
            <a:r>
              <a:rPr lang="tr-TR" dirty="0"/>
              <a:t>Şimşek ve </a:t>
            </a:r>
            <a:r>
              <a:rPr lang="tr-TR" dirty="0" err="1"/>
              <a:t>yıldırım’a</a:t>
            </a:r>
            <a:r>
              <a:rPr lang="tr-TR" dirty="0"/>
              <a:t> (2013) göre “</a:t>
            </a:r>
            <a:r>
              <a:rPr lang="tr-TR" dirty="0" smtClean="0"/>
              <a:t>Kuram </a:t>
            </a:r>
            <a:r>
              <a:rPr lang="tr-TR" dirty="0"/>
              <a:t>oluşturma stratejisi ile yapılan araştırmalarda ise “kuramsal örnekleme” yaklaşımı kullanılabilir. doyum noktasına kadar devam edilmesini </a:t>
            </a:r>
            <a:r>
              <a:rPr lang="tr-TR" dirty="0" smtClean="0"/>
              <a:t>gerektiren </a:t>
            </a:r>
            <a:r>
              <a:rPr lang="tr-TR" dirty="0"/>
              <a:t>bir örnekleme yaklaşımını işaret eder. </a:t>
            </a:r>
          </a:p>
        </p:txBody>
      </p:sp>
    </p:spTree>
    <p:extLst>
      <p:ext uri="{BB962C8B-B14F-4D97-AF65-F5344CB8AC3E}">
        <p14:creationId xmlns:p14="http://schemas.microsoft.com/office/powerpoint/2010/main" val="1760740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Ön düşünceler</a:t>
            </a:r>
            <a:endParaRPr lang="tr-TR" dirty="0"/>
          </a:p>
        </p:txBody>
      </p:sp>
      <p:sp>
        <p:nvSpPr>
          <p:cNvPr id="3" name="İçerik Yer Tutucusu 2"/>
          <p:cNvSpPr>
            <a:spLocks noGrp="1"/>
          </p:cNvSpPr>
          <p:nvPr>
            <p:ph idx="1"/>
          </p:nvPr>
        </p:nvSpPr>
        <p:spPr>
          <a:xfrm>
            <a:off x="838200" y="2103121"/>
            <a:ext cx="10515600" cy="3322320"/>
          </a:xfrm>
        </p:spPr>
        <p:txBody>
          <a:bodyPr/>
          <a:lstStyle/>
          <a:p>
            <a:r>
              <a:rPr lang="tr-TR" dirty="0" smtClean="0"/>
              <a:t>Nitel araştırmayı tasarlarken bazı tasarım ilkeleri vardır. </a:t>
            </a:r>
          </a:p>
          <a:p>
            <a:r>
              <a:rPr lang="tr-TR" dirty="0" smtClean="0"/>
              <a:t>Nicel ya da nitel her bilimsel yöntem problem, hipotezler ya da araştırma soruları, veri toplama, analiz ve sonuçlar, tartışma içerir.</a:t>
            </a:r>
          </a:p>
          <a:p>
            <a:r>
              <a:rPr lang="tr-TR" dirty="0" smtClean="0"/>
              <a:t>Araştırma probleminin belirlenmesi, araştırma sorularının oluşturulması literatüre hakimiyeti gerektirir. </a:t>
            </a:r>
          </a:p>
        </p:txBody>
      </p:sp>
    </p:spTree>
    <p:extLst>
      <p:ext uri="{BB962C8B-B14F-4D97-AF65-F5344CB8AC3E}">
        <p14:creationId xmlns:p14="http://schemas.microsoft.com/office/powerpoint/2010/main" val="2351180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Literatür</a:t>
            </a:r>
            <a:endParaRPr lang="tr-TR" dirty="0"/>
          </a:p>
        </p:txBody>
      </p:sp>
      <p:sp>
        <p:nvSpPr>
          <p:cNvPr id="3" name="İçerik Yer Tutucusu 2"/>
          <p:cNvSpPr>
            <a:spLocks noGrp="1"/>
          </p:cNvSpPr>
          <p:nvPr>
            <p:ph idx="1"/>
          </p:nvPr>
        </p:nvSpPr>
        <p:spPr/>
        <p:txBody>
          <a:bodyPr/>
          <a:lstStyle/>
          <a:p>
            <a:r>
              <a:rPr lang="tr-TR" dirty="0" smtClean="0"/>
              <a:t>Nitel araştırmada teori kullanımı çeşitlilik gösterir. Örneğin kültürel teoriler iyi bir nitel </a:t>
            </a:r>
            <a:r>
              <a:rPr lang="tr-TR" dirty="0" err="1" smtClean="0"/>
              <a:t>etnografinin</a:t>
            </a:r>
            <a:r>
              <a:rPr lang="tr-TR" dirty="0" smtClean="0"/>
              <a:t> temelini oluştururken kuram oluşturmada teoriler araştırma sürecinde geliştirilir. </a:t>
            </a:r>
          </a:p>
          <a:p>
            <a:r>
              <a:rPr lang="tr-TR" dirty="0" smtClean="0"/>
              <a:t>Literatür sorular sorularla ilgili bilgi sağlamak ve araştırma probleminin önemini ortaya koymak için kullanılabilir. </a:t>
            </a:r>
          </a:p>
          <a:p>
            <a:r>
              <a:rPr lang="tr-TR" dirty="0" smtClean="0"/>
              <a:t>Araştırmanın ileri aşamasında da literatür taraması yapılabilir. </a:t>
            </a:r>
            <a:endParaRPr lang="tr-TR" dirty="0"/>
          </a:p>
        </p:txBody>
      </p:sp>
    </p:spTree>
    <p:extLst>
      <p:ext uri="{BB962C8B-B14F-4D97-AF65-F5344CB8AC3E}">
        <p14:creationId xmlns:p14="http://schemas.microsoft.com/office/powerpoint/2010/main" val="3052521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Sürecin adımları</a:t>
            </a:r>
            <a:endParaRPr lang="tr-TR" dirty="0"/>
          </a:p>
        </p:txBody>
      </p:sp>
      <p:sp>
        <p:nvSpPr>
          <p:cNvPr id="3" name="İçerik Yer Tutucusu 2"/>
          <p:cNvSpPr>
            <a:spLocks noGrp="1"/>
          </p:cNvSpPr>
          <p:nvPr>
            <p:ph idx="1"/>
          </p:nvPr>
        </p:nvSpPr>
        <p:spPr/>
        <p:txBody>
          <a:bodyPr/>
          <a:lstStyle/>
          <a:p>
            <a:r>
              <a:rPr lang="tr-TR" dirty="0" smtClean="0"/>
              <a:t>Bir konu ya da temel bir araştırma alanı ortaya konur.</a:t>
            </a:r>
          </a:p>
          <a:p>
            <a:r>
              <a:rPr lang="tr-TR" dirty="0" smtClean="0"/>
              <a:t>Bu konu hakkında literatür taraması yapılır.</a:t>
            </a:r>
          </a:p>
          <a:p>
            <a:r>
              <a:rPr lang="tr-TR" dirty="0" smtClean="0"/>
              <a:t>Çalışılması gereken problem tanımlanır.</a:t>
            </a:r>
          </a:p>
          <a:p>
            <a:r>
              <a:rPr lang="tr-TR" dirty="0" smtClean="0"/>
              <a:t>Problem gerçek hayat içindeki bir problem ya da literatürde önceki araştırmaların bıraktığı bir boşluk olabilir.</a:t>
            </a:r>
          </a:p>
          <a:p>
            <a:r>
              <a:rPr lang="tr-TR" dirty="0" smtClean="0"/>
              <a:t>Nitel araştırmalardaki problemler sosyal ve beşeri bilimlerdeki konuları kapsar.</a:t>
            </a:r>
          </a:p>
          <a:p>
            <a:r>
              <a:rPr lang="tr-TR" dirty="0" smtClean="0"/>
              <a:t>Bu konuları incelemek için çalışmadaki katılımcıların görüşlerini almak maçıyla açık uçlu araştırma soruları hazırlanır.</a:t>
            </a:r>
            <a:endParaRPr lang="tr-TR" dirty="0"/>
          </a:p>
        </p:txBody>
      </p:sp>
    </p:spTree>
    <p:extLst>
      <p:ext uri="{BB962C8B-B14F-4D97-AF65-F5344CB8AC3E}">
        <p14:creationId xmlns:p14="http://schemas.microsoft.com/office/powerpoint/2010/main" val="640018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Örneklem seçimi</a:t>
            </a:r>
            <a:endParaRPr lang="tr-TR" dirty="0"/>
          </a:p>
        </p:txBody>
      </p:sp>
      <p:sp>
        <p:nvSpPr>
          <p:cNvPr id="3" name="İçerik Yer Tutucusu 2"/>
          <p:cNvSpPr>
            <a:spLocks noGrp="1"/>
          </p:cNvSpPr>
          <p:nvPr>
            <p:ph idx="1"/>
          </p:nvPr>
        </p:nvSpPr>
        <p:spPr/>
        <p:txBody>
          <a:bodyPr>
            <a:normAutofit/>
          </a:bodyPr>
          <a:lstStyle/>
          <a:p>
            <a:r>
              <a:rPr lang="tr-TR" dirty="0" smtClean="0"/>
              <a:t>Geleneksel bilim anlayışının temelini oluşturan ögelerden biri genellemedir.</a:t>
            </a:r>
          </a:p>
          <a:p>
            <a:r>
              <a:rPr lang="tr-TR" dirty="0" smtClean="0"/>
              <a:t>Sınırlı sayıda değişkenler arasındaki bulunan ilişkiler evrene </a:t>
            </a:r>
            <a:r>
              <a:rPr lang="tr-TR" dirty="0" err="1" smtClean="0"/>
              <a:t>genellenir</a:t>
            </a:r>
            <a:r>
              <a:rPr lang="tr-TR" dirty="0" smtClean="0"/>
              <a:t>. Bu nedenle hem evrenin kesin hatlarıyla belirlenmesi önem taşır. </a:t>
            </a:r>
          </a:p>
          <a:p>
            <a:r>
              <a:rPr lang="tr-TR" dirty="0" smtClean="0"/>
              <a:t>Evren araştırmacının ulaşamayacağı kadar büyük olduğunda, bilim adamları örneklem kavramını keşfetmişlerdir. Böylece bütün evren üzerinde çalışmak yerine evreni temsil etme gücüne sahip olan sınırlı sayıda birey, olay ya da olguyu araştırma kapsamına dahil etmek daha pratik bir çözüm sağlar. </a:t>
            </a:r>
          </a:p>
          <a:p>
            <a:r>
              <a:rPr lang="tr-TR" dirty="0" smtClean="0"/>
              <a:t>Örneklem olasılık kuramından türetilmiş olan pratik bir araştırma aracıdır.</a:t>
            </a:r>
            <a:endParaRPr lang="tr-TR" dirty="0"/>
          </a:p>
        </p:txBody>
      </p:sp>
    </p:spTree>
    <p:extLst>
      <p:ext uri="{BB962C8B-B14F-4D97-AF65-F5344CB8AC3E}">
        <p14:creationId xmlns:p14="http://schemas.microsoft.com/office/powerpoint/2010/main" val="1176437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Örneklem seçimi (devam)</a:t>
            </a:r>
            <a:endParaRPr lang="tr-TR" dirty="0"/>
          </a:p>
        </p:txBody>
      </p:sp>
      <p:sp>
        <p:nvSpPr>
          <p:cNvPr id="3" name="İçerik Yer Tutucusu 2"/>
          <p:cNvSpPr>
            <a:spLocks noGrp="1"/>
          </p:cNvSpPr>
          <p:nvPr>
            <p:ph idx="1"/>
          </p:nvPr>
        </p:nvSpPr>
        <p:spPr>
          <a:xfrm>
            <a:off x="838200" y="1478280"/>
            <a:ext cx="10515600" cy="5090160"/>
          </a:xfrm>
        </p:spPr>
        <p:txBody>
          <a:bodyPr>
            <a:normAutofit/>
          </a:bodyPr>
          <a:lstStyle/>
          <a:p>
            <a:r>
              <a:rPr lang="tr-TR" dirty="0" smtClean="0"/>
              <a:t>Nitel araştırmada amaç genelleme olmadığı için nicel araştırma gibi indirgemeci değildir. </a:t>
            </a:r>
          </a:p>
          <a:p>
            <a:r>
              <a:rPr lang="tr-TR" dirty="0" smtClean="0"/>
              <a:t>Araştırmacı bazen evrenin bütünü ile çalışır. Bu durum nitel araştırmada örnek olay «durum» çalışması olarak yer bulmuştur ve en sık kullanılan yöntemlerden birisidir.</a:t>
            </a:r>
          </a:p>
          <a:p>
            <a:r>
              <a:rPr lang="tr-TR" dirty="0" smtClean="0"/>
              <a:t>Son yıllarda nitel araştırmada örneklem sorununun bir kuramsal kaynağı olmadığı konusu son yıllarda değişmiştir. Bunun temel nedeni günümüz modern toplumlarının çok karmaşık ve katmanlı olmasıdır. </a:t>
            </a:r>
          </a:p>
          <a:p>
            <a:r>
              <a:rPr lang="tr-TR" dirty="0" smtClean="0"/>
              <a:t>Toplum içinde çeşitli katmanlar ortaya çıkmıştır ve her katmanın ayrı bir evren olarak çalışılması mümkün değildir. </a:t>
            </a:r>
          </a:p>
          <a:p>
            <a:r>
              <a:rPr lang="tr-TR" dirty="0" smtClean="0"/>
              <a:t>Bulunan sonuçların sınırlı düzeyde de olsa (en azından çalışılan durumlar arasında karşılaştırma yapmayı sağlayacak şekilde) </a:t>
            </a:r>
            <a:r>
              <a:rPr lang="tr-TR" dirty="0" err="1" smtClean="0"/>
              <a:t>genellenmesi</a:t>
            </a:r>
            <a:r>
              <a:rPr lang="tr-TR" dirty="0" smtClean="0"/>
              <a:t> ihtiyacı ortaya çıkmıştır. </a:t>
            </a:r>
          </a:p>
          <a:p>
            <a:r>
              <a:rPr lang="tr-TR" dirty="0" smtClean="0"/>
              <a:t>Nicel araştırma geleneğinden gelen, ancak nitel araştırmanın güçlü yanlarını da çalışmasına yansıtmak isteyen araştırmacılar nicel araştırmadaki örnekleme yöntemlerini kullanmaya başlamışlardır. </a:t>
            </a:r>
            <a:endParaRPr lang="tr-TR" dirty="0"/>
          </a:p>
        </p:txBody>
      </p:sp>
    </p:spTree>
    <p:extLst>
      <p:ext uri="{BB962C8B-B14F-4D97-AF65-F5344CB8AC3E}">
        <p14:creationId xmlns:p14="http://schemas.microsoft.com/office/powerpoint/2010/main" val="3451028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70560"/>
            <a:ext cx="10515600" cy="5506403"/>
          </a:xfrm>
        </p:spPr>
        <p:txBody>
          <a:bodyPr/>
          <a:lstStyle/>
          <a:p>
            <a:endParaRPr lang="tr-TR" dirty="0" smtClean="0"/>
          </a:p>
          <a:p>
            <a:endParaRPr lang="tr-TR" dirty="0"/>
          </a:p>
          <a:p>
            <a:endParaRPr lang="tr-TR" dirty="0" smtClean="0"/>
          </a:p>
          <a:p>
            <a:endParaRPr lang="tr-TR" dirty="0"/>
          </a:p>
          <a:p>
            <a:pPr marL="0" indent="0">
              <a:buNone/>
            </a:pPr>
            <a:r>
              <a:rPr lang="tr-TR" dirty="0" smtClean="0"/>
              <a:t>   Nicel gelenek        olasılık temelli 		           Amaçlı	 </a:t>
            </a:r>
            <a:r>
              <a:rPr lang="tr-TR" dirty="0" smtClean="0"/>
              <a:t>  </a:t>
            </a:r>
            <a:r>
              <a:rPr lang="tr-TR" dirty="0" smtClean="0"/>
              <a:t>Nitel</a:t>
            </a:r>
            <a:endParaRPr lang="tr-TR" dirty="0"/>
          </a:p>
          <a:p>
            <a:pPr marL="0" indent="0">
              <a:buNone/>
            </a:pPr>
            <a:r>
              <a:rPr lang="tr-TR" dirty="0" smtClean="0"/>
              <a:t>                         (tesadüfi, sistematik,               (aykırı durum,</a:t>
            </a:r>
          </a:p>
          <a:p>
            <a:pPr marL="0" indent="0">
              <a:buNone/>
            </a:pPr>
            <a:r>
              <a:rPr lang="tr-TR" dirty="0" smtClean="0"/>
              <a:t> 			      tabaka, küme)		              maksimum çeşitlilik)</a:t>
            </a:r>
          </a:p>
          <a:p>
            <a:pPr marL="0" indent="0">
              <a:buNone/>
            </a:pPr>
            <a:r>
              <a:rPr lang="tr-TR" dirty="0" smtClean="0"/>
              <a:t>              </a:t>
            </a:r>
            <a:endParaRPr lang="tr-TR" dirty="0"/>
          </a:p>
        </p:txBody>
      </p:sp>
      <p:cxnSp>
        <p:nvCxnSpPr>
          <p:cNvPr id="5" name="Düz Ok Bağlayıcısı 4"/>
          <p:cNvCxnSpPr/>
          <p:nvPr/>
        </p:nvCxnSpPr>
        <p:spPr>
          <a:xfrm flipV="1">
            <a:off x="2194560" y="4846320"/>
            <a:ext cx="6385560" cy="3048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6212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Örneklem seçimi (devam)</a:t>
            </a:r>
            <a:endParaRPr lang="tr-TR" dirty="0"/>
          </a:p>
        </p:txBody>
      </p:sp>
      <p:sp>
        <p:nvSpPr>
          <p:cNvPr id="3" name="İçerik Yer Tutucusu 2"/>
          <p:cNvSpPr>
            <a:spLocks noGrp="1"/>
          </p:cNvSpPr>
          <p:nvPr>
            <p:ph idx="1"/>
          </p:nvPr>
        </p:nvSpPr>
        <p:spPr/>
        <p:txBody>
          <a:bodyPr>
            <a:normAutofit/>
          </a:bodyPr>
          <a:lstStyle/>
          <a:p>
            <a:r>
              <a:rPr lang="tr-TR" dirty="0" smtClean="0"/>
              <a:t>Post pozitivist bilim anlayışı pozitivist bilim anlayışından sonra ortaya çıkan ve son yıllarda ise araştırmalarda fazlaca kullanılır. </a:t>
            </a:r>
          </a:p>
          <a:p>
            <a:r>
              <a:rPr lang="tr-TR" dirty="0" smtClean="0"/>
              <a:t>Post </a:t>
            </a:r>
            <a:r>
              <a:rPr lang="tr-TR" dirty="0" err="1" smtClean="0"/>
              <a:t>positivist</a:t>
            </a:r>
            <a:r>
              <a:rPr lang="tr-TR" dirty="0" smtClean="0"/>
              <a:t> bilim anlayışına göre her insan kendi içinde biriciktir. Onları evrene genellemek doğru değildir. Herkesi belli bir kalıba sokmak doğru değildir. Nitel araştırma geleneği ve nicel araştırma geleneği örneklem seçimi yönüyle farklılık göstermektedir.</a:t>
            </a:r>
          </a:p>
          <a:p>
            <a:r>
              <a:rPr lang="tr-TR" dirty="0" smtClean="0"/>
              <a:t>Nicel araştırmanın desenine göre ise kendi içinde örnekleme seçimi değişmektedir. Örneğin kültür analizinde evrenin tamamı örneklem olarak kabul edilirken bir başka araştırmada evrenden sadece bir kişi araştırma konusu olabilmektedir. </a:t>
            </a:r>
          </a:p>
          <a:p>
            <a:r>
              <a:rPr lang="tr-TR" dirty="0" smtClean="0"/>
              <a:t>Nitel araştırmalarda amaçlı (</a:t>
            </a:r>
            <a:r>
              <a:rPr lang="tr-TR" dirty="0" err="1" smtClean="0"/>
              <a:t>non-probabilistic</a:t>
            </a:r>
            <a:r>
              <a:rPr lang="tr-TR" dirty="0" smtClean="0"/>
              <a:t> </a:t>
            </a:r>
            <a:r>
              <a:rPr lang="tr-TR" dirty="0" err="1" smtClean="0"/>
              <a:t>sampling</a:t>
            </a:r>
            <a:r>
              <a:rPr lang="tr-TR" dirty="0" smtClean="0"/>
              <a:t>) örnekleme yöntemi kullanılır.</a:t>
            </a:r>
            <a:endParaRPr lang="tr-TR" dirty="0"/>
          </a:p>
        </p:txBody>
      </p:sp>
    </p:spTree>
    <p:extLst>
      <p:ext uri="{BB962C8B-B14F-4D97-AF65-F5344CB8AC3E}">
        <p14:creationId xmlns:p14="http://schemas.microsoft.com/office/powerpoint/2010/main" val="762058584"/>
      </p:ext>
    </p:extLst>
  </p:cSld>
  <p:clrMapOvr>
    <a:masterClrMapping/>
  </p:clrMapOvr>
</p:sld>
</file>

<file path=ppt/theme/theme1.xml><?xml version="1.0" encoding="utf-8"?>
<a:theme xmlns:a="http://schemas.openxmlformats.org/drawingml/2006/main" name="Kristal">
  <a:themeElements>
    <a:clrScheme name="Kristal">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Kristal">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302</TotalTime>
  <Words>2831</Words>
  <Application>Microsoft Office PowerPoint</Application>
  <PresentationFormat>Geniş ekran</PresentationFormat>
  <Paragraphs>140</Paragraphs>
  <Slides>29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29</vt:i4>
      </vt:variant>
    </vt:vector>
  </HeadingPairs>
  <TitlesOfParts>
    <vt:vector size="33" baseType="lpstr">
      <vt:lpstr>Arial</vt:lpstr>
      <vt:lpstr>Trebuchet MS</vt:lpstr>
      <vt:lpstr>Wingdings 3</vt:lpstr>
      <vt:lpstr>Kristal</vt:lpstr>
      <vt:lpstr>NİTEL ARAŞTIRMA TASARIMI</vt:lpstr>
      <vt:lpstr>Başlangıç</vt:lpstr>
      <vt:lpstr>Ön düşünceler</vt:lpstr>
      <vt:lpstr>Literatür</vt:lpstr>
      <vt:lpstr>Sürecin adımları</vt:lpstr>
      <vt:lpstr>Örneklem seçimi</vt:lpstr>
      <vt:lpstr>Örneklem seçimi (devam)</vt:lpstr>
      <vt:lpstr>PowerPoint Sunusu</vt:lpstr>
      <vt:lpstr>Örneklem seçimi (devam)</vt:lpstr>
      <vt:lpstr>PowerPoint Sunusu</vt:lpstr>
      <vt:lpstr>PowerPoint Sunusu</vt:lpstr>
      <vt:lpstr>Aşırı veya aykırı durum örneklemesi (extreme or deviant sampling)</vt:lpstr>
      <vt:lpstr>Örnek:</vt:lpstr>
      <vt:lpstr>Maksimum çeşitlilik örneklemesi (maximum variation sampling)</vt:lpstr>
      <vt:lpstr>Örnek</vt:lpstr>
      <vt:lpstr>Benzeşik örnekleme (homogenous sampling)</vt:lpstr>
      <vt:lpstr>Tipik durum örneklemesi (typical sampling)</vt:lpstr>
      <vt:lpstr>Örnek: Örneklem</vt:lpstr>
      <vt:lpstr>Kritik durum örneklemesi (critical sampling)</vt:lpstr>
      <vt:lpstr>Örnek: </vt:lpstr>
      <vt:lpstr>Kartopu ve zincir örneklemesi (snowball or chain sampling)</vt:lpstr>
      <vt:lpstr>Örnek:</vt:lpstr>
      <vt:lpstr>Ölçüt örnekleme (criterion sampling)</vt:lpstr>
      <vt:lpstr>Örnek: </vt:lpstr>
      <vt:lpstr>Doğrulayıcı veya yanlışlayıcı örnekleme (confirming or dis-confirming sampling)</vt:lpstr>
      <vt:lpstr>Örnek: </vt:lpstr>
      <vt:lpstr>Kolay ulaşılabilir durum örneklemesi (convenience sampling)</vt:lpstr>
      <vt:lpstr>Örnek: </vt:lpstr>
      <vt:lpstr>Örneklem büyüklüğü</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NİTEL ARAŞTIRMA TASARIMI</dc:title>
  <dc:creator>default default</dc:creator>
  <cp:lastModifiedBy>default default</cp:lastModifiedBy>
  <cp:revision>20</cp:revision>
  <dcterms:created xsi:type="dcterms:W3CDTF">2021-03-23T19:29:03Z</dcterms:created>
  <dcterms:modified xsi:type="dcterms:W3CDTF">2022-03-15T07:20:52Z</dcterms:modified>
</cp:coreProperties>
</file>