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0" autoAdjust="0"/>
    <p:restoredTop sz="94660"/>
  </p:normalViewPr>
  <p:slideViewPr>
    <p:cSldViewPr snapToGrid="0">
      <p:cViewPr varScale="1">
        <p:scale>
          <a:sx n="44" d="100"/>
          <a:sy n="44" d="100"/>
        </p:scale>
        <p:origin x="24"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AA93491-37FC-4DBE-B6C4-9E860F3B2084}"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5899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A93491-37FC-4DBE-B6C4-9E860F3B2084}"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205640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A93491-37FC-4DBE-B6C4-9E860F3B2084}"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2801056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A93491-37FC-4DBE-B6C4-9E860F3B2084}"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947229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AA93491-37FC-4DBE-B6C4-9E860F3B2084}" type="datetimeFigureOut">
              <a:rPr lang="tr-TR" smtClean="0"/>
              <a:t>30.3.2021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3600359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AA93491-37FC-4DBE-B6C4-9E860F3B2084}" type="datetimeFigureOut">
              <a:rPr lang="tr-TR" smtClean="0"/>
              <a:t>30.3.2021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330341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AA93491-37FC-4DBE-B6C4-9E860F3B2084}" type="datetimeFigureOut">
              <a:rPr lang="tr-TR" smtClean="0"/>
              <a:t>30.3.2021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196440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AA93491-37FC-4DBE-B6C4-9E860F3B2084}" type="datetimeFigureOut">
              <a:rPr lang="tr-TR" smtClean="0"/>
              <a:t>30.3.2021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6925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AA93491-37FC-4DBE-B6C4-9E860F3B2084}" type="datetimeFigureOut">
              <a:rPr lang="tr-TR" smtClean="0"/>
              <a:t>30.3.2021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65015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AA93491-37FC-4DBE-B6C4-9E860F3B2084}" type="datetimeFigureOut">
              <a:rPr lang="tr-TR" smtClean="0"/>
              <a:t>30.3.2021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97150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AA93491-37FC-4DBE-B6C4-9E860F3B2084}" type="datetimeFigureOut">
              <a:rPr lang="tr-TR" smtClean="0"/>
              <a:t>30.3.2021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4C2359-FF2D-4C79-84FD-42F728B30762}" type="slidenum">
              <a:rPr lang="tr-TR" smtClean="0"/>
              <a:t>‹#›</a:t>
            </a:fld>
            <a:endParaRPr lang="tr-TR"/>
          </a:p>
        </p:txBody>
      </p:sp>
    </p:spTree>
    <p:extLst>
      <p:ext uri="{BB962C8B-B14F-4D97-AF65-F5344CB8AC3E}">
        <p14:creationId xmlns:p14="http://schemas.microsoft.com/office/powerpoint/2010/main" val="126499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93491-37FC-4DBE-B6C4-9E860F3B2084}" type="datetimeFigureOut">
              <a:rPr lang="tr-TR" smtClean="0"/>
              <a:t>30.3.2021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C2359-FF2D-4C79-84FD-42F728B30762}" type="slidenum">
              <a:rPr lang="tr-TR" smtClean="0"/>
              <a:t>‹#›</a:t>
            </a:fld>
            <a:endParaRPr lang="tr-TR"/>
          </a:p>
        </p:txBody>
      </p:sp>
    </p:spTree>
    <p:extLst>
      <p:ext uri="{BB962C8B-B14F-4D97-AF65-F5344CB8AC3E}">
        <p14:creationId xmlns:p14="http://schemas.microsoft.com/office/powerpoint/2010/main" val="818769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Araştırma Problemi</a:t>
            </a:r>
            <a:endParaRPr lang="tr-TR" dirty="0"/>
          </a:p>
        </p:txBody>
      </p:sp>
    </p:spTree>
    <p:extLst>
      <p:ext uri="{BB962C8B-B14F-4D97-AF65-F5344CB8AC3E}">
        <p14:creationId xmlns:p14="http://schemas.microsoft.com/office/powerpoint/2010/main" val="344080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15101"/>
          </a:xfrm>
        </p:spPr>
        <p:txBody>
          <a:bodyPr/>
          <a:lstStyle/>
          <a:p>
            <a:r>
              <a:rPr lang="tr-TR" dirty="0" smtClean="0"/>
              <a:t>Giriş: merkezi fenomen/kavram</a:t>
            </a:r>
            <a:endParaRPr lang="tr-TR" dirty="0"/>
          </a:p>
        </p:txBody>
      </p:sp>
      <p:sp>
        <p:nvSpPr>
          <p:cNvPr id="3" name="İçerik Yer Tutucusu 2"/>
          <p:cNvSpPr>
            <a:spLocks noGrp="1"/>
          </p:cNvSpPr>
          <p:nvPr>
            <p:ph idx="1"/>
          </p:nvPr>
        </p:nvSpPr>
        <p:spPr>
          <a:xfrm>
            <a:off x="838200" y="1500996"/>
            <a:ext cx="10515600" cy="4675967"/>
          </a:xfrm>
        </p:spPr>
        <p:txBody>
          <a:bodyPr/>
          <a:lstStyle/>
          <a:p>
            <a:r>
              <a:rPr lang="tr-TR" dirty="0" smtClean="0"/>
              <a:t>Çalışmanın başlangıcında merkezi fenomenin geçici, kesin olmayan bir tanımlaması yapılır. İşletmecilik ya da yönetim alanında yapılan araştırmalarda merkezi kavram çoğu zaman bellidir. </a:t>
            </a:r>
          </a:p>
          <a:p>
            <a:r>
              <a:rPr lang="tr-TR" dirty="0" smtClean="0"/>
              <a:t>Örneğin daha önce hiç karşılaşılmayan bir durumda yöneticinin liderlik tarzı ile ilgili daha keşfedici bir araştırma yapılacaksa önceki bilgilere dayanarak liderlik tarzı ile ilgili tanımlamalar yapılabilir. Ancak araştırmanın sonunda yeni bir tanıma ulaşmak mümkün olabilir.</a:t>
            </a:r>
          </a:p>
        </p:txBody>
      </p:sp>
    </p:spTree>
    <p:extLst>
      <p:ext uri="{BB962C8B-B14F-4D97-AF65-F5344CB8AC3E}">
        <p14:creationId xmlns:p14="http://schemas.microsoft.com/office/powerpoint/2010/main" val="316924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18618"/>
          </a:xfrm>
        </p:spPr>
        <p:txBody>
          <a:bodyPr/>
          <a:lstStyle/>
          <a:p>
            <a:r>
              <a:rPr lang="tr-TR" dirty="0" smtClean="0"/>
              <a:t>Araştırma problemleri: Ana problem</a:t>
            </a:r>
            <a:endParaRPr lang="tr-TR" dirty="0"/>
          </a:p>
        </p:txBody>
      </p:sp>
      <p:sp>
        <p:nvSpPr>
          <p:cNvPr id="3" name="İçerik Yer Tutucusu 2"/>
          <p:cNvSpPr>
            <a:spLocks noGrp="1"/>
          </p:cNvSpPr>
          <p:nvPr>
            <p:ph idx="1"/>
          </p:nvPr>
        </p:nvSpPr>
        <p:spPr>
          <a:xfrm>
            <a:off x="838200" y="1483744"/>
            <a:ext cx="10515600" cy="4693219"/>
          </a:xfrm>
        </p:spPr>
        <p:txBody>
          <a:bodyPr/>
          <a:lstStyle/>
          <a:p>
            <a:r>
              <a:rPr lang="tr-TR" dirty="0" smtClean="0"/>
              <a:t>Bazı araştırmacılar nitel araştırma problemlerinin yazılmasıyla ilgili önerilerde bulunurlar. </a:t>
            </a:r>
            <a:endParaRPr lang="tr-TR" dirty="0"/>
          </a:p>
          <a:p>
            <a:r>
              <a:rPr lang="tr-TR" dirty="0" smtClean="0"/>
              <a:t>Nitel araştırma problemleri açık uçlu, geliştirilebilir ve yönsüzdür. </a:t>
            </a:r>
          </a:p>
          <a:p>
            <a:r>
              <a:rPr lang="tr-TR" dirty="0" smtClean="0"/>
              <a:t>Merkezi bir fenomeni ortaya çıkarmak için «niçin» den ziyade «ne ve nasıl» gibi kelimelerle başlar. </a:t>
            </a:r>
            <a:endParaRPr lang="tr-TR" dirty="0"/>
          </a:p>
          <a:p>
            <a:r>
              <a:rPr lang="tr-TR" dirty="0" smtClean="0"/>
              <a:t>Araştırmacıya tüm çalışmasını kapsayıcı bir ana probleme ve alt problemlere dönüştürmesi önerilir. Geleneksel eğitimin bir sonucu olarak geniş ve yönelimli problemler yazmaya alışkın olan kişiler için daha kesin ve spesifik bir ana problem yazmak zaman alır. </a:t>
            </a:r>
            <a:endParaRPr lang="tr-TR" dirty="0"/>
          </a:p>
        </p:txBody>
      </p:sp>
    </p:spTree>
    <p:extLst>
      <p:ext uri="{BB962C8B-B14F-4D97-AF65-F5344CB8AC3E}">
        <p14:creationId xmlns:p14="http://schemas.microsoft.com/office/powerpoint/2010/main" val="834270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problemleri: ana problem</a:t>
            </a:r>
            <a:endParaRPr lang="tr-TR" dirty="0"/>
          </a:p>
        </p:txBody>
      </p:sp>
      <p:sp>
        <p:nvSpPr>
          <p:cNvPr id="3" name="İçerik Yer Tutucusu 2"/>
          <p:cNvSpPr>
            <a:spLocks noGrp="1"/>
          </p:cNvSpPr>
          <p:nvPr>
            <p:ph idx="1"/>
          </p:nvPr>
        </p:nvSpPr>
        <p:spPr>
          <a:xfrm>
            <a:off x="838200" y="1690688"/>
            <a:ext cx="10515600" cy="4486275"/>
          </a:xfrm>
        </p:spPr>
        <p:txBody>
          <a:bodyPr>
            <a:normAutofit lnSpcReduction="10000"/>
          </a:bodyPr>
          <a:lstStyle/>
          <a:p>
            <a:r>
              <a:rPr lang="tr-TR" dirty="0" smtClean="0"/>
              <a:t>Önce araştırmacının en geniş haliyle problemi yazması istenir. Ana problem beş araştırma yaklaşımından birinin kendine özgü dili ile kodlanabilir. </a:t>
            </a:r>
          </a:p>
          <a:p>
            <a:r>
              <a:rPr lang="tr-TR" dirty="0" smtClean="0"/>
              <a:t>Örneğin, </a:t>
            </a:r>
            <a:r>
              <a:rPr lang="tr-TR" dirty="0" err="1" smtClean="0"/>
              <a:t>etnografide</a:t>
            </a:r>
            <a:r>
              <a:rPr lang="tr-TR" dirty="0" smtClean="0"/>
              <a:t> kültürlerle ilgili «tanımlayıcı» problemlerin, kuram oluşturma çalışmalarında «süreç» problemlerinin, fenomenoloji çalışlarında «anlam» problemlerinin bulunduğu ileri sürülür (</a:t>
            </a:r>
            <a:r>
              <a:rPr lang="tr-TR" dirty="0" err="1" smtClean="0"/>
              <a:t>Morse</a:t>
            </a:r>
            <a:r>
              <a:rPr lang="tr-TR" dirty="0" smtClean="0"/>
              <a:t>, 1994). </a:t>
            </a:r>
          </a:p>
          <a:p>
            <a:r>
              <a:rPr lang="tr-TR" dirty="0" smtClean="0"/>
              <a:t>Çinli göçmen öğrencilerle yapılan bir anlatı çalışmasında ana problem yazılmamıştır. Ancak çalışmanın ana problemi……</a:t>
            </a:r>
            <a:r>
              <a:rPr lang="tr-TR" dirty="0" err="1" smtClean="0"/>
              <a:t>nın</a:t>
            </a:r>
            <a:r>
              <a:rPr lang="tr-TR" dirty="0" smtClean="0"/>
              <a:t> okulundaki akranlarıyla ve ailesiyle yaşadığı çatışmalı etnik kimlik hikayesidir (</a:t>
            </a:r>
            <a:r>
              <a:rPr lang="tr-TR" dirty="0" err="1" smtClean="0"/>
              <a:t>Chan</a:t>
            </a:r>
            <a:r>
              <a:rPr lang="tr-TR" dirty="0" smtClean="0"/>
              <a:t>, 2010). </a:t>
            </a:r>
            <a:endParaRPr lang="tr-TR" dirty="0"/>
          </a:p>
        </p:txBody>
      </p:sp>
    </p:spTree>
    <p:extLst>
      <p:ext uri="{BB962C8B-B14F-4D97-AF65-F5344CB8AC3E}">
        <p14:creationId xmlns:p14="http://schemas.microsoft.com/office/powerpoint/2010/main" val="3690710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durum çalışması amaç örneği: </a:t>
            </a:r>
            <a:endParaRPr lang="tr-TR" dirty="0"/>
          </a:p>
        </p:txBody>
      </p:sp>
      <p:sp>
        <p:nvSpPr>
          <p:cNvPr id="3" name="İçerik Yer Tutucusu 2"/>
          <p:cNvSpPr>
            <a:spLocks noGrp="1"/>
          </p:cNvSpPr>
          <p:nvPr>
            <p:ph idx="1"/>
          </p:nvPr>
        </p:nvSpPr>
        <p:spPr/>
        <p:txBody>
          <a:bodyPr/>
          <a:lstStyle/>
          <a:p>
            <a:r>
              <a:rPr lang="tr-TR" dirty="0" smtClean="0"/>
              <a:t>Bu çoklu durum çalışmasında odak nokta teknolojinin entegrasyonu konusunun anlaşılmasıdır. </a:t>
            </a:r>
          </a:p>
          <a:p>
            <a:r>
              <a:rPr lang="tr-TR" dirty="0" smtClean="0"/>
              <a:t>Bu çalışmanın amacı materyal ve insan kaynaklarının benzer şekilde kullanıldığı üç kentsel ilköğretim okulu ve bir bölgesel çok amaçlı kamu üniversitesinin teknolojiyle entegrasyonlarını geliştirmek amacıyla kullandıkları yolları betimlemektir.</a:t>
            </a:r>
            <a:endParaRPr lang="tr-TR" dirty="0"/>
          </a:p>
        </p:txBody>
      </p:sp>
    </p:spTree>
    <p:extLst>
      <p:ext uri="{BB962C8B-B14F-4D97-AF65-F5344CB8AC3E}">
        <p14:creationId xmlns:p14="http://schemas.microsoft.com/office/powerpoint/2010/main" val="705714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63343"/>
          </a:xfrm>
        </p:spPr>
        <p:txBody>
          <a:bodyPr/>
          <a:lstStyle/>
          <a:p>
            <a:r>
              <a:rPr lang="tr-TR" dirty="0" smtClean="0"/>
              <a:t>Problem cümlesi</a:t>
            </a:r>
            <a:endParaRPr lang="tr-TR" dirty="0"/>
          </a:p>
        </p:txBody>
      </p:sp>
      <p:sp>
        <p:nvSpPr>
          <p:cNvPr id="3" name="İçerik Yer Tutucusu 2"/>
          <p:cNvSpPr>
            <a:spLocks noGrp="1"/>
          </p:cNvSpPr>
          <p:nvPr>
            <p:ph idx="1"/>
          </p:nvPr>
        </p:nvSpPr>
        <p:spPr>
          <a:xfrm>
            <a:off x="838200" y="1328468"/>
            <a:ext cx="10515600" cy="4848495"/>
          </a:xfrm>
        </p:spPr>
        <p:txBody>
          <a:bodyPr/>
          <a:lstStyle/>
          <a:p>
            <a:r>
              <a:rPr lang="tr-TR" dirty="0" smtClean="0"/>
              <a:t>Tüm araştırmalar çözümlenmesi gereken bir konu ya da problemle başlar.</a:t>
            </a:r>
          </a:p>
          <a:p>
            <a:r>
              <a:rPr lang="tr-TR" dirty="0" smtClean="0"/>
              <a:t>Problem terimi bir araştırma gerekçesi ya da araştırma ihtiyacı için gerekçeler oluşturma olarak ifade edilebilir.</a:t>
            </a:r>
          </a:p>
          <a:p>
            <a:r>
              <a:rPr lang="tr-TR" dirty="0" smtClean="0"/>
              <a:t>Nitel araştırmalarda araştırma probleminin işlevi üzerinde çalışılacak konu için gerekçeler sağlamaktır. </a:t>
            </a:r>
          </a:p>
          <a:p>
            <a:r>
              <a:rPr lang="tr-TR" dirty="0" smtClean="0"/>
              <a:t>Bu aynı zamanda araştırmanın giriş bölümünün yazılmasıdır. </a:t>
            </a:r>
            <a:endParaRPr lang="tr-TR" dirty="0"/>
          </a:p>
        </p:txBody>
      </p:sp>
    </p:spTree>
    <p:extLst>
      <p:ext uri="{BB962C8B-B14F-4D97-AF65-F5344CB8AC3E}">
        <p14:creationId xmlns:p14="http://schemas.microsoft.com/office/powerpoint/2010/main" val="4002354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96115"/>
            <a:ext cx="10515600" cy="1066860"/>
          </a:xfrm>
        </p:spPr>
        <p:txBody>
          <a:bodyPr/>
          <a:lstStyle/>
          <a:p>
            <a:r>
              <a:rPr lang="tr-TR" dirty="0" smtClean="0"/>
              <a:t>Giriş: Problem</a:t>
            </a:r>
            <a:endParaRPr lang="tr-TR" dirty="0"/>
          </a:p>
        </p:txBody>
      </p:sp>
      <p:sp>
        <p:nvSpPr>
          <p:cNvPr id="3" name="İçerik Yer Tutucusu 2"/>
          <p:cNvSpPr>
            <a:spLocks noGrp="1"/>
          </p:cNvSpPr>
          <p:nvPr>
            <p:ph idx="1"/>
          </p:nvPr>
        </p:nvSpPr>
        <p:spPr>
          <a:xfrm>
            <a:off x="838200" y="1362975"/>
            <a:ext cx="10515600" cy="4813988"/>
          </a:xfrm>
        </p:spPr>
        <p:txBody>
          <a:bodyPr/>
          <a:lstStyle/>
          <a:p>
            <a:r>
              <a:rPr lang="tr-TR" dirty="0" smtClean="0"/>
              <a:t>1. Okuyucunun ilgisini çeken ve devamında çalışmanın genel temasını veya konusunu açıklayarak genişleten bir paragraf veya cümleyle başlamak. İyi bir ilk cümle yerinde ve güncel konular kullanarak, önemli tartışmalar ortaya koyarak, sayıları kullanarak veya öncülük eden çalışmalardan bahsederek okuyucuda merak uyandırmak. İlk cümleden itibaren genel bir tartışma ortaya koyacak şekilde ilerlemek.</a:t>
            </a:r>
          </a:p>
          <a:p>
            <a:r>
              <a:rPr lang="tr-TR" dirty="0" smtClean="0"/>
              <a:t>İlk cümlede alıntılardan uzak durulmalıdır. </a:t>
            </a:r>
          </a:p>
          <a:p>
            <a:r>
              <a:rPr lang="tr-TR" dirty="0" smtClean="0"/>
              <a:t>Çalışma yapma ihtiyacına neden olan araştırma problemini veya konusunu tartışmak. Araştırma probleminin sınırlarını çizmek için bir yol neden bu konuda çalışmak istediğinize dair bir argüman olarak bunu düşünmektir. Bu şekilde okuyucuya konunun önemi sunulabilir. </a:t>
            </a:r>
          </a:p>
          <a:p>
            <a:endParaRPr lang="tr-TR" dirty="0"/>
          </a:p>
        </p:txBody>
      </p:sp>
    </p:spTree>
    <p:extLst>
      <p:ext uri="{BB962C8B-B14F-4D97-AF65-F5344CB8AC3E}">
        <p14:creationId xmlns:p14="http://schemas.microsoft.com/office/powerpoint/2010/main" val="409521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Problem</a:t>
            </a:r>
            <a:endParaRPr lang="tr-TR" dirty="0"/>
          </a:p>
        </p:txBody>
      </p:sp>
      <p:sp>
        <p:nvSpPr>
          <p:cNvPr id="3" name="İçerik Yer Tutucusu 2"/>
          <p:cNvSpPr>
            <a:spLocks noGrp="1"/>
          </p:cNvSpPr>
          <p:nvPr>
            <p:ph idx="1"/>
          </p:nvPr>
        </p:nvSpPr>
        <p:spPr/>
        <p:txBody>
          <a:bodyPr>
            <a:normAutofit fontScale="92500"/>
          </a:bodyPr>
          <a:lstStyle/>
          <a:p>
            <a:r>
              <a:rPr lang="tr-TR" dirty="0" smtClean="0"/>
              <a:t>Araştırma yöntemleriyle ilgili kitaplar araştırma problemini ortaya koymak için farklı kaynaklar ifade ederler. Bunlar içinde en uygun olanı literatürdeki bir boşluktan ya da «gerçek yaşam» durumlarından ortaya çıkan veya bu durumların her ikisini de sağlayan araştırma problemleridir. </a:t>
            </a:r>
          </a:p>
          <a:p>
            <a:r>
              <a:rPr lang="tr-TR" dirty="0" smtClean="0"/>
              <a:t>Gerçek yaşam problemleri çoğu zaman kişisel gözlemlerimizin (yaşadığımız ya da maruz kaldığımız, yakınlarımızın maruz kaldığı ayrımcılık, </a:t>
            </a:r>
            <a:r>
              <a:rPr lang="tr-TR" dirty="0" err="1" smtClean="0"/>
              <a:t>mobing</a:t>
            </a:r>
            <a:r>
              <a:rPr lang="tr-TR" dirty="0" smtClean="0"/>
              <a:t>, belirli bir yönetim tarzı ya da bir strateji) erişebildiği alanlardaki sorunlar/sorun alanları olabilir. </a:t>
            </a:r>
          </a:p>
          <a:p>
            <a:r>
              <a:rPr lang="tr-TR" dirty="0" smtClean="0"/>
              <a:t>Çoğu zaman bir durumu derinlemesine anlamayı, yeni bir anlayış oluşturmayı, toplum tarafından bir kenara atılmış bireylerin sesini duyurmayı amaçlayabilir. </a:t>
            </a:r>
            <a:endParaRPr lang="tr-TR" dirty="0"/>
          </a:p>
        </p:txBody>
      </p:sp>
    </p:spTree>
    <p:extLst>
      <p:ext uri="{BB962C8B-B14F-4D97-AF65-F5344CB8AC3E}">
        <p14:creationId xmlns:p14="http://schemas.microsoft.com/office/powerpoint/2010/main" val="18450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97849"/>
          </a:xfrm>
        </p:spPr>
        <p:txBody>
          <a:bodyPr/>
          <a:lstStyle/>
          <a:p>
            <a:r>
              <a:rPr lang="tr-TR" dirty="0" smtClean="0"/>
              <a:t>Giriş: Problem</a:t>
            </a:r>
            <a:endParaRPr lang="tr-TR" dirty="0"/>
          </a:p>
        </p:txBody>
      </p:sp>
      <p:sp>
        <p:nvSpPr>
          <p:cNvPr id="3" name="İçerik Yer Tutucusu 2"/>
          <p:cNvSpPr>
            <a:spLocks noGrp="1"/>
          </p:cNvSpPr>
          <p:nvPr>
            <p:ph idx="1"/>
          </p:nvPr>
        </p:nvSpPr>
        <p:spPr>
          <a:xfrm>
            <a:off x="838200" y="1224951"/>
            <a:ext cx="10515600" cy="4952012"/>
          </a:xfrm>
        </p:spPr>
        <p:txBody>
          <a:bodyPr>
            <a:normAutofit/>
          </a:bodyPr>
          <a:lstStyle/>
          <a:p>
            <a:r>
              <a:rPr lang="tr-TR" dirty="0" smtClean="0"/>
              <a:t>Seçilen araştırma problemini irdeleyen literatürdeki en son çalışmaları kısaca özetlemek. Daha önce aynı problemi çalışmış olanlar var mı? Konuyu genel anlamda, başka bir yönüyle araştırmış ya da yakın ilişkili bir konuyu araştırmış kimse var mı? </a:t>
            </a:r>
          </a:p>
          <a:p>
            <a:r>
              <a:rPr lang="tr-TR" dirty="0" smtClean="0"/>
              <a:t>Bir çalışmaya başlamadan önceki literatür çalışması konusunda farklı görüşler olmakla birlikte, nitel araştırma konusundaki metinler bir araştırma problemi için gerekçe yazmak ve konu hakkında devam eden literatür içinde kendi araştırmasının konumunu ifade edebilmek için literatür incelemesinin gerekliliğinden bahsederler. </a:t>
            </a:r>
          </a:p>
          <a:p>
            <a:r>
              <a:rPr lang="tr-TR" dirty="0" smtClean="0"/>
              <a:t>Hatta bunun görsel olarak yapılması da önerilir. Örneğin kişi mevcut literatürün bir şeklini ya da krokisini-bir araştırma haritası geliştirebilir. </a:t>
            </a:r>
          </a:p>
        </p:txBody>
      </p:sp>
    </p:spTree>
    <p:extLst>
      <p:ext uri="{BB962C8B-B14F-4D97-AF65-F5344CB8AC3E}">
        <p14:creationId xmlns:p14="http://schemas.microsoft.com/office/powerpoint/2010/main" val="90082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32354"/>
          </a:xfrm>
        </p:spPr>
        <p:txBody>
          <a:bodyPr/>
          <a:lstStyle/>
          <a:p>
            <a:r>
              <a:rPr lang="tr-TR" dirty="0" smtClean="0"/>
              <a:t>Giriş: problem</a:t>
            </a:r>
            <a:endParaRPr lang="tr-TR" dirty="0"/>
          </a:p>
        </p:txBody>
      </p:sp>
      <p:sp>
        <p:nvSpPr>
          <p:cNvPr id="3" name="İçerik Yer Tutucusu 2"/>
          <p:cNvSpPr>
            <a:spLocks noGrp="1"/>
          </p:cNvSpPr>
          <p:nvPr>
            <p:ph idx="1"/>
          </p:nvPr>
        </p:nvSpPr>
        <p:spPr>
          <a:xfrm>
            <a:off x="838200" y="1397480"/>
            <a:ext cx="10515600" cy="4779483"/>
          </a:xfrm>
        </p:spPr>
        <p:txBody>
          <a:bodyPr>
            <a:normAutofit lnSpcReduction="10000"/>
          </a:bodyPr>
          <a:lstStyle/>
          <a:p>
            <a:r>
              <a:rPr lang="tr-TR" dirty="0" smtClean="0"/>
              <a:t>Giriş literatürün tüm ayrıntılarının verildiği bir bölüm değildir. Bu bölümü problemi konu alan literatürden yararlanarak oluşturulmuş bir genel açıklama bölümü olarak düşünmek gerekir. </a:t>
            </a:r>
          </a:p>
          <a:p>
            <a:r>
              <a:rPr lang="tr-TR" dirty="0" smtClean="0"/>
              <a:t>Eğer problemi konu alan bir literatür yoksa konuya en yakın olan literatür tartışılır. «Şimdiye kadar doğrudan……….ile ilgili bir araştırma yapılmadığı düşünülmektedir» şeklinde durum ifade edilebilir. </a:t>
            </a:r>
          </a:p>
          <a:p>
            <a:r>
              <a:rPr lang="tr-TR" dirty="0" smtClean="0"/>
              <a:t>Daha sonra mevcut literatürün veya tartışmaların problemi anlamada ne gibi eksikliklerinin olduğunu göstermek gerekir. </a:t>
            </a:r>
          </a:p>
          <a:p>
            <a:r>
              <a:rPr lang="tr-TR" dirty="0" smtClean="0"/>
              <a:t>Örneğin, yetersiz veri toplama yöntemleri, araştırma ihtiyacı veya yetersiz araştırma gibi birkaç nedenden bahsedilmeli. </a:t>
            </a:r>
          </a:p>
          <a:p>
            <a:r>
              <a:rPr lang="tr-TR" dirty="0" smtClean="0"/>
              <a:t>Hedef kitlenin (işletmeler, yöneticiler, çalışanlar, diğer araştırmacılar) bu çalışmadan nasıl faydalanabileceklerini tartışmak gerekir. </a:t>
            </a:r>
            <a:endParaRPr lang="tr-TR" dirty="0"/>
          </a:p>
        </p:txBody>
      </p:sp>
    </p:spTree>
    <p:extLst>
      <p:ext uri="{BB962C8B-B14F-4D97-AF65-F5344CB8AC3E}">
        <p14:creationId xmlns:p14="http://schemas.microsoft.com/office/powerpoint/2010/main" val="589895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97849"/>
          </a:xfrm>
        </p:spPr>
        <p:txBody>
          <a:bodyPr/>
          <a:lstStyle/>
          <a:p>
            <a:r>
              <a:rPr lang="tr-TR" dirty="0" smtClean="0"/>
              <a:t>Amaç cümlesi</a:t>
            </a:r>
            <a:endParaRPr lang="tr-TR" dirty="0"/>
          </a:p>
        </p:txBody>
      </p:sp>
      <p:sp>
        <p:nvSpPr>
          <p:cNvPr id="3" name="İçerik Yer Tutucusu 2"/>
          <p:cNvSpPr>
            <a:spLocks noGrp="1"/>
          </p:cNvSpPr>
          <p:nvPr>
            <p:ph idx="1"/>
          </p:nvPr>
        </p:nvSpPr>
        <p:spPr>
          <a:xfrm>
            <a:off x="838200" y="1518249"/>
            <a:ext cx="10515600" cy="4658714"/>
          </a:xfrm>
        </p:spPr>
        <p:txBody>
          <a:bodyPr>
            <a:normAutofit fontScale="92500" lnSpcReduction="10000"/>
          </a:bodyPr>
          <a:lstStyle/>
          <a:p>
            <a:r>
              <a:rPr lang="tr-TR" dirty="0" smtClean="0"/>
              <a:t>Problem yeterince vurgulandıktan ve literatürdeki boşluk belirlendikten sonra giriş bir amaç cümlesi ile devam eder. </a:t>
            </a:r>
          </a:p>
          <a:p>
            <a:r>
              <a:rPr lang="tr-TR" dirty="0" smtClean="0"/>
              <a:t>Nitel çalışmanın tamamındaki en önemli cümle olan amaç cümlesi dikkatli bir şekilde, açık bir dille yazılmalıdır. </a:t>
            </a:r>
          </a:p>
          <a:p>
            <a:r>
              <a:rPr lang="tr-TR" dirty="0" smtClean="0"/>
              <a:t>Amaç cümlesini yazarken kullanılabilecek bazı cümlelerden örnekler şöyledir:</a:t>
            </a:r>
          </a:p>
          <a:p>
            <a:pPr marL="0" indent="0">
              <a:buNone/>
            </a:pPr>
            <a:r>
              <a:rPr lang="tr-TR" dirty="0" smtClean="0"/>
              <a:t>«Bu ……………(anlatı, fenomenoloji, durum çalışması, kuram oluşturma, </a:t>
            </a:r>
            <a:r>
              <a:rPr lang="tr-TR" dirty="0" err="1" smtClean="0"/>
              <a:t>etnografi</a:t>
            </a:r>
            <a:r>
              <a:rPr lang="tr-TR" dirty="0" smtClean="0"/>
              <a:t> </a:t>
            </a:r>
            <a:r>
              <a:rPr lang="tr-TR" dirty="0" err="1" smtClean="0"/>
              <a:t>vb</a:t>
            </a:r>
            <a:r>
              <a:rPr lang="tr-TR" dirty="0" smtClean="0"/>
              <a:t>) çalışmasının amacı………………..</a:t>
            </a:r>
            <a:r>
              <a:rPr lang="tr-TR" dirty="0" err="1" smtClean="0"/>
              <a:t>daki</a:t>
            </a:r>
            <a:r>
              <a:rPr lang="tr-TR" dirty="0" smtClean="0"/>
              <a:t> (yer, mekan) ………………..</a:t>
            </a:r>
            <a:r>
              <a:rPr lang="tr-TR" dirty="0" err="1" smtClean="0"/>
              <a:t>ın</a:t>
            </a:r>
            <a:r>
              <a:rPr lang="tr-TR" dirty="0" smtClean="0"/>
              <a:t> (katılımcılar) ………………………….</a:t>
            </a:r>
            <a:r>
              <a:rPr lang="tr-TR" dirty="0" err="1" smtClean="0"/>
              <a:t>yı</a:t>
            </a:r>
            <a:r>
              <a:rPr lang="tr-TR" dirty="0" smtClean="0"/>
              <a:t> (çalışmanın ana olgusunu) anlamak/ tanımlamak/ geliştirmek /ortaya çıkarmaktır. Araştırmanın bu evresinde …………………(merkezi olgu) genel olarak ………………………(temel kavramın genel bir tanımı) şeklinde tanımlanacaktır».</a:t>
            </a:r>
            <a:endParaRPr lang="tr-TR" dirty="0"/>
          </a:p>
        </p:txBody>
      </p:sp>
    </p:spTree>
    <p:extLst>
      <p:ext uri="{BB962C8B-B14F-4D97-AF65-F5344CB8AC3E}">
        <p14:creationId xmlns:p14="http://schemas.microsoft.com/office/powerpoint/2010/main" val="2660777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46090"/>
          </a:xfrm>
        </p:spPr>
        <p:txBody>
          <a:bodyPr/>
          <a:lstStyle/>
          <a:p>
            <a:r>
              <a:rPr lang="tr-TR" dirty="0" smtClean="0"/>
              <a:t>Giriş: amaç</a:t>
            </a:r>
            <a:endParaRPr lang="tr-TR" dirty="0"/>
          </a:p>
        </p:txBody>
      </p:sp>
      <p:sp>
        <p:nvSpPr>
          <p:cNvPr id="3" name="İçerik Yer Tutucusu 2"/>
          <p:cNvSpPr>
            <a:spLocks noGrp="1"/>
          </p:cNvSpPr>
          <p:nvPr>
            <p:ph idx="1"/>
          </p:nvPr>
        </p:nvSpPr>
        <p:spPr>
          <a:xfrm>
            <a:off x="838200" y="1311216"/>
            <a:ext cx="10515600" cy="4865747"/>
          </a:xfrm>
        </p:spPr>
        <p:txBody>
          <a:bodyPr>
            <a:normAutofit lnSpcReduction="10000"/>
          </a:bodyPr>
          <a:lstStyle/>
          <a:p>
            <a:r>
              <a:rPr lang="tr-TR" dirty="0" smtClean="0"/>
              <a:t>Araştırmacı  araştırmanın türünden bahsederek çalışmada kullanılan özel nitel yaklaşımı tanımlar (anlatı, fenomenoloji, kuram oluşturma, </a:t>
            </a:r>
            <a:r>
              <a:rPr lang="tr-TR" dirty="0" err="1" smtClean="0"/>
              <a:t>etnografi</a:t>
            </a:r>
            <a:r>
              <a:rPr lang="tr-TR" dirty="0" smtClean="0"/>
              <a:t>, durum çalışması gibi). Yaklaşımın adı yazıldığında veri toplama, analiz ve raporun yazılması için kullanılacak sorgulama yaklaşımına önceden işaret edilmiş olur.</a:t>
            </a:r>
          </a:p>
          <a:p>
            <a:r>
              <a:rPr lang="tr-TR" dirty="0" smtClean="0"/>
              <a:t>Araştırmacı araştırma yaklaşımının odak noktasına ve araştırma faaliyetlerine işaret eden kelimelerle paragraf kodlamaya/yazmaya devam eder. Seçilen yaklaşıma uygun bir amaç cümlesi seçilir.</a:t>
            </a:r>
          </a:p>
          <a:p>
            <a:r>
              <a:rPr lang="tr-TR" dirty="0" smtClean="0"/>
              <a:t>Örneğin, deneyimleri anlamak (anlatı), betimlemek (durum, </a:t>
            </a:r>
            <a:r>
              <a:rPr lang="tr-TR" dirty="0" err="1" smtClean="0"/>
              <a:t>etnografi</a:t>
            </a:r>
            <a:r>
              <a:rPr lang="tr-TR" dirty="0" smtClean="0"/>
              <a:t> ve fenomenoloji), yüklenmiş anlam (fenomenoloji) geliştirmek veya oluşturmak (kuram oluşturma), keşfetmek/ortaya çıkarmak (tüm yaklaşımlarda) gibi bazı kelimelerle nitel araştırmayı bağdaştırmak gerekir. </a:t>
            </a:r>
          </a:p>
          <a:p>
            <a:endParaRPr lang="tr-TR" dirty="0"/>
          </a:p>
        </p:txBody>
      </p:sp>
    </p:spTree>
    <p:extLst>
      <p:ext uri="{BB962C8B-B14F-4D97-AF65-F5344CB8AC3E}">
        <p14:creationId xmlns:p14="http://schemas.microsoft.com/office/powerpoint/2010/main" val="1849572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80596"/>
          </a:xfrm>
        </p:spPr>
        <p:txBody>
          <a:bodyPr/>
          <a:lstStyle/>
          <a:p>
            <a:r>
              <a:rPr lang="tr-TR" dirty="0" smtClean="0"/>
              <a:t>Giriş: amaç</a:t>
            </a:r>
            <a:endParaRPr lang="tr-TR" dirty="0"/>
          </a:p>
        </p:txBody>
      </p:sp>
      <p:sp>
        <p:nvSpPr>
          <p:cNvPr id="3" name="İçerik Yer Tutucusu 2"/>
          <p:cNvSpPr>
            <a:spLocks noGrp="1"/>
          </p:cNvSpPr>
          <p:nvPr>
            <p:ph idx="1"/>
          </p:nvPr>
        </p:nvSpPr>
        <p:spPr>
          <a:xfrm>
            <a:off x="838200" y="1345722"/>
            <a:ext cx="10515600" cy="4831241"/>
          </a:xfrm>
        </p:spPr>
        <p:txBody>
          <a:bodyPr/>
          <a:lstStyle/>
          <a:p>
            <a:r>
              <a:rPr lang="tr-TR" dirty="0" smtClean="0"/>
              <a:t>Araştırmacı merkezi fenomeni tanımlar. Merkezi fenomen araştırmada incelenen ya da ortaya çıkarılan merkezi bir kavramdır. Örneğin kriz anındaki liderlik tarzı, işe alırken yapılan ayrımcılık vb.</a:t>
            </a:r>
          </a:p>
          <a:p>
            <a:r>
              <a:rPr lang="tr-TR" dirty="0" smtClean="0"/>
              <a:t>Nitel araştırmada araştırmacıya çalışmanın başlangıcında tek bir kavram üzerine odaklanması tavsiye edilir. Araştırma esnasında ilk fenomenin keşfinden sonra gruplar karşılaştırılabilir veya aralarındaki ilişkilere bakılabilir. </a:t>
            </a:r>
          </a:p>
          <a:p>
            <a:r>
              <a:rPr lang="tr-TR" dirty="0" smtClean="0"/>
              <a:t>Araştırmacı katılımcılara, çalışmanın yürütüldüğü mekana/yere işaret eder. Katılımcılar bir kişi (anlatı) olabileceği gibi birkaç kişi (kuram oluşturma, fenomenoloji) , bir grup (</a:t>
            </a:r>
            <a:r>
              <a:rPr lang="tr-TR" dirty="0" err="1" smtClean="0"/>
              <a:t>etnografi</a:t>
            </a:r>
            <a:r>
              <a:rPr lang="tr-TR" dirty="0" smtClean="0"/>
              <a:t>) ya da bir mekan (durum çalışması) olabilir. </a:t>
            </a:r>
          </a:p>
        </p:txBody>
      </p:sp>
    </p:spTree>
    <p:extLst>
      <p:ext uri="{BB962C8B-B14F-4D97-AF65-F5344CB8AC3E}">
        <p14:creationId xmlns:p14="http://schemas.microsoft.com/office/powerpoint/2010/main" val="40887619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1073</Words>
  <Application>Microsoft Office PowerPoint</Application>
  <PresentationFormat>Geniş ekran</PresentationFormat>
  <Paragraphs>52</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Araştırma Problemi</vt:lpstr>
      <vt:lpstr>Problem cümlesi</vt:lpstr>
      <vt:lpstr>Giriş: Problem</vt:lpstr>
      <vt:lpstr>Giriş: Problem</vt:lpstr>
      <vt:lpstr>Giriş: Problem</vt:lpstr>
      <vt:lpstr>Giriş: problem</vt:lpstr>
      <vt:lpstr>Amaç cümlesi</vt:lpstr>
      <vt:lpstr>Giriş: amaç</vt:lpstr>
      <vt:lpstr>Giriş: amaç</vt:lpstr>
      <vt:lpstr>Giriş: merkezi fenomen/kavram</vt:lpstr>
      <vt:lpstr>Araştırma problemleri: Ana problem</vt:lpstr>
      <vt:lpstr>Araştırma problemleri: ana problem</vt:lpstr>
      <vt:lpstr>Bir durum çalışması amaç örneği: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Araştırma Problemi</dc:title>
  <dc:creator>default default</dc:creator>
  <cp:lastModifiedBy>default default</cp:lastModifiedBy>
  <cp:revision>11</cp:revision>
  <dcterms:created xsi:type="dcterms:W3CDTF">2021-03-30T18:39:50Z</dcterms:created>
  <dcterms:modified xsi:type="dcterms:W3CDTF">2021-03-30T20:26:56Z</dcterms:modified>
</cp:coreProperties>
</file>