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5" autoAdjust="0"/>
    <p:restoredTop sz="94660"/>
  </p:normalViewPr>
  <p:slideViewPr>
    <p:cSldViewPr snapToGrid="0">
      <p:cViewPr varScale="1">
        <p:scale>
          <a:sx n="55" d="100"/>
          <a:sy n="55" d="100"/>
        </p:scale>
        <p:origin x="51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61F9E3B-EE92-47ED-B32A-7EDF811A6928}" type="datetimeFigureOut">
              <a:rPr lang="tr-TR" smtClean="0"/>
              <a:t>28.2.2022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6B04EE8-B183-4A1B-8F5F-2E1D1C2AF308}" type="slidenum">
              <a:rPr lang="tr-TR" smtClean="0"/>
              <a:t>‹#›</a:t>
            </a:fld>
            <a:endParaRPr lang="tr-TR"/>
          </a:p>
        </p:txBody>
      </p:sp>
    </p:spTree>
    <p:extLst>
      <p:ext uri="{BB962C8B-B14F-4D97-AF65-F5344CB8AC3E}">
        <p14:creationId xmlns:p14="http://schemas.microsoft.com/office/powerpoint/2010/main" val="3561269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61F9E3B-EE92-47ED-B32A-7EDF811A6928}" type="datetimeFigureOut">
              <a:rPr lang="tr-TR" smtClean="0"/>
              <a:t>28.2.2022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6B04EE8-B183-4A1B-8F5F-2E1D1C2AF308}" type="slidenum">
              <a:rPr lang="tr-TR" smtClean="0"/>
              <a:t>‹#›</a:t>
            </a:fld>
            <a:endParaRPr lang="tr-TR"/>
          </a:p>
        </p:txBody>
      </p:sp>
    </p:spTree>
    <p:extLst>
      <p:ext uri="{BB962C8B-B14F-4D97-AF65-F5344CB8AC3E}">
        <p14:creationId xmlns:p14="http://schemas.microsoft.com/office/powerpoint/2010/main" val="37279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61F9E3B-EE92-47ED-B32A-7EDF811A6928}" type="datetimeFigureOut">
              <a:rPr lang="tr-TR" smtClean="0"/>
              <a:t>28.2.2022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6B04EE8-B183-4A1B-8F5F-2E1D1C2AF308}" type="slidenum">
              <a:rPr lang="tr-TR" smtClean="0"/>
              <a:t>‹#›</a:t>
            </a:fld>
            <a:endParaRPr lang="tr-TR"/>
          </a:p>
        </p:txBody>
      </p:sp>
    </p:spTree>
    <p:extLst>
      <p:ext uri="{BB962C8B-B14F-4D97-AF65-F5344CB8AC3E}">
        <p14:creationId xmlns:p14="http://schemas.microsoft.com/office/powerpoint/2010/main" val="4058397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61F9E3B-EE92-47ED-B32A-7EDF811A6928}" type="datetimeFigureOut">
              <a:rPr lang="tr-TR" smtClean="0"/>
              <a:t>28.2.2022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6B04EE8-B183-4A1B-8F5F-2E1D1C2AF308}" type="slidenum">
              <a:rPr lang="tr-TR" smtClean="0"/>
              <a:t>‹#›</a:t>
            </a:fld>
            <a:endParaRPr lang="tr-TR"/>
          </a:p>
        </p:txBody>
      </p:sp>
    </p:spTree>
    <p:extLst>
      <p:ext uri="{BB962C8B-B14F-4D97-AF65-F5344CB8AC3E}">
        <p14:creationId xmlns:p14="http://schemas.microsoft.com/office/powerpoint/2010/main" val="2079838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61F9E3B-EE92-47ED-B32A-7EDF811A6928}" type="datetimeFigureOut">
              <a:rPr lang="tr-TR" smtClean="0"/>
              <a:t>28.2.2022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6B04EE8-B183-4A1B-8F5F-2E1D1C2AF308}" type="slidenum">
              <a:rPr lang="tr-TR" smtClean="0"/>
              <a:t>‹#›</a:t>
            </a:fld>
            <a:endParaRPr lang="tr-TR"/>
          </a:p>
        </p:txBody>
      </p:sp>
    </p:spTree>
    <p:extLst>
      <p:ext uri="{BB962C8B-B14F-4D97-AF65-F5344CB8AC3E}">
        <p14:creationId xmlns:p14="http://schemas.microsoft.com/office/powerpoint/2010/main" val="1335371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61F9E3B-EE92-47ED-B32A-7EDF811A6928}" type="datetimeFigureOut">
              <a:rPr lang="tr-TR" smtClean="0"/>
              <a:t>28.2.2022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6B04EE8-B183-4A1B-8F5F-2E1D1C2AF308}" type="slidenum">
              <a:rPr lang="tr-TR" smtClean="0"/>
              <a:t>‹#›</a:t>
            </a:fld>
            <a:endParaRPr lang="tr-TR"/>
          </a:p>
        </p:txBody>
      </p:sp>
    </p:spTree>
    <p:extLst>
      <p:ext uri="{BB962C8B-B14F-4D97-AF65-F5344CB8AC3E}">
        <p14:creationId xmlns:p14="http://schemas.microsoft.com/office/powerpoint/2010/main" val="63061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61F9E3B-EE92-47ED-B32A-7EDF811A6928}" type="datetimeFigureOut">
              <a:rPr lang="tr-TR" smtClean="0"/>
              <a:t>28.2.2022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6B04EE8-B183-4A1B-8F5F-2E1D1C2AF308}" type="slidenum">
              <a:rPr lang="tr-TR" smtClean="0"/>
              <a:t>‹#›</a:t>
            </a:fld>
            <a:endParaRPr lang="tr-TR"/>
          </a:p>
        </p:txBody>
      </p:sp>
    </p:spTree>
    <p:extLst>
      <p:ext uri="{BB962C8B-B14F-4D97-AF65-F5344CB8AC3E}">
        <p14:creationId xmlns:p14="http://schemas.microsoft.com/office/powerpoint/2010/main" val="2601338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61F9E3B-EE92-47ED-B32A-7EDF811A6928}" type="datetimeFigureOut">
              <a:rPr lang="tr-TR" smtClean="0"/>
              <a:t>28.2.2022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6B04EE8-B183-4A1B-8F5F-2E1D1C2AF308}" type="slidenum">
              <a:rPr lang="tr-TR" smtClean="0"/>
              <a:t>‹#›</a:t>
            </a:fld>
            <a:endParaRPr lang="tr-TR"/>
          </a:p>
        </p:txBody>
      </p:sp>
    </p:spTree>
    <p:extLst>
      <p:ext uri="{BB962C8B-B14F-4D97-AF65-F5344CB8AC3E}">
        <p14:creationId xmlns:p14="http://schemas.microsoft.com/office/powerpoint/2010/main" val="521090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61F9E3B-EE92-47ED-B32A-7EDF811A6928}" type="datetimeFigureOut">
              <a:rPr lang="tr-TR" smtClean="0"/>
              <a:t>28.2.2022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6B04EE8-B183-4A1B-8F5F-2E1D1C2AF308}" type="slidenum">
              <a:rPr lang="tr-TR" smtClean="0"/>
              <a:t>‹#›</a:t>
            </a:fld>
            <a:endParaRPr lang="tr-TR"/>
          </a:p>
        </p:txBody>
      </p:sp>
    </p:spTree>
    <p:extLst>
      <p:ext uri="{BB962C8B-B14F-4D97-AF65-F5344CB8AC3E}">
        <p14:creationId xmlns:p14="http://schemas.microsoft.com/office/powerpoint/2010/main" val="4284409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61F9E3B-EE92-47ED-B32A-7EDF811A6928}" type="datetimeFigureOut">
              <a:rPr lang="tr-TR" smtClean="0"/>
              <a:t>28.2.2022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6B04EE8-B183-4A1B-8F5F-2E1D1C2AF308}" type="slidenum">
              <a:rPr lang="tr-TR" smtClean="0"/>
              <a:t>‹#›</a:t>
            </a:fld>
            <a:endParaRPr lang="tr-TR"/>
          </a:p>
        </p:txBody>
      </p:sp>
    </p:spTree>
    <p:extLst>
      <p:ext uri="{BB962C8B-B14F-4D97-AF65-F5344CB8AC3E}">
        <p14:creationId xmlns:p14="http://schemas.microsoft.com/office/powerpoint/2010/main" val="3832764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61F9E3B-EE92-47ED-B32A-7EDF811A6928}" type="datetimeFigureOut">
              <a:rPr lang="tr-TR" smtClean="0"/>
              <a:t>28.2.2022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6B04EE8-B183-4A1B-8F5F-2E1D1C2AF308}" type="slidenum">
              <a:rPr lang="tr-TR" smtClean="0"/>
              <a:t>‹#›</a:t>
            </a:fld>
            <a:endParaRPr lang="tr-TR"/>
          </a:p>
        </p:txBody>
      </p:sp>
    </p:spTree>
    <p:extLst>
      <p:ext uri="{BB962C8B-B14F-4D97-AF65-F5344CB8AC3E}">
        <p14:creationId xmlns:p14="http://schemas.microsoft.com/office/powerpoint/2010/main" val="132044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1F9E3B-EE92-47ED-B32A-7EDF811A6928}" type="datetimeFigureOut">
              <a:rPr lang="tr-TR" smtClean="0"/>
              <a:t>28.2.2022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04EE8-B183-4A1B-8F5F-2E1D1C2AF308}" type="slidenum">
              <a:rPr lang="tr-TR" smtClean="0"/>
              <a:t>‹#›</a:t>
            </a:fld>
            <a:endParaRPr lang="tr-TR"/>
          </a:p>
        </p:txBody>
      </p:sp>
    </p:spTree>
    <p:extLst>
      <p:ext uri="{BB962C8B-B14F-4D97-AF65-F5344CB8AC3E}">
        <p14:creationId xmlns:p14="http://schemas.microsoft.com/office/powerpoint/2010/main" val="2106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ARAŞTIRMA PARADİGMALARI</a:t>
            </a:r>
            <a:endParaRPr lang="tr-TR" dirty="0"/>
          </a:p>
        </p:txBody>
      </p:sp>
      <p:sp>
        <p:nvSpPr>
          <p:cNvPr id="3" name="Alt Başlık 2"/>
          <p:cNvSpPr>
            <a:spLocks noGrp="1"/>
          </p:cNvSpPr>
          <p:nvPr>
            <p:ph type="subTitle" idx="1"/>
          </p:nvPr>
        </p:nvSpPr>
        <p:spPr/>
        <p:txBody>
          <a:bodyPr/>
          <a:lstStyle/>
          <a:p>
            <a:r>
              <a:rPr lang="tr-TR" dirty="0" smtClean="0"/>
              <a:t>POZİTİVİZM VE YORUMSAMACILIK</a:t>
            </a:r>
            <a:endParaRPr lang="tr-TR" dirty="0"/>
          </a:p>
        </p:txBody>
      </p:sp>
    </p:spTree>
    <p:extLst>
      <p:ext uri="{BB962C8B-B14F-4D97-AF65-F5344CB8AC3E}">
        <p14:creationId xmlns:p14="http://schemas.microsoft.com/office/powerpoint/2010/main" val="1696977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Pozitivizmin Eleştirisi</a:t>
            </a:r>
            <a:endParaRPr lang="tr-TR" dirty="0"/>
          </a:p>
        </p:txBody>
      </p:sp>
      <p:sp>
        <p:nvSpPr>
          <p:cNvPr id="3" name="İçerik Yer Tutucusu 2"/>
          <p:cNvSpPr>
            <a:spLocks noGrp="1"/>
          </p:cNvSpPr>
          <p:nvPr>
            <p:ph idx="1"/>
          </p:nvPr>
        </p:nvSpPr>
        <p:spPr/>
        <p:txBody>
          <a:bodyPr>
            <a:normAutofit lnSpcReduction="10000"/>
          </a:bodyPr>
          <a:lstStyle/>
          <a:p>
            <a:r>
              <a:rPr lang="tr-TR" dirty="0" smtClean="0"/>
              <a:t>Pozitivizme yönelik eleştiriler 1960’lardan itibaren başlamıştır. </a:t>
            </a:r>
          </a:p>
          <a:p>
            <a:r>
              <a:rPr lang="tr-TR" dirty="0" smtClean="0"/>
              <a:t>Sosyal </a:t>
            </a:r>
            <a:r>
              <a:rPr lang="tr-TR" dirty="0" err="1" smtClean="0"/>
              <a:t>oluşturmacılık</a:t>
            </a:r>
            <a:r>
              <a:rPr lang="tr-TR" dirty="0" smtClean="0"/>
              <a:t>, </a:t>
            </a:r>
            <a:r>
              <a:rPr lang="tr-TR" dirty="0" err="1" smtClean="0"/>
              <a:t>yorumsamacılık</a:t>
            </a:r>
            <a:r>
              <a:rPr lang="tr-TR" dirty="0" smtClean="0"/>
              <a:t>, </a:t>
            </a:r>
            <a:r>
              <a:rPr lang="tr-TR" dirty="0" err="1" smtClean="0"/>
              <a:t>olgubilim</a:t>
            </a:r>
            <a:r>
              <a:rPr lang="tr-TR" dirty="0" smtClean="0"/>
              <a:t> gibi yeni akımlar ortaya çıkmış ve bu akımlar pozitivizmin objektif gerçeklik, incelenen olgu ile araştırmacının birbirinden bağımsız oluşu gibi varsayımlarını eleştirmişlerdir.</a:t>
            </a:r>
          </a:p>
          <a:p>
            <a:r>
              <a:rPr lang="tr-TR" dirty="0" smtClean="0"/>
              <a:t>Objektife karşı sübjektif, nedenselliğe karşı olasılıklar, evrensele karşı göreceli ve durumlara göre, araştırmacının bağımsızlığına karşı, onun olguları algılama, yorumlama ve anlamlandırma süreçlerinin önemi.</a:t>
            </a:r>
          </a:p>
          <a:p>
            <a:r>
              <a:rPr lang="tr-TR" dirty="0" smtClean="0"/>
              <a:t>Pozitivizmin eleştirilerinden birisi de determinist olmasıdır. Araştırmacının bir ayna gibi tarafsız olarak tüm gerçekliği dışarıya yansıttığını varsaymıştır. </a:t>
            </a:r>
            <a:endParaRPr lang="tr-TR" dirty="0"/>
          </a:p>
        </p:txBody>
      </p:sp>
    </p:spTree>
    <p:extLst>
      <p:ext uri="{BB962C8B-B14F-4D97-AF65-F5344CB8AC3E}">
        <p14:creationId xmlns:p14="http://schemas.microsoft.com/office/powerpoint/2010/main" val="1830834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Post-Pozitivizm</a:t>
            </a:r>
            <a:endParaRPr lang="tr-TR" dirty="0"/>
          </a:p>
        </p:txBody>
      </p:sp>
      <p:sp>
        <p:nvSpPr>
          <p:cNvPr id="3" name="İçerik Yer Tutucusu 2"/>
          <p:cNvSpPr>
            <a:spLocks noGrp="1"/>
          </p:cNvSpPr>
          <p:nvPr>
            <p:ph idx="1"/>
          </p:nvPr>
        </p:nvSpPr>
        <p:spPr>
          <a:xfrm>
            <a:off x="838200" y="1468582"/>
            <a:ext cx="10515600" cy="4708381"/>
          </a:xfrm>
        </p:spPr>
        <p:txBody>
          <a:bodyPr>
            <a:normAutofit/>
          </a:bodyPr>
          <a:lstStyle/>
          <a:p>
            <a:r>
              <a:rPr lang="tr-TR" dirty="0" smtClean="0"/>
              <a:t>Bilim felsefesinin gelişiminde pozitivizme getirilen eleştirilerle birlikte şekillenmiştir. </a:t>
            </a:r>
          </a:p>
          <a:p>
            <a:r>
              <a:rPr lang="tr-TR" dirty="0" smtClean="0"/>
              <a:t>Pozitivizmin varsaydığı objektivizm ve kanıtlanabilirlik ilkelerini eleştirir.</a:t>
            </a:r>
          </a:p>
          <a:p>
            <a:r>
              <a:rPr lang="tr-TR" dirty="0" smtClean="0"/>
              <a:t>Post-pozitivizmin eleştirileri sonra yorumlayıc</a:t>
            </a:r>
            <a:r>
              <a:rPr lang="tr-TR" dirty="0" smtClean="0"/>
              <a:t>ı bir yaklaşıma dönüşerek sosyal aktörlerin eylemlerini yönlendiren sübjektif anlamların keşfine odaklanmıştır. </a:t>
            </a:r>
          </a:p>
          <a:p>
            <a:r>
              <a:rPr lang="tr-TR" dirty="0" smtClean="0"/>
              <a:t>Buna göre sosyal olgular evrensel kurallar tarafından değil, karmaşık kültürel ve sosyal etkiler yoluyla oluşturulur. </a:t>
            </a:r>
            <a:endParaRPr lang="tr-TR" dirty="0"/>
          </a:p>
        </p:txBody>
      </p:sp>
    </p:spTree>
    <p:extLst>
      <p:ext uri="{BB962C8B-B14F-4D97-AF65-F5344CB8AC3E}">
        <p14:creationId xmlns:p14="http://schemas.microsoft.com/office/powerpoint/2010/main" val="3578543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158875"/>
          </a:xfrm>
        </p:spPr>
        <p:txBody>
          <a:bodyPr/>
          <a:lstStyle/>
          <a:p>
            <a:r>
              <a:rPr lang="tr-TR" dirty="0" smtClean="0"/>
              <a:t>Post-Pozitivist Yaklaşım</a:t>
            </a:r>
            <a:endParaRPr lang="tr-TR" dirty="0"/>
          </a:p>
        </p:txBody>
      </p:sp>
      <p:sp>
        <p:nvSpPr>
          <p:cNvPr id="3" name="İçerik Yer Tutucusu 2"/>
          <p:cNvSpPr>
            <a:spLocks noGrp="1"/>
          </p:cNvSpPr>
          <p:nvPr>
            <p:ph idx="1"/>
          </p:nvPr>
        </p:nvSpPr>
        <p:spPr>
          <a:xfrm>
            <a:off x="838200" y="1524000"/>
            <a:ext cx="10515600" cy="4652963"/>
          </a:xfrm>
        </p:spPr>
        <p:txBody>
          <a:bodyPr/>
          <a:lstStyle/>
          <a:p>
            <a:r>
              <a:rPr lang="tr-TR" dirty="0" smtClean="0"/>
              <a:t>Teorisyenler </a:t>
            </a:r>
            <a:r>
              <a:rPr lang="tr-TR" dirty="0"/>
              <a:t>s</a:t>
            </a:r>
            <a:r>
              <a:rPr lang="tr-TR" dirty="0" smtClean="0"/>
              <a:t>osyal gerçekliğin mutlak olmadığını, daha derinlerde yatan süreçlerin bir yansıması olduğu görüşünü ileri sürmüşlerdir. </a:t>
            </a:r>
            <a:endParaRPr lang="tr-TR" dirty="0"/>
          </a:p>
          <a:p>
            <a:r>
              <a:rPr lang="tr-TR" dirty="0" smtClean="0"/>
              <a:t>Holografik bir evren görüşüne sahiptir.</a:t>
            </a:r>
          </a:p>
          <a:p>
            <a:r>
              <a:rPr lang="tr-TR" dirty="0" smtClean="0"/>
              <a:t>Gerçeklik karmaşıktır, özneldir ve önceden kestirilemez</a:t>
            </a:r>
          </a:p>
          <a:p>
            <a:r>
              <a:rPr lang="tr-TR" dirty="0" smtClean="0"/>
              <a:t>Gelecek ve yön belirsizdir</a:t>
            </a:r>
            <a:r>
              <a:rPr lang="tr-TR" dirty="0"/>
              <a:t>. Durumsallık </a:t>
            </a:r>
            <a:r>
              <a:rPr lang="tr-TR" dirty="0" err="1"/>
              <a:t>sözkonusudur</a:t>
            </a:r>
            <a:r>
              <a:rPr lang="tr-TR" dirty="0"/>
              <a:t>. </a:t>
            </a:r>
            <a:endParaRPr lang="tr-TR" dirty="0" smtClean="0"/>
          </a:p>
          <a:p>
            <a:r>
              <a:rPr lang="tr-TR" dirty="0" smtClean="0"/>
              <a:t>Eksik, görüş açısına göre değişen bilgi</a:t>
            </a:r>
          </a:p>
          <a:p>
            <a:r>
              <a:rPr lang="tr-TR" dirty="0" smtClean="0"/>
              <a:t>Araştırma sürecine katılım, </a:t>
            </a:r>
            <a:r>
              <a:rPr lang="tr-TR" dirty="0" err="1" smtClean="0"/>
              <a:t>nitelleştirme</a:t>
            </a:r>
            <a:r>
              <a:rPr lang="tr-TR" dirty="0" smtClean="0"/>
              <a:t>, değer yüklenmiş sonuçlar, bilginin yorumlanması ve oluşturulması </a:t>
            </a:r>
            <a:r>
              <a:rPr lang="tr-TR" dirty="0" err="1" smtClean="0"/>
              <a:t>sözkonusudur</a:t>
            </a:r>
            <a:r>
              <a:rPr lang="tr-TR" dirty="0" smtClean="0"/>
              <a:t>. </a:t>
            </a:r>
          </a:p>
          <a:p>
            <a:r>
              <a:rPr lang="tr-TR" dirty="0" smtClean="0"/>
              <a:t>Nitel araştırma yöntemleriyle ilişkilendirilmiştir.</a:t>
            </a:r>
          </a:p>
        </p:txBody>
      </p:sp>
    </p:spTree>
    <p:extLst>
      <p:ext uri="{BB962C8B-B14F-4D97-AF65-F5344CB8AC3E}">
        <p14:creationId xmlns:p14="http://schemas.microsoft.com/office/powerpoint/2010/main" val="3188908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çerik Yer Tutucusu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16200000">
            <a:off x="2951019" y="-1939640"/>
            <a:ext cx="6276107" cy="10681855"/>
          </a:xfrm>
        </p:spPr>
      </p:pic>
    </p:spTree>
    <p:extLst>
      <p:ext uri="{BB962C8B-B14F-4D97-AF65-F5344CB8AC3E}">
        <p14:creationId xmlns:p14="http://schemas.microsoft.com/office/powerpoint/2010/main" val="1392104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593273"/>
            <a:ext cx="10515600" cy="4583690"/>
          </a:xfrm>
        </p:spPr>
        <p:txBody>
          <a:bodyPr/>
          <a:lstStyle/>
          <a:p>
            <a:r>
              <a:rPr lang="tr-TR" dirty="0" smtClean="0"/>
              <a:t>Nitel araştırmalar post-pozitivizmle ilişkilendirilse de pozitivist nitel araştırmalar da vardır. </a:t>
            </a:r>
          </a:p>
          <a:p>
            <a:r>
              <a:rPr lang="tr-TR" dirty="0" smtClean="0"/>
              <a:t>Pozitivist nitel araştırmalar geleneksel pozitivist varsayımlara sahiptirler. </a:t>
            </a:r>
          </a:p>
          <a:p>
            <a:r>
              <a:rPr lang="tr-TR" dirty="0" smtClean="0"/>
              <a:t>Post-Pozitivist nitel araştırmalar ise sosyal ve örgütsel gerçekliği oluşturulan bir anlam dünyası olarak görür. Bu nedenle araştırmacının görevi dış dünyada var olan bir gerçekliği tespit değil, sosyal/örgütsel gerçekliğin oluşumunu anlamaktır. </a:t>
            </a:r>
            <a:endParaRPr lang="tr-TR" dirty="0"/>
          </a:p>
        </p:txBody>
      </p:sp>
    </p:spTree>
    <p:extLst>
      <p:ext uri="{BB962C8B-B14F-4D97-AF65-F5344CB8AC3E}">
        <p14:creationId xmlns:p14="http://schemas.microsoft.com/office/powerpoint/2010/main" val="3367435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Yorumsamacı</a:t>
            </a:r>
            <a:r>
              <a:rPr lang="tr-TR" dirty="0" smtClean="0"/>
              <a:t>/Yorumlayıcı (</a:t>
            </a:r>
            <a:r>
              <a:rPr lang="tr-TR" dirty="0" err="1" smtClean="0"/>
              <a:t>hermeneutik</a:t>
            </a:r>
            <a:r>
              <a:rPr lang="tr-TR" dirty="0" smtClean="0"/>
              <a:t>) Yaklaşım</a:t>
            </a:r>
            <a:endParaRPr lang="tr-TR" dirty="0"/>
          </a:p>
        </p:txBody>
      </p:sp>
      <p:sp>
        <p:nvSpPr>
          <p:cNvPr id="3" name="İçerik Yer Tutucusu 2"/>
          <p:cNvSpPr>
            <a:spLocks noGrp="1"/>
          </p:cNvSpPr>
          <p:nvPr>
            <p:ph idx="1"/>
          </p:nvPr>
        </p:nvSpPr>
        <p:spPr/>
        <p:txBody>
          <a:bodyPr/>
          <a:lstStyle/>
          <a:p>
            <a:r>
              <a:rPr lang="tr-TR" dirty="0" smtClean="0"/>
              <a:t>Yorumlayıcı yaklaşım sosyal dünyanın doğal ve fiziksel dünyanın incelendiği şekilde araştırılmayacağını savunur. </a:t>
            </a:r>
          </a:p>
          <a:p>
            <a:r>
              <a:rPr lang="tr-TR" dirty="0" err="1" smtClean="0"/>
              <a:t>Immanuel</a:t>
            </a:r>
            <a:r>
              <a:rPr lang="tr-TR" dirty="0" smtClean="0"/>
              <a:t> Kant’ın «Saf Aklın Eleştirisi» adlı kitabındaki bireysel deneyimler ile akılcılık arasındaki algılara bağlı ilişkiyi açıklamaya odaklanmıştır. </a:t>
            </a:r>
          </a:p>
          <a:p>
            <a:r>
              <a:rPr lang="tr-TR" dirty="0" smtClean="0"/>
              <a:t>Kant’a göre bireysel deneyimler hiçbir zaman doğrudan aktarılamaz, deneyimlerin dünyası bireysel algılarla şekillenir. </a:t>
            </a:r>
          </a:p>
          <a:p>
            <a:r>
              <a:rPr lang="tr-TR" dirty="0" smtClean="0"/>
              <a:t>Yorumlayıcı yaklaşım Benzer şekilde objektif gözlemle anlaşılması mümkün olmayan anlamların, aktörlerin geçmiş bilgi ve değer sistemlerine dayanarak anlaşılabileceğini savunur. </a:t>
            </a:r>
            <a:endParaRPr lang="tr-TR" dirty="0"/>
          </a:p>
        </p:txBody>
      </p:sp>
    </p:spTree>
    <p:extLst>
      <p:ext uri="{BB962C8B-B14F-4D97-AF65-F5344CB8AC3E}">
        <p14:creationId xmlns:p14="http://schemas.microsoft.com/office/powerpoint/2010/main" val="716781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Örgütler açısından</a:t>
            </a:r>
            <a:endParaRPr lang="tr-TR" dirty="0"/>
          </a:p>
        </p:txBody>
      </p:sp>
      <p:sp>
        <p:nvSpPr>
          <p:cNvPr id="3" name="İçerik Yer Tutucusu 2"/>
          <p:cNvSpPr>
            <a:spLocks noGrp="1"/>
          </p:cNvSpPr>
          <p:nvPr>
            <p:ph idx="1"/>
          </p:nvPr>
        </p:nvSpPr>
        <p:spPr/>
        <p:txBody>
          <a:bodyPr/>
          <a:lstStyle/>
          <a:p>
            <a:r>
              <a:rPr lang="tr-TR" dirty="0" smtClean="0"/>
              <a:t>Yorumlayıcı yaklaşım örgütleri objektif/idealist ontoloji ve sübjektif </a:t>
            </a:r>
            <a:r>
              <a:rPr lang="tr-TR" dirty="0" err="1" smtClean="0"/>
              <a:t>epitemoloji</a:t>
            </a:r>
            <a:r>
              <a:rPr lang="tr-TR" dirty="0" smtClean="0"/>
              <a:t> çerçevesinde değerlendirmiş,</a:t>
            </a:r>
          </a:p>
          <a:p>
            <a:r>
              <a:rPr lang="tr-TR" dirty="0" smtClean="0"/>
              <a:t>İnsan bilincini (fenomenoloji) ve kimliğini (</a:t>
            </a:r>
            <a:r>
              <a:rPr lang="tr-TR" dirty="0" err="1" smtClean="0"/>
              <a:t>hermeneutik</a:t>
            </a:r>
            <a:r>
              <a:rPr lang="tr-TR" dirty="0" smtClean="0"/>
              <a:t>) vurgulamış </a:t>
            </a:r>
          </a:p>
          <a:p>
            <a:r>
              <a:rPr lang="tr-TR" dirty="0" smtClean="0"/>
              <a:t>Özellikle sosyal olguların sübjektif anlam ve anlamlandırmaya bağlı olduğunu savunmuştur. </a:t>
            </a:r>
          </a:p>
          <a:p>
            <a:r>
              <a:rPr lang="tr-TR" dirty="0" smtClean="0"/>
              <a:t>Anlamlara doğrudan ulaşılamaz; ancak insan eserlerinin (sanat, edebiyat, mimari gibi) yorumlanması </a:t>
            </a:r>
            <a:r>
              <a:rPr lang="tr-TR" smtClean="0"/>
              <a:t>ile ulaşılabilir.</a:t>
            </a:r>
          </a:p>
          <a:p>
            <a:pPr marL="0" indent="0">
              <a:buNone/>
            </a:pPr>
            <a:endParaRPr lang="tr-TR" dirty="0"/>
          </a:p>
        </p:txBody>
      </p:sp>
    </p:spTree>
    <p:extLst>
      <p:ext uri="{BB962C8B-B14F-4D97-AF65-F5344CB8AC3E}">
        <p14:creationId xmlns:p14="http://schemas.microsoft.com/office/powerpoint/2010/main" val="244149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75748"/>
          </a:xfrm>
        </p:spPr>
        <p:txBody>
          <a:bodyPr/>
          <a:lstStyle/>
          <a:p>
            <a:r>
              <a:rPr lang="tr-TR" dirty="0" smtClean="0"/>
              <a:t>Bilimsel araştırmanın amacı</a:t>
            </a:r>
            <a:endParaRPr lang="tr-TR" dirty="0"/>
          </a:p>
        </p:txBody>
      </p:sp>
      <p:sp>
        <p:nvSpPr>
          <p:cNvPr id="3" name="İçerik Yer Tutucusu 2"/>
          <p:cNvSpPr>
            <a:spLocks noGrp="1"/>
          </p:cNvSpPr>
          <p:nvPr>
            <p:ph idx="1"/>
          </p:nvPr>
        </p:nvSpPr>
        <p:spPr>
          <a:xfrm>
            <a:off x="838200" y="1440874"/>
            <a:ext cx="10515600" cy="4736089"/>
          </a:xfrm>
        </p:spPr>
        <p:txBody>
          <a:bodyPr>
            <a:normAutofit/>
          </a:bodyPr>
          <a:lstStyle/>
          <a:p>
            <a:pPr marL="0" indent="0">
              <a:buNone/>
            </a:pPr>
            <a:r>
              <a:rPr lang="tr-TR" dirty="0" smtClean="0"/>
              <a:t>	Bilimin amacı olguları betimlemek, olgular arasındaki ilişkileri açıklamaktır. Araştırma ise olguları belirleme, niteliklerini açığa çıkarma, olguların niteliklerinin arasındaki ilişkileri ve olgular arasındaki ilişkileri belirleme ve çıkarımlarda bulunma amacıyla izlenen yolları ve yapılan eylemleri kapsar.</a:t>
            </a:r>
          </a:p>
          <a:p>
            <a:r>
              <a:rPr lang="tr-TR" dirty="0" smtClean="0"/>
              <a:t>Bilimsel araştırmanın konusu olan olgular bireyden topluma, doğadan evrene kadar varlığın farklı unsurlarını ve düzeylerini kapsar. </a:t>
            </a:r>
          </a:p>
          <a:p>
            <a:r>
              <a:rPr lang="tr-TR" dirty="0" smtClean="0"/>
              <a:t>Bir araştırma alanı olarak toplum pek çok alandan oluşur. Bunlardan birisi de işletmeler/örgütlerdir. Örgütler toplumların bir projeksiyonu olarak bireyleri, bireyler arası ilişkileri, üretimle ilgili teknik yönleri, ticari, finansal ve yönetsel boyutları kapsarlar.</a:t>
            </a:r>
            <a:endParaRPr lang="tr-TR" dirty="0"/>
          </a:p>
          <a:p>
            <a:endParaRPr lang="tr-TR" dirty="0"/>
          </a:p>
        </p:txBody>
      </p:sp>
    </p:spTree>
    <p:extLst>
      <p:ext uri="{BB962C8B-B14F-4D97-AF65-F5344CB8AC3E}">
        <p14:creationId xmlns:p14="http://schemas.microsoft.com/office/powerpoint/2010/main" val="1263514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Paradigma</a:t>
            </a:r>
            <a:endParaRPr lang="tr-TR" dirty="0"/>
          </a:p>
        </p:txBody>
      </p:sp>
      <p:sp>
        <p:nvSpPr>
          <p:cNvPr id="3" name="İçerik Yer Tutucusu 2"/>
          <p:cNvSpPr>
            <a:spLocks noGrp="1"/>
          </p:cNvSpPr>
          <p:nvPr>
            <p:ph idx="1"/>
          </p:nvPr>
        </p:nvSpPr>
        <p:spPr>
          <a:xfrm>
            <a:off x="838200" y="1399309"/>
            <a:ext cx="10515600" cy="4777654"/>
          </a:xfrm>
        </p:spPr>
        <p:txBody>
          <a:bodyPr>
            <a:normAutofit fontScale="92500" lnSpcReduction="10000"/>
          </a:bodyPr>
          <a:lstStyle/>
          <a:p>
            <a:r>
              <a:rPr lang="tr-TR" dirty="0" smtClean="0"/>
              <a:t>Bir örnek model olarak paradigma «bir zaman dilimi içinde bir grubun ya da topluluğun düşünme biçimi ve davranışlarını belirleyen bir dünya görüşü, bir algı dayanağı, bir izlenceler bütünü, bir perspektif» olarak tanımlanabilir. </a:t>
            </a:r>
          </a:p>
          <a:p>
            <a:r>
              <a:rPr lang="tr-TR" dirty="0" smtClean="0"/>
              <a:t>Her paradigma bir alandaki sorunlara yanıt olarak ortaya atılır. İlk önce az sayıda insan yeni yöntemleri kullanarak sorunları çözmeye çalışır. Zamanla çözümlerin etkili olduğu görüldüğünde daha çok insan bu yöntemleri benimser. Böylece bir dünya görüşü ve onunla bağlantılı izlenceler bütünü yaygın bir paradigma haline gelir. </a:t>
            </a:r>
          </a:p>
          <a:p>
            <a:r>
              <a:rPr lang="tr-TR" dirty="0" smtClean="0"/>
              <a:t>Belirli bir süre sonra (ki bu süre yüzyılları kapsayabilir) yeni sorunlar ortaya çıktıkça mevcut paradigma bu sorunları çözmede yetersiz kalabilir. Egemen paradigma düşüşe geçer ve arayışlar sonucu yeni paradigma adayları ortaya çıkmaya başlar. </a:t>
            </a:r>
            <a:endParaRPr lang="tr-TR" dirty="0"/>
          </a:p>
        </p:txBody>
      </p:sp>
    </p:spTree>
    <p:extLst>
      <p:ext uri="{BB962C8B-B14F-4D97-AF65-F5344CB8AC3E}">
        <p14:creationId xmlns:p14="http://schemas.microsoft.com/office/powerpoint/2010/main" val="3666397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75748"/>
          </a:xfrm>
        </p:spPr>
        <p:txBody>
          <a:bodyPr>
            <a:normAutofit fontScale="90000"/>
          </a:bodyPr>
          <a:lstStyle/>
          <a:p>
            <a:r>
              <a:rPr lang="tr-TR" dirty="0" smtClean="0"/>
              <a:t>Bilimsel araştırmanın iki paradigması: pozitivizm ve </a:t>
            </a:r>
            <a:r>
              <a:rPr lang="tr-TR" dirty="0" err="1" smtClean="0"/>
              <a:t>yorumsamacılık</a:t>
            </a:r>
            <a:endParaRPr lang="tr-TR" dirty="0"/>
          </a:p>
        </p:txBody>
      </p:sp>
      <p:sp>
        <p:nvSpPr>
          <p:cNvPr id="3" name="İçerik Yer Tutucusu 2"/>
          <p:cNvSpPr>
            <a:spLocks noGrp="1"/>
          </p:cNvSpPr>
          <p:nvPr>
            <p:ph idx="1"/>
          </p:nvPr>
        </p:nvSpPr>
        <p:spPr>
          <a:xfrm>
            <a:off x="838200" y="1565564"/>
            <a:ext cx="10515600" cy="4611399"/>
          </a:xfrm>
        </p:spPr>
        <p:txBody>
          <a:bodyPr>
            <a:normAutofit lnSpcReduction="10000"/>
          </a:bodyPr>
          <a:lstStyle/>
          <a:p>
            <a:r>
              <a:rPr lang="tr-TR" dirty="0" smtClean="0"/>
              <a:t>Pozitivizm: Evrenselci, analitik, indirgemeci, mekanik, modern</a:t>
            </a:r>
          </a:p>
          <a:p>
            <a:r>
              <a:rPr lang="tr-TR" dirty="0" smtClean="0"/>
              <a:t>Newton’un «Doğa </a:t>
            </a:r>
            <a:r>
              <a:rPr lang="tr-TR" dirty="0" err="1" smtClean="0"/>
              <a:t>Felsefesisini</a:t>
            </a:r>
            <a:r>
              <a:rPr lang="tr-TR" dirty="0" err="1" smtClean="0"/>
              <a:t>n</a:t>
            </a:r>
            <a:r>
              <a:rPr lang="tr-TR" dirty="0"/>
              <a:t> </a:t>
            </a:r>
            <a:r>
              <a:rPr lang="tr-TR" dirty="0" smtClean="0"/>
              <a:t>Matematiksel İlkeleri</a:t>
            </a:r>
            <a:r>
              <a:rPr lang="tr-TR" dirty="0" smtClean="0"/>
              <a:t>» </a:t>
            </a:r>
            <a:r>
              <a:rPr lang="tr-TR" dirty="0" smtClean="0"/>
              <a:t>kitabı ile başlar. </a:t>
            </a:r>
            <a:r>
              <a:rPr lang="tr-TR" dirty="0" err="1" smtClean="0"/>
              <a:t>Newtoncu</a:t>
            </a:r>
            <a:r>
              <a:rPr lang="tr-TR" dirty="0" smtClean="0"/>
              <a:t> paradigma makine gibi mekanik bir dünya görüşüne sahiptir. </a:t>
            </a:r>
            <a:endParaRPr lang="tr-TR" dirty="0" smtClean="0"/>
          </a:p>
          <a:p>
            <a:r>
              <a:rPr lang="tr-TR" dirty="0" err="1" smtClean="0"/>
              <a:t>Principia</a:t>
            </a:r>
            <a:r>
              <a:rPr lang="tr-TR" dirty="0" smtClean="0"/>
              <a:t> 200 yıldan daha uzun süredir doğanın doğru tasviri olarak bilim adamlarının göz önüne aldıkları tanımlar, önermeler ve kanıtlar sistemini kapsamaktadır. </a:t>
            </a:r>
          </a:p>
          <a:p>
            <a:r>
              <a:rPr lang="tr-TR" dirty="0" smtClean="0"/>
              <a:t>Günümüzün Post </a:t>
            </a:r>
            <a:r>
              <a:rPr lang="tr-TR" dirty="0" smtClean="0"/>
              <a:t>modern, post endüstriyel, post kapitalist, post pozitivist, post yapısalcı olarak nitelendirilen kavramların tümünün referans noktası 17-18. yüzyılda ortaya çıkan </a:t>
            </a:r>
            <a:r>
              <a:rPr lang="tr-TR" dirty="0" err="1" smtClean="0"/>
              <a:t>paradigmatik</a:t>
            </a:r>
            <a:r>
              <a:rPr lang="tr-TR" dirty="0" smtClean="0"/>
              <a:t> dönüşüme dayanır.  </a:t>
            </a:r>
            <a:endParaRPr lang="tr-TR" dirty="0"/>
          </a:p>
        </p:txBody>
      </p:sp>
    </p:spTree>
    <p:extLst>
      <p:ext uri="{BB962C8B-B14F-4D97-AF65-F5344CB8AC3E}">
        <p14:creationId xmlns:p14="http://schemas.microsoft.com/office/powerpoint/2010/main" val="76851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Pozitivizm</a:t>
            </a:r>
            <a:endParaRPr lang="tr-TR" dirty="0"/>
          </a:p>
        </p:txBody>
      </p:sp>
      <p:sp>
        <p:nvSpPr>
          <p:cNvPr id="3" name="İçerik Yer Tutucusu 2"/>
          <p:cNvSpPr>
            <a:spLocks noGrp="1"/>
          </p:cNvSpPr>
          <p:nvPr>
            <p:ph idx="1"/>
          </p:nvPr>
        </p:nvSpPr>
        <p:spPr/>
        <p:txBody>
          <a:bodyPr>
            <a:normAutofit/>
          </a:bodyPr>
          <a:lstStyle/>
          <a:p>
            <a:r>
              <a:rPr lang="tr-TR" dirty="0" smtClean="0"/>
              <a:t>Pozitivizm öncesi bilginin kaynağı: gelenek, din, mistik ve metafizik kaynaklar</a:t>
            </a:r>
            <a:endParaRPr lang="tr-TR" dirty="0"/>
          </a:p>
          <a:p>
            <a:r>
              <a:rPr lang="tr-TR" dirty="0" smtClean="0"/>
              <a:t>Pozitivizm objektif (nesnel) ve indirgemeyi kutsamıştır. Olay ve olgular bağlamdan, başka deyişler onları çevreleyen etkenlerden ve süreçlerden ayrıştırılmış, soyutlanmış, nesnelleştirilmiş, daha sonra da gözlenebilir ve ölçülebilir niteliklere indirgenmiştir. </a:t>
            </a:r>
            <a:endParaRPr lang="tr-TR" dirty="0" smtClean="0"/>
          </a:p>
          <a:p>
            <a:r>
              <a:rPr lang="tr-TR" dirty="0" smtClean="0"/>
              <a:t>Bilgi beş duyu ile elde edilir. Gözlem ve deney önemlidir.</a:t>
            </a:r>
            <a:endParaRPr lang="tr-TR" dirty="0" smtClean="0"/>
          </a:p>
          <a:p>
            <a:r>
              <a:rPr lang="tr-TR" dirty="0" smtClean="0"/>
              <a:t>Sosyal fizik</a:t>
            </a:r>
          </a:p>
          <a:p>
            <a:endParaRPr lang="tr-TR" dirty="0"/>
          </a:p>
        </p:txBody>
      </p:sp>
    </p:spTree>
    <p:extLst>
      <p:ext uri="{BB962C8B-B14F-4D97-AF65-F5344CB8AC3E}">
        <p14:creationId xmlns:p14="http://schemas.microsoft.com/office/powerpoint/2010/main" val="3125870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Pozitivist Paradigmanın Doğuşu</a:t>
            </a:r>
            <a:endParaRPr lang="tr-TR" dirty="0"/>
          </a:p>
        </p:txBody>
      </p:sp>
      <p:sp>
        <p:nvSpPr>
          <p:cNvPr id="3" name="İçerik Yer Tutucusu 2"/>
          <p:cNvSpPr>
            <a:spLocks noGrp="1"/>
          </p:cNvSpPr>
          <p:nvPr>
            <p:ph idx="1"/>
          </p:nvPr>
        </p:nvSpPr>
        <p:spPr/>
        <p:txBody>
          <a:bodyPr/>
          <a:lstStyle/>
          <a:p>
            <a:r>
              <a:rPr lang="tr-TR" dirty="0" smtClean="0"/>
              <a:t>17. Yüzyılda iki zıt eğilim vardı: </a:t>
            </a:r>
          </a:p>
          <a:p>
            <a:r>
              <a:rPr lang="tr-TR" dirty="0" smtClean="0"/>
              <a:t>1. </a:t>
            </a:r>
            <a:r>
              <a:rPr lang="tr-TR" dirty="0" smtClean="0"/>
              <a:t>Bacon’ın temsil ettiği deneysel </a:t>
            </a:r>
            <a:r>
              <a:rPr lang="tr-TR" dirty="0" err="1" smtClean="0"/>
              <a:t>tümevarımsal</a:t>
            </a:r>
            <a:r>
              <a:rPr lang="tr-TR" dirty="0" smtClean="0"/>
              <a:t> yöntem ve </a:t>
            </a:r>
          </a:p>
          <a:p>
            <a:r>
              <a:rPr lang="tr-TR" dirty="0" smtClean="0"/>
              <a:t>2. </a:t>
            </a:r>
            <a:r>
              <a:rPr lang="tr-TR" dirty="0" err="1" smtClean="0"/>
              <a:t>Decartes’ın</a:t>
            </a:r>
            <a:r>
              <a:rPr lang="tr-TR" dirty="0" smtClean="0"/>
              <a:t> temsil ettiği rasyonel, </a:t>
            </a:r>
            <a:r>
              <a:rPr lang="tr-TR" dirty="0" err="1" smtClean="0"/>
              <a:t>tümdengelimsel</a:t>
            </a:r>
            <a:r>
              <a:rPr lang="tr-TR" dirty="0" smtClean="0"/>
              <a:t> yöntem. </a:t>
            </a:r>
          </a:p>
          <a:p>
            <a:r>
              <a:rPr lang="tr-TR" dirty="0" smtClean="0"/>
              <a:t>Newton </a:t>
            </a:r>
            <a:r>
              <a:rPr lang="tr-TR" dirty="0" err="1" smtClean="0"/>
              <a:t>principia</a:t>
            </a:r>
            <a:r>
              <a:rPr lang="tr-TR" dirty="0" smtClean="0"/>
              <a:t> da her iki yöntemi de birleştirerek günümüzün doğa bilimlerindeki metodolojiyi ortaya çıkarmıştır.</a:t>
            </a:r>
          </a:p>
          <a:p>
            <a:r>
              <a:rPr lang="tr-TR" dirty="0" smtClean="0"/>
              <a:t>19. Yüzyılda bilim adamları evrenin mekanik modelini fizik, kimya, biyoloji, psikoloji ve toplum bilimlerinde işlemeye devam etmişlerdir.</a:t>
            </a:r>
            <a:endParaRPr lang="tr-TR" dirty="0"/>
          </a:p>
        </p:txBody>
      </p:sp>
    </p:spTree>
    <p:extLst>
      <p:ext uri="{BB962C8B-B14F-4D97-AF65-F5344CB8AC3E}">
        <p14:creationId xmlns:p14="http://schemas.microsoft.com/office/powerpoint/2010/main" val="2093422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117311"/>
          </a:xfrm>
        </p:spPr>
        <p:txBody>
          <a:bodyPr/>
          <a:lstStyle/>
          <a:p>
            <a:r>
              <a:rPr lang="tr-TR" dirty="0" smtClean="0"/>
              <a:t>Pozitivist Paradigmanın İlkeleri</a:t>
            </a:r>
            <a:endParaRPr lang="tr-TR" dirty="0"/>
          </a:p>
        </p:txBody>
      </p:sp>
      <p:sp>
        <p:nvSpPr>
          <p:cNvPr id="3" name="İçerik Yer Tutucusu 2"/>
          <p:cNvSpPr>
            <a:spLocks noGrp="1"/>
          </p:cNvSpPr>
          <p:nvPr>
            <p:ph idx="1"/>
          </p:nvPr>
        </p:nvSpPr>
        <p:spPr>
          <a:xfrm>
            <a:off x="838200" y="1482436"/>
            <a:ext cx="10515600" cy="4694527"/>
          </a:xfrm>
        </p:spPr>
        <p:txBody>
          <a:bodyPr/>
          <a:lstStyle/>
          <a:p>
            <a:r>
              <a:rPr lang="tr-TR" dirty="0"/>
              <a:t>Pozitivist paradigmada; </a:t>
            </a:r>
            <a:endParaRPr lang="tr-TR" dirty="0" smtClean="0"/>
          </a:p>
          <a:p>
            <a:r>
              <a:rPr lang="tr-TR" dirty="0" smtClean="0"/>
              <a:t>1. gerçeklik </a:t>
            </a:r>
            <a:r>
              <a:rPr lang="tr-TR" dirty="0"/>
              <a:t>basittir, </a:t>
            </a:r>
            <a:endParaRPr lang="tr-TR" dirty="0" smtClean="0"/>
          </a:p>
          <a:p>
            <a:r>
              <a:rPr lang="tr-TR" dirty="0" smtClean="0"/>
              <a:t>2. Düzenin </a:t>
            </a:r>
            <a:r>
              <a:rPr lang="tr-TR" dirty="0"/>
              <a:t>ilkesi hiyerarşidir, </a:t>
            </a:r>
            <a:endParaRPr lang="tr-TR" dirty="0" smtClean="0"/>
          </a:p>
          <a:p>
            <a:r>
              <a:rPr lang="tr-TR" dirty="0" smtClean="0"/>
              <a:t>3. Evren </a:t>
            </a:r>
            <a:r>
              <a:rPr lang="tr-TR" dirty="0"/>
              <a:t>mekaniktir, </a:t>
            </a:r>
            <a:endParaRPr lang="tr-TR" dirty="0" smtClean="0"/>
          </a:p>
          <a:p>
            <a:r>
              <a:rPr lang="tr-TR" dirty="0" smtClean="0"/>
              <a:t>4. Gelecek </a:t>
            </a:r>
            <a:r>
              <a:rPr lang="tr-TR" dirty="0"/>
              <a:t>ve yön belirlidir, </a:t>
            </a:r>
            <a:endParaRPr lang="tr-TR" dirty="0" smtClean="0"/>
          </a:p>
          <a:p>
            <a:r>
              <a:rPr lang="tr-TR" dirty="0" smtClean="0"/>
              <a:t>5. Nedensellik </a:t>
            </a:r>
            <a:r>
              <a:rPr lang="tr-TR" dirty="0"/>
              <a:t>ilişkisi vardır, </a:t>
            </a:r>
            <a:endParaRPr lang="tr-TR" dirty="0" smtClean="0"/>
          </a:p>
          <a:p>
            <a:r>
              <a:rPr lang="tr-TR" dirty="0" smtClean="0"/>
              <a:t>6. Değişim </a:t>
            </a:r>
            <a:r>
              <a:rPr lang="tr-TR" dirty="0"/>
              <a:t>nicel ve birikimlidir, </a:t>
            </a:r>
            <a:endParaRPr lang="tr-TR" dirty="0" smtClean="0"/>
          </a:p>
          <a:p>
            <a:r>
              <a:rPr lang="tr-TR" dirty="0" smtClean="0"/>
              <a:t>7. Nesnellik </a:t>
            </a:r>
            <a:r>
              <a:rPr lang="tr-TR" dirty="0"/>
              <a:t>zorunludur. </a:t>
            </a:r>
          </a:p>
          <a:p>
            <a:endParaRPr lang="tr-TR" dirty="0"/>
          </a:p>
        </p:txBody>
      </p:sp>
    </p:spTree>
    <p:extLst>
      <p:ext uri="{BB962C8B-B14F-4D97-AF65-F5344CB8AC3E}">
        <p14:creationId xmlns:p14="http://schemas.microsoft.com/office/powerpoint/2010/main" val="3221005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Örgütlere Pozitivist Yaklaşım</a:t>
            </a:r>
            <a:endParaRPr lang="tr-TR" dirty="0"/>
          </a:p>
        </p:txBody>
      </p:sp>
      <p:sp>
        <p:nvSpPr>
          <p:cNvPr id="3" name="İçerik Yer Tutucusu 2"/>
          <p:cNvSpPr>
            <a:spLocks noGrp="1"/>
          </p:cNvSpPr>
          <p:nvPr>
            <p:ph idx="1"/>
          </p:nvPr>
        </p:nvSpPr>
        <p:spPr>
          <a:xfrm>
            <a:off x="838200" y="1468582"/>
            <a:ext cx="10515600" cy="4708381"/>
          </a:xfrm>
        </p:spPr>
        <p:txBody>
          <a:bodyPr>
            <a:normAutofit fontScale="85000" lnSpcReduction="10000"/>
          </a:bodyPr>
          <a:lstStyle/>
          <a:p>
            <a:r>
              <a:rPr lang="tr-TR" dirty="0" smtClean="0"/>
              <a:t>Pozitivizm örgüt teorisinin doğuşunda ve gelişiminde önemli bir yere sahiptir. </a:t>
            </a:r>
          </a:p>
          <a:p>
            <a:r>
              <a:rPr lang="tr-TR" dirty="0" err="1" smtClean="0"/>
              <a:t>August</a:t>
            </a:r>
            <a:r>
              <a:rPr lang="tr-TR" dirty="0" smtClean="0"/>
              <a:t> </a:t>
            </a:r>
            <a:r>
              <a:rPr lang="tr-TR" dirty="0" err="1" smtClean="0"/>
              <a:t>Compte</a:t>
            </a:r>
            <a:r>
              <a:rPr lang="tr-TR" dirty="0" smtClean="0"/>
              <a:t> sosyal bilimlerin pozitivist bir bilim felsefesi ile gelişebileceğini belirtmiştir. «Sosyal Fiziğin Kanunları» olarak ifade ettiği «Sosyoloji» disiplininin gözlem, deney ve karşılaştırma yöntemlerine dayanarak doğru ve tarafsız bilgi ürettiğini ileri sürmüştür. </a:t>
            </a:r>
          </a:p>
          <a:p>
            <a:r>
              <a:rPr lang="tr-TR" dirty="0" smtClean="0"/>
              <a:t>Birbirleri ile bağlantılı olguları belirleyerek bu olgular arasındaki ilişkiyi evrensel kurallarla sistematik olarak açıklamaya çalışmıştır. </a:t>
            </a:r>
          </a:p>
          <a:p>
            <a:r>
              <a:rPr lang="tr-TR" dirty="0" smtClean="0"/>
              <a:t>Sosyal bilimlerde pozitivist yaklaşımın uygulanması ile bireyleri ve sosyal toplulukları belirli şekilde davranmaya yönlendiren nedenlerin anlaşılması amaçlanmıştır. </a:t>
            </a:r>
            <a:endParaRPr lang="tr-TR" dirty="0"/>
          </a:p>
          <a:p>
            <a:r>
              <a:rPr lang="tr-TR" dirty="0" smtClean="0"/>
              <a:t>Örgütlerde </a:t>
            </a:r>
            <a:r>
              <a:rPr lang="tr-TR" dirty="0"/>
              <a:t>verimlilik, etkinlik ve performansın nasıl artırılabileceğine odaklanır. </a:t>
            </a:r>
          </a:p>
          <a:p>
            <a:r>
              <a:rPr lang="tr-TR" dirty="0"/>
              <a:t>Klasik ve </a:t>
            </a:r>
            <a:r>
              <a:rPr lang="tr-TR" dirty="0" err="1"/>
              <a:t>neoklasik</a:t>
            </a:r>
            <a:r>
              <a:rPr lang="tr-TR" dirty="0"/>
              <a:t> örgüt teorileri pozitivist yaklaşımın başlangıcını oluşturur.</a:t>
            </a:r>
          </a:p>
          <a:p>
            <a:endParaRPr lang="tr-TR" dirty="0"/>
          </a:p>
        </p:txBody>
      </p:sp>
    </p:spTree>
    <p:extLst>
      <p:ext uri="{BB962C8B-B14F-4D97-AF65-F5344CB8AC3E}">
        <p14:creationId xmlns:p14="http://schemas.microsoft.com/office/powerpoint/2010/main" val="2405162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Araçsal</a:t>
            </a:r>
            <a:r>
              <a:rPr lang="tr-TR" dirty="0" smtClean="0"/>
              <a:t> pozitivizm</a:t>
            </a:r>
            <a:endParaRPr lang="tr-TR" dirty="0"/>
          </a:p>
        </p:txBody>
      </p:sp>
      <p:sp>
        <p:nvSpPr>
          <p:cNvPr id="3" name="İçerik Yer Tutucusu 2"/>
          <p:cNvSpPr>
            <a:spLocks noGrp="1"/>
          </p:cNvSpPr>
          <p:nvPr>
            <p:ph idx="1"/>
          </p:nvPr>
        </p:nvSpPr>
        <p:spPr/>
        <p:txBody>
          <a:bodyPr/>
          <a:lstStyle/>
          <a:p>
            <a:r>
              <a:rPr lang="tr-TR" dirty="0" smtClean="0"/>
              <a:t>Gözlemlenebilir bilimsel veri aynı zamanda ölçümlenebilir ya da bir şekilde kayıt altına alınabilir olguları kapsar. Hatta gerçekliği yalnızca ölçülebilir olgulara indirger. </a:t>
            </a:r>
          </a:p>
          <a:p>
            <a:r>
              <a:rPr lang="tr-TR" dirty="0" err="1" smtClean="0"/>
              <a:t>Araçsal</a:t>
            </a:r>
            <a:r>
              <a:rPr lang="tr-TR" dirty="0" smtClean="0"/>
              <a:t> pozitivizm genellikle sayısal/nicel araştırma ile eş tutulur. </a:t>
            </a:r>
          </a:p>
          <a:p>
            <a:r>
              <a:rPr lang="tr-TR" dirty="0" smtClean="0"/>
              <a:t>Nicel araştırma teorilerin ampirik veri aracılığıyla test edilmesini ve gözlemlenebilir dünyaya mümkün olduğu kadar yakın çıkarımlarda bulunmasını sağlarlar. </a:t>
            </a:r>
          </a:p>
          <a:p>
            <a:r>
              <a:rPr lang="tr-TR" dirty="0" smtClean="0"/>
              <a:t>Hipotezler, büyük ölçekli anket çalışmaları, verilerin analizi için kullanılan istatistiksel teknikler </a:t>
            </a:r>
            <a:r>
              <a:rPr lang="tr-TR" dirty="0" err="1" smtClean="0"/>
              <a:t>araçsal</a:t>
            </a:r>
            <a:r>
              <a:rPr lang="tr-TR" dirty="0" smtClean="0"/>
              <a:t> pozitivizmin odak noktasını oluşturur. </a:t>
            </a:r>
            <a:endParaRPr lang="tr-TR" dirty="0"/>
          </a:p>
        </p:txBody>
      </p:sp>
    </p:spTree>
    <p:extLst>
      <p:ext uri="{BB962C8B-B14F-4D97-AF65-F5344CB8AC3E}">
        <p14:creationId xmlns:p14="http://schemas.microsoft.com/office/powerpoint/2010/main" val="40683056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TotalTime>
  <Words>968</Words>
  <Application>Microsoft Office PowerPoint</Application>
  <PresentationFormat>Geniş ekran</PresentationFormat>
  <Paragraphs>78</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Calibri</vt:lpstr>
      <vt:lpstr>Calibri Light</vt:lpstr>
      <vt:lpstr>Office Teması</vt:lpstr>
      <vt:lpstr>ARAŞTIRMA PARADİGMALARI</vt:lpstr>
      <vt:lpstr>Bilimsel araştırmanın amacı</vt:lpstr>
      <vt:lpstr>Paradigma</vt:lpstr>
      <vt:lpstr>Bilimsel araştırmanın iki paradigması: pozitivizm ve yorumsamacılık</vt:lpstr>
      <vt:lpstr>Pozitivizm</vt:lpstr>
      <vt:lpstr>Pozitivist Paradigmanın Doğuşu</vt:lpstr>
      <vt:lpstr>Pozitivist Paradigmanın İlkeleri</vt:lpstr>
      <vt:lpstr>Örgütlere Pozitivist Yaklaşım</vt:lpstr>
      <vt:lpstr>Araçsal pozitivizm</vt:lpstr>
      <vt:lpstr>Pozitivizmin Eleştirisi</vt:lpstr>
      <vt:lpstr>Post-Pozitivizm</vt:lpstr>
      <vt:lpstr>Post-Pozitivist Yaklaşım</vt:lpstr>
      <vt:lpstr>PowerPoint Sunusu</vt:lpstr>
      <vt:lpstr>PowerPoint Sunusu</vt:lpstr>
      <vt:lpstr>Yorumsamacı/Yorumlayıcı (hermeneutik) Yaklaşım</vt:lpstr>
      <vt:lpstr>Örgütler açısından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ARAŞTIRMA PARADİGMALARI</dc:title>
  <dc:creator>default default</dc:creator>
  <cp:lastModifiedBy>default default</cp:lastModifiedBy>
  <cp:revision>20</cp:revision>
  <dcterms:created xsi:type="dcterms:W3CDTF">2022-02-28T11:39:59Z</dcterms:created>
  <dcterms:modified xsi:type="dcterms:W3CDTF">2022-02-28T20:01:06Z</dcterms:modified>
</cp:coreProperties>
</file>