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2" autoAdjust="0"/>
    <p:restoredTop sz="94660"/>
  </p:normalViewPr>
  <p:slideViewPr>
    <p:cSldViewPr snapToGrid="0">
      <p:cViewPr varScale="1">
        <p:scale>
          <a:sx n="50" d="100"/>
          <a:sy n="50" d="100"/>
        </p:scale>
        <p:origin x="53" y="2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0D39750-0EEF-4071-A6D3-41F3649470ED}" type="datetimeFigureOut">
              <a:rPr lang="tr-TR" smtClean="0"/>
              <a:t>10.3.2021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34490994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0D39750-0EEF-4071-A6D3-41F3649470ED}" type="datetimeFigureOut">
              <a:rPr lang="tr-TR" smtClean="0"/>
              <a:t>10.3.2021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142744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0D39750-0EEF-4071-A6D3-41F3649470ED}" type="datetimeFigureOut">
              <a:rPr lang="tr-TR" smtClean="0"/>
              <a:t>10.3.2021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A3A594-0D2A-48CA-82A5-4055179E937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267536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0D39750-0EEF-4071-A6D3-41F3649470ED}" type="datetimeFigureOut">
              <a:rPr lang="tr-TR" smtClean="0"/>
              <a:t>10.3.2021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2521912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0D39750-0EEF-4071-A6D3-41F3649470ED}" type="datetimeFigureOut">
              <a:rPr lang="tr-TR" smtClean="0"/>
              <a:t>10.3.2021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A3A594-0D2A-48CA-82A5-4055179E937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9834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0D39750-0EEF-4071-A6D3-41F3649470ED}" type="datetimeFigureOut">
              <a:rPr lang="tr-TR" smtClean="0"/>
              <a:t>10.3.2021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4072698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0D39750-0EEF-4071-A6D3-41F3649470ED}" type="datetimeFigureOut">
              <a:rPr lang="tr-TR" smtClean="0"/>
              <a:t>10.3.2021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32082449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0D39750-0EEF-4071-A6D3-41F3649470ED}" type="datetimeFigureOut">
              <a:rPr lang="tr-TR" smtClean="0"/>
              <a:t>10.3.2021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2388207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0D39750-0EEF-4071-A6D3-41F3649470ED}" type="datetimeFigureOut">
              <a:rPr lang="tr-TR" smtClean="0"/>
              <a:t>10.3.2021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4588649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0D39750-0EEF-4071-A6D3-41F3649470ED}" type="datetimeFigureOut">
              <a:rPr lang="tr-TR" smtClean="0"/>
              <a:t>10.3.2021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30367310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0D39750-0EEF-4071-A6D3-41F3649470ED}" type="datetimeFigureOut">
              <a:rPr lang="tr-TR" smtClean="0"/>
              <a:t>10.3.2021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3090506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0D39750-0EEF-4071-A6D3-41F3649470ED}" type="datetimeFigureOut">
              <a:rPr lang="tr-TR" smtClean="0"/>
              <a:t>10.3.2021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1943089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0D39750-0EEF-4071-A6D3-41F3649470ED}" type="datetimeFigureOut">
              <a:rPr lang="tr-TR" smtClean="0"/>
              <a:t>10.3.2021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1696343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D39750-0EEF-4071-A6D3-41F3649470ED}" type="datetimeFigureOut">
              <a:rPr lang="tr-TR" smtClean="0"/>
              <a:t>10.3.2021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2730411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0D39750-0EEF-4071-A6D3-41F3649470ED}" type="datetimeFigureOut">
              <a:rPr lang="tr-TR" smtClean="0"/>
              <a:t>10.3.2021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37494040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0D39750-0EEF-4071-A6D3-41F3649470ED}" type="datetimeFigureOut">
              <a:rPr lang="tr-TR" smtClean="0"/>
              <a:t>10.3.2021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6A3A594-0D2A-48CA-82A5-4055179E937A}" type="slidenum">
              <a:rPr lang="tr-TR" smtClean="0"/>
              <a:t>‹#›</a:t>
            </a:fld>
            <a:endParaRPr lang="tr-TR"/>
          </a:p>
        </p:txBody>
      </p:sp>
    </p:spTree>
    <p:extLst>
      <p:ext uri="{BB962C8B-B14F-4D97-AF65-F5344CB8AC3E}">
        <p14:creationId xmlns:p14="http://schemas.microsoft.com/office/powerpoint/2010/main" val="765344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0D39750-0EEF-4071-A6D3-41F3649470ED}" type="datetimeFigureOut">
              <a:rPr lang="tr-TR" smtClean="0"/>
              <a:t>10.3.2021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6A3A594-0D2A-48CA-82A5-4055179E937A}" type="slidenum">
              <a:rPr lang="tr-TR" smtClean="0"/>
              <a:t>‹#›</a:t>
            </a:fld>
            <a:endParaRPr lang="tr-TR"/>
          </a:p>
        </p:txBody>
      </p:sp>
    </p:spTree>
    <p:extLst>
      <p:ext uri="{BB962C8B-B14F-4D97-AF65-F5344CB8AC3E}">
        <p14:creationId xmlns:p14="http://schemas.microsoft.com/office/powerpoint/2010/main" val="40776970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dirty="0" smtClean="0"/>
              <a:t>Nitel </a:t>
            </a:r>
            <a:r>
              <a:rPr lang="tr-TR" dirty="0" smtClean="0"/>
              <a:t>Araştırma Yöntemlerinin Özellikleri </a:t>
            </a:r>
            <a:r>
              <a:rPr lang="tr-TR" dirty="0" smtClean="0"/>
              <a:t>ve </a:t>
            </a:r>
            <a:r>
              <a:rPr lang="tr-TR" dirty="0" smtClean="0"/>
              <a:t>Nicel Araştırma </a:t>
            </a:r>
            <a:r>
              <a:rPr lang="tr-TR" dirty="0" smtClean="0"/>
              <a:t>Yöntemlerinden Farklılıkları</a:t>
            </a:r>
            <a:endParaRPr lang="tr-TR" dirty="0"/>
          </a:p>
        </p:txBody>
      </p:sp>
      <p:sp>
        <p:nvSpPr>
          <p:cNvPr id="3" name="Alt Başlık 2"/>
          <p:cNvSpPr>
            <a:spLocks noGrp="1"/>
          </p:cNvSpPr>
          <p:nvPr>
            <p:ph type="subTitle" idx="1"/>
          </p:nvPr>
        </p:nvSpPr>
        <p:spPr/>
        <p:txBody>
          <a:bodyPr/>
          <a:lstStyle/>
          <a:p>
            <a:r>
              <a:rPr lang="tr-TR" dirty="0" smtClean="0"/>
              <a:t>Kaynak: Ali Yıldırım ve Hasan Şimşek, Sosyal Bilimlerde Nitel Araştırma Yöntemleri (Seçkin Kitabevi, 11. Baskı, 2016)</a:t>
            </a:r>
            <a:endParaRPr lang="tr-TR" dirty="0"/>
          </a:p>
        </p:txBody>
      </p:sp>
    </p:spTree>
    <p:extLst>
      <p:ext uri="{BB962C8B-B14F-4D97-AF65-F5344CB8AC3E}">
        <p14:creationId xmlns:p14="http://schemas.microsoft.com/office/powerpoint/2010/main" val="14707241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Nitel araştırmanın temel özellikleri </a:t>
            </a:r>
            <a:endParaRPr lang="tr-TR" dirty="0"/>
          </a:p>
        </p:txBody>
      </p:sp>
      <p:sp>
        <p:nvSpPr>
          <p:cNvPr id="3" name="İçerik Yer Tutucusu 2"/>
          <p:cNvSpPr>
            <a:spLocks noGrp="1"/>
          </p:cNvSpPr>
          <p:nvPr>
            <p:ph idx="1"/>
          </p:nvPr>
        </p:nvSpPr>
        <p:spPr/>
        <p:txBody>
          <a:bodyPr/>
          <a:lstStyle/>
          <a:p>
            <a:r>
              <a:rPr lang="tr-TR" dirty="0" smtClean="0"/>
              <a:t>Yedi özellikten söz edilir: </a:t>
            </a:r>
          </a:p>
          <a:p>
            <a:r>
              <a:rPr lang="tr-TR" dirty="0" smtClean="0"/>
              <a:t>Doğal ortama duyarlılık</a:t>
            </a:r>
          </a:p>
          <a:p>
            <a:r>
              <a:rPr lang="tr-TR" dirty="0" smtClean="0"/>
              <a:t>Araştırmacının katılımcı rolü</a:t>
            </a:r>
          </a:p>
          <a:p>
            <a:r>
              <a:rPr lang="tr-TR" dirty="0" smtClean="0"/>
              <a:t>Bütüncül yaklaşım</a:t>
            </a:r>
          </a:p>
          <a:p>
            <a:r>
              <a:rPr lang="tr-TR" dirty="0" smtClean="0"/>
              <a:t>Algıların ortaya konması</a:t>
            </a:r>
          </a:p>
          <a:p>
            <a:r>
              <a:rPr lang="tr-TR" dirty="0" smtClean="0"/>
              <a:t>Araştırma deseninde esneklik</a:t>
            </a:r>
          </a:p>
          <a:p>
            <a:r>
              <a:rPr lang="tr-TR" dirty="0" err="1" smtClean="0"/>
              <a:t>Tümevarımcı</a:t>
            </a:r>
            <a:r>
              <a:rPr lang="tr-TR" dirty="0" smtClean="0"/>
              <a:t> analiz</a:t>
            </a:r>
          </a:p>
          <a:p>
            <a:r>
              <a:rPr lang="tr-TR" dirty="0" smtClean="0"/>
              <a:t>Nitel veri</a:t>
            </a:r>
          </a:p>
        </p:txBody>
      </p:sp>
    </p:spTree>
    <p:extLst>
      <p:ext uri="{BB962C8B-B14F-4D97-AF65-F5344CB8AC3E}">
        <p14:creationId xmlns:p14="http://schemas.microsoft.com/office/powerpoint/2010/main" val="6576810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Doğal ortama duyarlılık	</a:t>
            </a:r>
            <a:endParaRPr lang="tr-TR" dirty="0"/>
          </a:p>
        </p:txBody>
      </p:sp>
      <p:sp>
        <p:nvSpPr>
          <p:cNvPr id="3" name="İçerik Yer Tutucusu 2"/>
          <p:cNvSpPr>
            <a:spLocks noGrp="1"/>
          </p:cNvSpPr>
          <p:nvPr>
            <p:ph idx="1"/>
          </p:nvPr>
        </p:nvSpPr>
        <p:spPr/>
        <p:txBody>
          <a:bodyPr>
            <a:normAutofit fontScale="92500" lnSpcReduction="10000"/>
          </a:bodyPr>
          <a:lstStyle/>
          <a:p>
            <a:r>
              <a:rPr lang="tr-TR" dirty="0" smtClean="0"/>
              <a:t>Nitel araştırmada araştırmanın konusunu oluşturan olgu ya da olay, içinde bulundukları doğal ortamda incelenmelidir.</a:t>
            </a:r>
          </a:p>
          <a:p>
            <a:r>
              <a:rPr lang="tr-TR" dirty="0" smtClean="0"/>
              <a:t>İnsan davranışı karmaşık ve değişken bir yapıda olduğu ve bu değişkenlik de sürekli olduğu için doğal ortamda oluşan davranışları önceden tahmin etmek kolay değildir.</a:t>
            </a:r>
          </a:p>
          <a:p>
            <a:r>
              <a:rPr lang="tr-TR" dirty="0" smtClean="0"/>
              <a:t>Nitel araştırmacı bu nedenle sadece davranışı değil, aynı zamanda davranışın geçtiği ortamı , süreci de araştırmaya dahil eder.</a:t>
            </a:r>
          </a:p>
          <a:p>
            <a:r>
              <a:rPr lang="tr-TR" dirty="0" smtClean="0"/>
              <a:t>Araştırma sonuçları, bulguları ortam içinde değerlendirilir, yorumlar ortamdan bağımsız yapılmaz. </a:t>
            </a:r>
          </a:p>
          <a:p>
            <a:r>
              <a:rPr lang="tr-TR" dirty="0" smtClean="0"/>
              <a:t>Bu nedenle araştırmanın sonuçları başka ortamlardaki davranışlara </a:t>
            </a:r>
            <a:r>
              <a:rPr lang="tr-TR" dirty="0" err="1" smtClean="0"/>
              <a:t>genellenemez</a:t>
            </a:r>
            <a:r>
              <a:rPr lang="tr-TR" dirty="0" smtClean="0"/>
              <a:t>. </a:t>
            </a:r>
          </a:p>
          <a:p>
            <a:r>
              <a:rPr lang="tr-TR" dirty="0" smtClean="0"/>
              <a:t>Bu tür araştırmalar katılımcılar, ortam ve araştırmada kullanılan yöntemler ve stratejiler açısından birbirinden farklı olur. </a:t>
            </a:r>
            <a:endParaRPr lang="tr-TR" dirty="0"/>
          </a:p>
        </p:txBody>
      </p:sp>
    </p:spTree>
    <p:extLst>
      <p:ext uri="{BB962C8B-B14F-4D97-AF65-F5344CB8AC3E}">
        <p14:creationId xmlns:p14="http://schemas.microsoft.com/office/powerpoint/2010/main" val="28619766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Araştırmacının katılımcı rolü</a:t>
            </a:r>
            <a:endParaRPr lang="tr-TR" dirty="0"/>
          </a:p>
        </p:txBody>
      </p:sp>
      <p:sp>
        <p:nvSpPr>
          <p:cNvPr id="3" name="İçerik Yer Tutucusu 2"/>
          <p:cNvSpPr>
            <a:spLocks noGrp="1"/>
          </p:cNvSpPr>
          <p:nvPr>
            <p:ph idx="1"/>
          </p:nvPr>
        </p:nvSpPr>
        <p:spPr>
          <a:xfrm>
            <a:off x="838200" y="1432560"/>
            <a:ext cx="10515600" cy="4744403"/>
          </a:xfrm>
        </p:spPr>
        <p:txBody>
          <a:bodyPr>
            <a:normAutofit/>
          </a:bodyPr>
          <a:lstStyle/>
          <a:p>
            <a:r>
              <a:rPr lang="tr-TR" dirty="0" smtClean="0"/>
              <a:t>Nitel araştırmada araştırmacı «belirli yöntemlere göre dışarıdan araştırma konusunu gözleyen, verileri toplayan ve verileri sayısal analize tabi tutan» biri değildir. </a:t>
            </a:r>
            <a:endParaRPr lang="tr-TR" dirty="0"/>
          </a:p>
          <a:p>
            <a:r>
              <a:rPr lang="tr-TR" dirty="0" smtClean="0"/>
              <a:t>Nitel araştırmacı araştırma alanında zaman harcayan, kişilerle doğrudan görüşen, gerektiğinde katılımcının deneyimini yaşayan , alanda kazandığı bakış açısı ve deneyimi toplanan verilerin analizinde kullanan kişidir.</a:t>
            </a:r>
          </a:p>
          <a:p>
            <a:r>
              <a:rPr lang="tr-TR" dirty="0" smtClean="0"/>
              <a:t>Nitel araştırmacının veri kaynaklarına yakın olması, olayların doğal akışını etkileyebilme olasılığının olması geleneksel araştırma anlayışına ters düşmektedir. </a:t>
            </a:r>
          </a:p>
          <a:p>
            <a:r>
              <a:rPr lang="tr-TR" dirty="0" smtClean="0"/>
              <a:t>Bu nedenle nitel araştırmaların yanlı olduğu iddia edilir. Ancak nitel araştırmacının mümkün olduğunca doğal akışı etkilememesi gerekir. </a:t>
            </a:r>
            <a:endParaRPr lang="tr-TR" dirty="0"/>
          </a:p>
        </p:txBody>
      </p:sp>
    </p:spTree>
    <p:extLst>
      <p:ext uri="{BB962C8B-B14F-4D97-AF65-F5344CB8AC3E}">
        <p14:creationId xmlns:p14="http://schemas.microsoft.com/office/powerpoint/2010/main" val="1903354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Bütüncül yaklaşım</a:t>
            </a:r>
            <a:endParaRPr lang="tr-TR" dirty="0"/>
          </a:p>
        </p:txBody>
      </p:sp>
      <p:sp>
        <p:nvSpPr>
          <p:cNvPr id="3" name="İçerik Yer Tutucusu 2"/>
          <p:cNvSpPr>
            <a:spLocks noGrp="1"/>
          </p:cNvSpPr>
          <p:nvPr>
            <p:ph idx="1"/>
          </p:nvPr>
        </p:nvSpPr>
        <p:spPr/>
        <p:txBody>
          <a:bodyPr>
            <a:normAutofit/>
          </a:bodyPr>
          <a:lstStyle/>
          <a:p>
            <a:r>
              <a:rPr lang="tr-TR" dirty="0" smtClean="0"/>
              <a:t>Nitel araştırmada toplanan verilerin bütüncül olması temel ilkelerden birisidir.</a:t>
            </a:r>
          </a:p>
          <a:p>
            <a:r>
              <a:rPr lang="tr-TR" dirty="0" smtClean="0"/>
              <a:t>Bir bütünün onu oluşturan parçaların toplamından daha büyük bir değer ifade ettiği gerçeğinden hareketle, araştırma konusu bütüncül bir yaklaşımla belirlenir ve veriler de bütüncül bir yaklaşımla analiz edilir.</a:t>
            </a:r>
          </a:p>
          <a:p>
            <a:r>
              <a:rPr lang="tr-TR" dirty="0" smtClean="0"/>
              <a:t>Bu özelliğin temelinde insan davranışlarının karmaşık olduğu ve birbirinden bağımsız daha küçük davranışlara bölünemeyeceği varsayımı yatar.</a:t>
            </a:r>
          </a:p>
          <a:p>
            <a:r>
              <a:rPr lang="tr-TR" dirty="0" smtClean="0"/>
              <a:t>Bir davranışı oluşturan tüm değişkenler tek başına anlamlı değildir,  birbiriyle etkileşim halindedir ve birlikteliği ona bir anlam kazandırmaktadır.</a:t>
            </a:r>
          </a:p>
          <a:p>
            <a:r>
              <a:rPr lang="tr-TR" dirty="0" smtClean="0"/>
              <a:t>Belirli bir sonucu açıklamak amacıyla bazı değişkenler inceleniyorsa, bu değişkenlerin birbirleriyle nasıl ilişkili olduğu ve birbirlerini nasıl etkiledikleri önemlidir.</a:t>
            </a:r>
            <a:endParaRPr lang="tr-TR" dirty="0"/>
          </a:p>
        </p:txBody>
      </p:sp>
    </p:spTree>
    <p:extLst>
      <p:ext uri="{BB962C8B-B14F-4D97-AF65-F5344CB8AC3E}">
        <p14:creationId xmlns:p14="http://schemas.microsoft.com/office/powerpoint/2010/main" val="2154040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Algıların ortaya konması</a:t>
            </a:r>
            <a:endParaRPr lang="tr-TR" dirty="0"/>
          </a:p>
        </p:txBody>
      </p:sp>
      <p:sp>
        <p:nvSpPr>
          <p:cNvPr id="3" name="İçerik Yer Tutucusu 2"/>
          <p:cNvSpPr>
            <a:spLocks noGrp="1"/>
          </p:cNvSpPr>
          <p:nvPr>
            <p:ph idx="1"/>
          </p:nvPr>
        </p:nvSpPr>
        <p:spPr/>
        <p:txBody>
          <a:bodyPr>
            <a:normAutofit/>
          </a:bodyPr>
          <a:lstStyle/>
          <a:p>
            <a:r>
              <a:rPr lang="tr-TR" dirty="0" smtClean="0"/>
              <a:t>Nitel araştırmada en önemli amaçlardan birisi araştırmaya katılan bireylerin algılarının ve deneyimlerinin ortaya konulmasıdır. Ancak bunun için bir testi doldurmaları beklenmez.</a:t>
            </a:r>
          </a:p>
          <a:p>
            <a:r>
              <a:rPr lang="tr-TR" dirty="0" smtClean="0"/>
              <a:t>Araştırmacılar katılımcıların dış dünyayı nasıl algılayıp yorumladıklarını anlamak için onlarla konuşur ve gözler. </a:t>
            </a:r>
            <a:endParaRPr lang="tr-TR" dirty="0"/>
          </a:p>
          <a:p>
            <a:r>
              <a:rPr lang="tr-TR" dirty="0" smtClean="0"/>
              <a:t>Gözlem ve görüşmede araştırmaya katılan kişiler veri kaynağıdır. </a:t>
            </a:r>
          </a:p>
          <a:p>
            <a:r>
              <a:rPr lang="tr-TR" dirty="0" smtClean="0"/>
              <a:t> Araştırmacı mümkün olduğunca ayrıntılı ve derinlemesine veri toplamaya çalışır. </a:t>
            </a:r>
          </a:p>
          <a:p>
            <a:r>
              <a:rPr lang="tr-TR" dirty="0" smtClean="0"/>
              <a:t>Araştırmacı mümkün olduğunca katılımcıya yakın olmalı, gerekirse onlarla birlikte aynı ortamı paylaşmalıdır. Empati, samimiyet ve etkili iletişim önemlidir. </a:t>
            </a:r>
            <a:endParaRPr lang="tr-TR" dirty="0"/>
          </a:p>
        </p:txBody>
      </p:sp>
    </p:spTree>
    <p:extLst>
      <p:ext uri="{BB962C8B-B14F-4D97-AF65-F5344CB8AC3E}">
        <p14:creationId xmlns:p14="http://schemas.microsoft.com/office/powerpoint/2010/main" val="244081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36955"/>
          </a:xfrm>
        </p:spPr>
        <p:txBody>
          <a:bodyPr/>
          <a:lstStyle/>
          <a:p>
            <a:r>
              <a:rPr lang="tr-TR" dirty="0" smtClean="0"/>
              <a:t>Araştırma deseninde esneklik</a:t>
            </a:r>
            <a:endParaRPr lang="tr-TR" dirty="0"/>
          </a:p>
        </p:txBody>
      </p:sp>
      <p:sp>
        <p:nvSpPr>
          <p:cNvPr id="3" name="İçerik Yer Tutucusu 2"/>
          <p:cNvSpPr>
            <a:spLocks noGrp="1"/>
          </p:cNvSpPr>
          <p:nvPr>
            <p:ph idx="1"/>
          </p:nvPr>
        </p:nvSpPr>
        <p:spPr>
          <a:xfrm>
            <a:off x="838200" y="1402080"/>
            <a:ext cx="10515600" cy="4774883"/>
          </a:xfrm>
        </p:spPr>
        <p:txBody>
          <a:bodyPr>
            <a:normAutofit/>
          </a:bodyPr>
          <a:lstStyle/>
          <a:p>
            <a:r>
              <a:rPr lang="tr-TR" dirty="0" smtClean="0"/>
              <a:t>Araştırma amacına en uygun yöntemlerin seçimi nitel araştırmada önemlidir. Araştırmacı gözlem, görüşme ve doküman analizi arasından seçim yapacaktır. </a:t>
            </a:r>
          </a:p>
          <a:p>
            <a:r>
              <a:rPr lang="tr-TR" dirty="0" smtClean="0"/>
              <a:t>Ancak genelde tek bir yöntemi kullanmak yerine «yöntem çeşitlemesi» yapılması önerilir. Güvenilirlik ve geçerlilik açısından birden fazla yöntemin kullanılması ve elde edilen verilerin karşılaştırılması gerekir.</a:t>
            </a:r>
          </a:p>
          <a:p>
            <a:r>
              <a:rPr lang="tr-TR" dirty="0" smtClean="0"/>
              <a:t>Nicel araştırmada belirli bir kuramda hareketle hipotez kurma, test etme ve sonucu açıklama gibi açık ve ayrıntılı bir süreç vardır. </a:t>
            </a:r>
          </a:p>
          <a:p>
            <a:r>
              <a:rPr lang="tr-TR" dirty="0" smtClean="0"/>
              <a:t>Nitel </a:t>
            </a:r>
            <a:r>
              <a:rPr lang="tr-TR" dirty="0"/>
              <a:t>araştırma nicel araştırmada olduğu kadar açık ve net değildir. </a:t>
            </a:r>
            <a:r>
              <a:rPr lang="tr-TR" dirty="0" smtClean="0"/>
              <a:t>Genel olarak probleme karar verme, veri kaynaklarını belirleme, veri toplama aracını oluşturma, veri toplama, verilerin analizi ve yorumlanması süreci izlenir. Ancak araştırmanın başında oluşturulan kavramsal ve yöntemsel yapı süreç içinde değişikliğe uğrayabilir. Araştırmanın yönü değişebilir, yeni problemler ortaya çıkabilir ve yeni yöntemler kullanılması gerekli olabilir. </a:t>
            </a:r>
          </a:p>
          <a:p>
            <a:endParaRPr lang="tr-TR" dirty="0"/>
          </a:p>
        </p:txBody>
      </p:sp>
    </p:spTree>
    <p:extLst>
      <p:ext uri="{BB962C8B-B14F-4D97-AF65-F5344CB8AC3E}">
        <p14:creationId xmlns:p14="http://schemas.microsoft.com/office/powerpoint/2010/main" val="4282159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91235"/>
          </a:xfrm>
        </p:spPr>
        <p:txBody>
          <a:bodyPr/>
          <a:lstStyle/>
          <a:p>
            <a:r>
              <a:rPr lang="tr-TR" dirty="0" err="1" smtClean="0"/>
              <a:t>Tümevarımcı</a:t>
            </a:r>
            <a:r>
              <a:rPr lang="tr-TR" dirty="0" smtClean="0"/>
              <a:t> analiz</a:t>
            </a:r>
            <a:endParaRPr lang="tr-TR" dirty="0"/>
          </a:p>
        </p:txBody>
      </p:sp>
      <p:sp>
        <p:nvSpPr>
          <p:cNvPr id="3" name="İçerik Yer Tutucusu 2"/>
          <p:cNvSpPr>
            <a:spLocks noGrp="1"/>
          </p:cNvSpPr>
          <p:nvPr>
            <p:ph idx="1"/>
          </p:nvPr>
        </p:nvSpPr>
        <p:spPr>
          <a:xfrm>
            <a:off x="838200" y="1356360"/>
            <a:ext cx="10515600" cy="4820603"/>
          </a:xfrm>
        </p:spPr>
        <p:txBody>
          <a:bodyPr>
            <a:normAutofit/>
          </a:bodyPr>
          <a:lstStyle/>
          <a:p>
            <a:r>
              <a:rPr lang="tr-TR" dirty="0" smtClean="0"/>
              <a:t>Nicel araştırmada belirli bir kuramsal yapıya bağlı olarak neden-sonuç ilişkilerini irdeleyen ya da tümdengelim ilkesine dayalı olarak belirli bir kuramın uygulamaya aktarılması ya da denenmesi </a:t>
            </a:r>
            <a:r>
              <a:rPr lang="tr-TR" dirty="0" err="1" smtClean="0"/>
              <a:t>sözkonusudur</a:t>
            </a:r>
            <a:r>
              <a:rPr lang="tr-TR" dirty="0" smtClean="0"/>
              <a:t>.</a:t>
            </a:r>
          </a:p>
          <a:p>
            <a:r>
              <a:rPr lang="tr-TR" dirty="0" smtClean="0"/>
              <a:t>Nitel araştırmada doğruluğu ve yanlışlığı test edilecek, önceden belirlenmiş bir kuram ya da hipotez yoktur. Tümevarım ilkesi hakimdir.</a:t>
            </a:r>
          </a:p>
          <a:p>
            <a:r>
              <a:rPr lang="tr-TR" dirty="0" smtClean="0"/>
              <a:t>Araştırmacı topladığı tanımlayıcı ve ayrıntılı verilerden yola çıkarak incelediği probleme ilişkin ana temaları ortaya çıkarma, topladığı verileri anlamlı bir yapıya kavuşturma, yani bir kuram oluşturma çabası içindedir. </a:t>
            </a:r>
          </a:p>
          <a:p>
            <a:r>
              <a:rPr lang="tr-TR" dirty="0" smtClean="0"/>
              <a:t>Ana temalar önceden belirlenmiş olsa da, bu temaların sürekli değişime açık olduğu bir esneklik, «değişkenlik ve yeniden düzenlemeye açık olma» hali vardır. </a:t>
            </a:r>
            <a:endParaRPr lang="tr-TR" dirty="0"/>
          </a:p>
        </p:txBody>
      </p:sp>
    </p:spTree>
    <p:extLst>
      <p:ext uri="{BB962C8B-B14F-4D97-AF65-F5344CB8AC3E}">
        <p14:creationId xmlns:p14="http://schemas.microsoft.com/office/powerpoint/2010/main" val="15091554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82675"/>
          </a:xfrm>
        </p:spPr>
        <p:txBody>
          <a:bodyPr/>
          <a:lstStyle/>
          <a:p>
            <a:r>
              <a:rPr lang="tr-TR" dirty="0" smtClean="0"/>
              <a:t>Nitel veri</a:t>
            </a:r>
            <a:endParaRPr lang="tr-TR" dirty="0"/>
          </a:p>
        </p:txBody>
      </p:sp>
      <p:sp>
        <p:nvSpPr>
          <p:cNvPr id="3" name="İçerik Yer Tutucusu 2"/>
          <p:cNvSpPr>
            <a:spLocks noGrp="1"/>
          </p:cNvSpPr>
          <p:nvPr>
            <p:ph idx="1"/>
          </p:nvPr>
        </p:nvSpPr>
        <p:spPr>
          <a:xfrm>
            <a:off x="838200" y="1447800"/>
            <a:ext cx="10515600" cy="4729163"/>
          </a:xfrm>
        </p:spPr>
        <p:txBody>
          <a:bodyPr/>
          <a:lstStyle/>
          <a:p>
            <a:r>
              <a:rPr lang="tr-TR" dirty="0" smtClean="0"/>
              <a:t>Nitel araştırmada toplanan veriler sayılara indirgenemez. </a:t>
            </a:r>
          </a:p>
          <a:p>
            <a:r>
              <a:rPr lang="tr-TR" dirty="0" smtClean="0"/>
              <a:t>Nitel yöntemlerle toplanan veriler üzerinde bazı sayısal analizler yapmak mümkün ise de (içerik analizinde olduğu gibi), temel amaç sayılar üzerinden sonuca ulaşmak değildir. </a:t>
            </a:r>
          </a:p>
          <a:p>
            <a:r>
              <a:rPr lang="tr-TR" dirty="0" smtClean="0"/>
              <a:t>Asıl amaç araştırılan konu ile ilgili </a:t>
            </a:r>
            <a:r>
              <a:rPr lang="tr-TR" dirty="0" err="1" smtClean="0"/>
              <a:t>betimsel</a:t>
            </a:r>
            <a:r>
              <a:rPr lang="tr-TR" dirty="0" smtClean="0"/>
              <a:t> ve gerçekçi bir resim sunmaktadır. </a:t>
            </a:r>
          </a:p>
          <a:p>
            <a:r>
              <a:rPr lang="tr-TR" dirty="0" smtClean="0"/>
              <a:t>Toplanan veriler ne kadar çeşitli araçlarla ve ne kadar derinlemesine ise o kadar geçerli ve güvenilir olur. </a:t>
            </a:r>
            <a:endParaRPr lang="tr-TR" dirty="0"/>
          </a:p>
        </p:txBody>
      </p:sp>
    </p:spTree>
    <p:extLst>
      <p:ext uri="{BB962C8B-B14F-4D97-AF65-F5344CB8AC3E}">
        <p14:creationId xmlns:p14="http://schemas.microsoft.com/office/powerpoint/2010/main" val="39711484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Karşılaştırma: Varsayımlar</a:t>
            </a:r>
            <a:endParaRPr lang="tr-TR" dirty="0"/>
          </a:p>
        </p:txBody>
      </p:sp>
      <p:sp>
        <p:nvSpPr>
          <p:cNvPr id="3" name="İçerik Yer Tutucusu 2"/>
          <p:cNvSpPr>
            <a:spLocks noGrp="1"/>
          </p:cNvSpPr>
          <p:nvPr>
            <p:ph idx="1"/>
          </p:nvPr>
        </p:nvSpPr>
        <p:spPr>
          <a:xfrm>
            <a:off x="838200" y="1690688"/>
            <a:ext cx="10515600" cy="4486275"/>
          </a:xfrm>
        </p:spPr>
        <p:txBody>
          <a:bodyPr/>
          <a:lstStyle/>
          <a:p>
            <a:r>
              <a:rPr lang="tr-TR" dirty="0" smtClean="0"/>
              <a:t>Nicel araştırma: 1. Gerçeklik nesneldir. 2. Asıl olan yöntemdir. 3. Değişkenler kesin sınırlarıyla saptanabilir ve aralarındaki ilişkiler ölçülebilir. 4. Araştırmacı olay ve olgulara dışarıdan bakar, nesnel bir tavır geliştirir.</a:t>
            </a:r>
          </a:p>
          <a:p>
            <a:r>
              <a:rPr lang="tr-TR" dirty="0" smtClean="0"/>
              <a:t>Nitel araştırma: 1. Gerçeklik oluşturulur. 2. Asıl olan çalışılan durumdur. 3. Değişkenler karmaşık ve </a:t>
            </a:r>
            <a:r>
              <a:rPr lang="tr-TR" dirty="0" err="1" smtClean="0"/>
              <a:t>içiçe</a:t>
            </a:r>
            <a:r>
              <a:rPr lang="tr-TR" dirty="0" smtClean="0"/>
              <a:t> geçmiştir ve bunlar arasındaki ilişkileri ölçmek zordur. 4. Araştırmacı olay ve olguları izler, katılımcı bir tavır geliştirir.</a:t>
            </a:r>
            <a:endParaRPr lang="tr-TR" dirty="0"/>
          </a:p>
        </p:txBody>
      </p:sp>
    </p:spTree>
    <p:extLst>
      <p:ext uri="{BB962C8B-B14F-4D97-AF65-F5344CB8AC3E}">
        <p14:creationId xmlns:p14="http://schemas.microsoft.com/office/powerpoint/2010/main" val="31299347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Karşılaştırma: Amaçlar</a:t>
            </a:r>
            <a:endParaRPr lang="tr-TR" dirty="0"/>
          </a:p>
        </p:txBody>
      </p:sp>
      <p:sp>
        <p:nvSpPr>
          <p:cNvPr id="3" name="İçerik Yer Tutucusu 2"/>
          <p:cNvSpPr>
            <a:spLocks noGrp="1"/>
          </p:cNvSpPr>
          <p:nvPr>
            <p:ph idx="1"/>
          </p:nvPr>
        </p:nvSpPr>
        <p:spPr/>
        <p:txBody>
          <a:bodyPr/>
          <a:lstStyle/>
          <a:p>
            <a:r>
              <a:rPr lang="tr-TR" dirty="0" smtClean="0"/>
              <a:t>Nicel araştırma: </a:t>
            </a:r>
          </a:p>
          <a:p>
            <a:r>
              <a:rPr lang="tr-TR" dirty="0" smtClean="0"/>
              <a:t>1. Genelleme </a:t>
            </a:r>
          </a:p>
          <a:p>
            <a:r>
              <a:rPr lang="tr-TR" dirty="0" smtClean="0"/>
              <a:t>2. Tahmin  </a:t>
            </a:r>
          </a:p>
          <a:p>
            <a:r>
              <a:rPr lang="tr-TR" dirty="0" smtClean="0"/>
              <a:t>3. Nedensellik ilişkisini açıklama</a:t>
            </a:r>
          </a:p>
          <a:p>
            <a:r>
              <a:rPr lang="tr-TR" dirty="0" smtClean="0"/>
              <a:t>Nitel araştırma:</a:t>
            </a:r>
          </a:p>
          <a:p>
            <a:r>
              <a:rPr lang="tr-TR" dirty="0" smtClean="0"/>
              <a:t>1. Derinlemesine betimleme</a:t>
            </a:r>
          </a:p>
          <a:p>
            <a:r>
              <a:rPr lang="tr-TR" dirty="0" smtClean="0"/>
              <a:t>2. Yorumlama</a:t>
            </a:r>
          </a:p>
          <a:p>
            <a:r>
              <a:rPr lang="tr-TR" dirty="0" smtClean="0"/>
              <a:t>3. Aktörlerin bakış açılarını anlama</a:t>
            </a:r>
            <a:endParaRPr lang="tr-TR" dirty="0"/>
          </a:p>
        </p:txBody>
      </p:sp>
    </p:spTree>
    <p:extLst>
      <p:ext uri="{BB962C8B-B14F-4D97-AF65-F5344CB8AC3E}">
        <p14:creationId xmlns:p14="http://schemas.microsoft.com/office/powerpoint/2010/main" val="503902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Nitel Araştırmanın Kuramsal Temelleri</a:t>
            </a:r>
            <a:endParaRPr lang="tr-TR" dirty="0"/>
          </a:p>
        </p:txBody>
      </p:sp>
      <p:sp>
        <p:nvSpPr>
          <p:cNvPr id="3" name="İçerik Yer Tutucusu 2"/>
          <p:cNvSpPr>
            <a:spLocks noGrp="1"/>
          </p:cNvSpPr>
          <p:nvPr>
            <p:ph idx="1"/>
          </p:nvPr>
        </p:nvSpPr>
        <p:spPr/>
        <p:txBody>
          <a:bodyPr>
            <a:normAutofit/>
          </a:bodyPr>
          <a:lstStyle/>
          <a:p>
            <a:r>
              <a:rPr lang="tr-TR" dirty="0" smtClean="0"/>
              <a:t>Nitel araştırmanın çeşitli disiplinlere dayanan güçlü kuramsal temelleri vardır. Sosyoloji, Antropoloji, Psikoloji, Felsefe, Dilbilim gibi disiplinler nitel araştırmaya hem bakış açısı kazandırmışlar hem de yöntem olarak katkı sağlamışlardır. </a:t>
            </a:r>
          </a:p>
          <a:p>
            <a:r>
              <a:rPr lang="tr-TR" dirty="0" smtClean="0"/>
              <a:t>Tüm disiplinlerde ortak amaç insan davranışını içinde bulunduğu ortam içinde ve çok yönlü olarak anlamaya çalışmaktır. Bu disiplinlere göre insan davranışı Fen ve Matematik gibi disiplinlerden farklı bir şekilde algılanması gereken bir olgudur. </a:t>
            </a:r>
          </a:p>
          <a:p>
            <a:r>
              <a:rPr lang="tr-TR" dirty="0" smtClean="0"/>
              <a:t>İnsan davranışı ancak esnek ve bütüncül bir yaklaşımla araştırılabilir. Bu yaklaşımda araştırmaya dahil olan bireylerin görüşleri ve deneyimleri büyük önem taşır.</a:t>
            </a:r>
            <a:endParaRPr lang="tr-TR" dirty="0"/>
          </a:p>
        </p:txBody>
      </p:sp>
    </p:spTree>
    <p:extLst>
      <p:ext uri="{BB962C8B-B14F-4D97-AF65-F5344CB8AC3E}">
        <p14:creationId xmlns:p14="http://schemas.microsoft.com/office/powerpoint/2010/main" val="2204424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Karşılaştırma: Yaklaşım</a:t>
            </a:r>
            <a:endParaRPr lang="tr-TR" dirty="0"/>
          </a:p>
        </p:txBody>
      </p:sp>
      <p:sp>
        <p:nvSpPr>
          <p:cNvPr id="3" name="İçerik Yer Tutucusu 2"/>
          <p:cNvSpPr>
            <a:spLocks noGrp="1"/>
          </p:cNvSpPr>
          <p:nvPr>
            <p:ph idx="1"/>
          </p:nvPr>
        </p:nvSpPr>
        <p:spPr/>
        <p:txBody>
          <a:bodyPr/>
          <a:lstStyle/>
          <a:p>
            <a:r>
              <a:rPr lang="tr-TR" dirty="0" smtClean="0"/>
              <a:t>Nicel araştırma: 1. Kuram ve hipotez (denence) ile başlar. 2. Deney, manipülasyon ve kontrol 3. Standardize edilmiş veri toplama araçları kullanma, 4. Parçaların analizi, 5. Uzlaşma ve norm arayışı, 6. Verilerin sayısal göstergelere indirgenmesi</a:t>
            </a:r>
          </a:p>
          <a:p>
            <a:r>
              <a:rPr lang="tr-TR" dirty="0" smtClean="0"/>
              <a:t>Nitel araştırma: 1. Kuram ve denece ile son bulur. 2. Kendi bütünlüğü içinde ve doğal, 3. Araştırmacının kendisinin veri toplama aracı olması, 4. Örüntülerin (</a:t>
            </a:r>
            <a:r>
              <a:rPr lang="tr-TR" dirty="0" err="1" smtClean="0"/>
              <a:t>pattern</a:t>
            </a:r>
            <a:r>
              <a:rPr lang="tr-TR" dirty="0" smtClean="0"/>
              <a:t>) ortaya çıkarılması, 5. </a:t>
            </a:r>
            <a:r>
              <a:rPr lang="tr-TR" dirty="0" err="1" smtClean="0"/>
              <a:t>Çokluluk</a:t>
            </a:r>
            <a:r>
              <a:rPr lang="tr-TR" dirty="0" smtClean="0"/>
              <a:t> ve farklılık arayışı, 6. Verinin, derinlik ve zenginlik içinde betimlenmesi.</a:t>
            </a:r>
            <a:endParaRPr lang="tr-TR" dirty="0"/>
          </a:p>
        </p:txBody>
      </p:sp>
    </p:spTree>
    <p:extLst>
      <p:ext uri="{BB962C8B-B14F-4D97-AF65-F5344CB8AC3E}">
        <p14:creationId xmlns:p14="http://schemas.microsoft.com/office/powerpoint/2010/main" val="3673652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Karşılaştırma: Araştırmacının rolü</a:t>
            </a:r>
            <a:endParaRPr lang="tr-TR" dirty="0"/>
          </a:p>
        </p:txBody>
      </p:sp>
      <p:sp>
        <p:nvSpPr>
          <p:cNvPr id="3" name="İçerik Yer Tutucusu 2"/>
          <p:cNvSpPr>
            <a:spLocks noGrp="1"/>
          </p:cNvSpPr>
          <p:nvPr>
            <p:ph idx="1"/>
          </p:nvPr>
        </p:nvSpPr>
        <p:spPr/>
        <p:txBody>
          <a:bodyPr/>
          <a:lstStyle/>
          <a:p>
            <a:r>
              <a:rPr lang="tr-TR" dirty="0" smtClean="0"/>
              <a:t>Nicel araştırma: </a:t>
            </a:r>
          </a:p>
          <a:p>
            <a:r>
              <a:rPr lang="tr-TR" dirty="0" smtClean="0"/>
              <a:t>1. Olay ve olguların dışında</a:t>
            </a:r>
          </a:p>
          <a:p>
            <a:r>
              <a:rPr lang="tr-TR" dirty="0" smtClean="0"/>
              <a:t>2. Yansız</a:t>
            </a:r>
          </a:p>
          <a:p>
            <a:r>
              <a:rPr lang="tr-TR" dirty="0" smtClean="0"/>
              <a:t>3. Nesnel</a:t>
            </a:r>
          </a:p>
          <a:p>
            <a:r>
              <a:rPr lang="tr-TR" dirty="0" smtClean="0"/>
              <a:t>Nitel araştırma: </a:t>
            </a:r>
          </a:p>
          <a:p>
            <a:r>
              <a:rPr lang="tr-TR" dirty="0" smtClean="0"/>
              <a:t>1. Olay ve olgulara dahil</a:t>
            </a:r>
          </a:p>
          <a:p>
            <a:r>
              <a:rPr lang="tr-TR" dirty="0" smtClean="0"/>
              <a:t>2. Öznel bakış açısı olan</a:t>
            </a:r>
          </a:p>
          <a:p>
            <a:r>
              <a:rPr lang="tr-TR" dirty="0" smtClean="0"/>
              <a:t>3. </a:t>
            </a:r>
            <a:r>
              <a:rPr lang="tr-TR" dirty="0" err="1" smtClean="0"/>
              <a:t>Empatik</a:t>
            </a:r>
            <a:endParaRPr lang="tr-TR" dirty="0"/>
          </a:p>
        </p:txBody>
      </p:sp>
    </p:spTree>
    <p:extLst>
      <p:ext uri="{BB962C8B-B14F-4D97-AF65-F5344CB8AC3E}">
        <p14:creationId xmlns:p14="http://schemas.microsoft.com/office/powerpoint/2010/main" val="4274530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Örneğin, 	</a:t>
            </a:r>
            <a:endParaRPr lang="tr-TR" dirty="0"/>
          </a:p>
        </p:txBody>
      </p:sp>
      <p:sp>
        <p:nvSpPr>
          <p:cNvPr id="3" name="İçerik Yer Tutucusu 2"/>
          <p:cNvSpPr>
            <a:spLocks noGrp="1"/>
          </p:cNvSpPr>
          <p:nvPr>
            <p:ph idx="1"/>
          </p:nvPr>
        </p:nvSpPr>
        <p:spPr>
          <a:xfrm>
            <a:off x="838200" y="1478280"/>
            <a:ext cx="10515600" cy="4983480"/>
          </a:xfrm>
        </p:spPr>
        <p:txBody>
          <a:bodyPr>
            <a:normAutofit/>
          </a:bodyPr>
          <a:lstStyle/>
          <a:p>
            <a:r>
              <a:rPr lang="tr-TR" dirty="0" smtClean="0"/>
              <a:t>Antropoloji kültürü ve insanların belirli kültürel ortamlarda sosyal davranış kalıplarını nasıl algıladıklarını ve bu kalıplara nasıl uyum sağladıklarını konu edinir. Kültür analizi (etnografya) araştırmaları bu disiplinin temelini oluşturur.</a:t>
            </a:r>
          </a:p>
          <a:p>
            <a:r>
              <a:rPr lang="tr-TR" dirty="0" smtClean="0"/>
              <a:t>Felsefe gerçeğin çeşitli boyutlarda tanımlanması ile ilgili bir disiplindir. Gerçek ile ilgili değerler, anlamlar ve mantık örüntüsü, insanların gerçeği nasıl algıladıkları ve algılarına ilişkin deneyimleri bu alanın konusudur. Varoluşçuluk akımı nitel araştırma geleneğin önemli temellerinden birisidir.</a:t>
            </a:r>
          </a:p>
          <a:p>
            <a:r>
              <a:rPr lang="tr-TR" dirty="0" err="1" smtClean="0"/>
              <a:t>Humanistik</a:t>
            </a:r>
            <a:r>
              <a:rPr lang="tr-TR" dirty="0" smtClean="0"/>
              <a:t> psikoloji insanları anlamak için öncelikle onların yaşantılarına yakından bakmak gerektiğini savunur. Araştırmacı ancak insanların deneyimlerine yakın bir konumda bu deneyimlerin anlamını ortaya çıkarabilir.</a:t>
            </a:r>
          </a:p>
          <a:p>
            <a:endParaRPr lang="tr-TR" dirty="0" smtClean="0"/>
          </a:p>
        </p:txBody>
      </p:sp>
    </p:spTree>
    <p:extLst>
      <p:ext uri="{BB962C8B-B14F-4D97-AF65-F5344CB8AC3E}">
        <p14:creationId xmlns:p14="http://schemas.microsoft.com/office/powerpoint/2010/main" val="2612688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Örneğin (devam)</a:t>
            </a:r>
            <a:endParaRPr lang="tr-TR" dirty="0"/>
          </a:p>
        </p:txBody>
      </p:sp>
      <p:sp>
        <p:nvSpPr>
          <p:cNvPr id="3" name="İçerik Yer Tutucusu 2"/>
          <p:cNvSpPr>
            <a:spLocks noGrp="1"/>
          </p:cNvSpPr>
          <p:nvPr>
            <p:ph idx="1"/>
          </p:nvPr>
        </p:nvSpPr>
        <p:spPr/>
        <p:txBody>
          <a:bodyPr>
            <a:normAutofit/>
          </a:bodyPr>
          <a:lstStyle/>
          <a:p>
            <a:r>
              <a:rPr lang="tr-TR" dirty="0" smtClean="0"/>
              <a:t>Sosyoloji insanların toplumsal yaşama biçimlerini ve kuralları nasıl algıladıkları ve bu algıları kendi yaşamlarına nasıl yansıttıkları konusu ile yakından ilgilenir. İnsanların kendi davranışlarını nasıl biçimlendirdikleri, başkalarının davranışını nasıl algıladıkları, farklı ortamlara nasıl uyum sağladıkları, çeşitli sosyal olaylarla ilgili varsayımları nasıl oluşturdukları sosyolojide olduğu kadar eğitim alanında da önemlidir. Bu nedenle eğitim araştırmalarında da sosyolojik bir yaklaşım benimsenir.</a:t>
            </a:r>
          </a:p>
          <a:p>
            <a:r>
              <a:rPr lang="tr-TR" dirty="0" smtClean="0"/>
              <a:t>Sosyal psikoloji bir grup içindeki insan davranışlarını açıklamaya çalışır. Sosyal psikolojiden derin bir biçimde etkilenen sembolik etkileşim de insanları belirli sembolleri kullanarak nasıl iletişim kurduklarını, insanları ortak anlamları nasıl paylaştıklarını açıklamaya çalışır. </a:t>
            </a:r>
            <a:endParaRPr lang="tr-TR" dirty="0"/>
          </a:p>
        </p:txBody>
      </p:sp>
    </p:spTree>
    <p:extLst>
      <p:ext uri="{BB962C8B-B14F-4D97-AF65-F5344CB8AC3E}">
        <p14:creationId xmlns:p14="http://schemas.microsoft.com/office/powerpoint/2010/main" val="3179991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Örneğin (devam)</a:t>
            </a:r>
            <a:endParaRPr lang="tr-TR" dirty="0"/>
          </a:p>
        </p:txBody>
      </p:sp>
      <p:sp>
        <p:nvSpPr>
          <p:cNvPr id="3" name="İçerik Yer Tutucusu 2"/>
          <p:cNvSpPr>
            <a:spLocks noGrp="1"/>
          </p:cNvSpPr>
          <p:nvPr>
            <p:ph idx="1"/>
          </p:nvPr>
        </p:nvSpPr>
        <p:spPr/>
        <p:txBody>
          <a:bodyPr/>
          <a:lstStyle/>
          <a:p>
            <a:r>
              <a:rPr lang="tr-TR" dirty="0" smtClean="0"/>
              <a:t>Çevre psikolojisi insan davranışlarının şekillenmesinde çevrenin etkisini, insan davranışı ile ortam arasındaki ilişkiyi araştırır. </a:t>
            </a:r>
          </a:p>
          <a:p>
            <a:r>
              <a:rPr lang="tr-TR" dirty="0" smtClean="0"/>
              <a:t>Dilbilim insanlar arası iletişimi konu edinir. Dilin çeşitli boyutlarıyla incelenmesi, farklı ortam ve kültürlerde dilin çeşitli ögelerinin anlam ve kapsamının araştırılmasına yer verir. </a:t>
            </a:r>
          </a:p>
          <a:p>
            <a:r>
              <a:rPr lang="tr-TR" dirty="0" err="1" smtClean="0"/>
              <a:t>Disiplinlerarası</a:t>
            </a:r>
            <a:r>
              <a:rPr lang="tr-TR" dirty="0" smtClean="0"/>
              <a:t> anlayış ise insan davranışlarının karmaşık olması nedeniyle ancak bütüncül bir anlayışın gerçek sorunları ortaya çıkarabileceğini savunur. Bütüncül anlayış geleneksel olarak bilime yön veren «mekanik anlayış» tan farklıdır. </a:t>
            </a:r>
            <a:endParaRPr lang="tr-TR" dirty="0"/>
          </a:p>
        </p:txBody>
      </p:sp>
    </p:spTree>
    <p:extLst>
      <p:ext uri="{BB962C8B-B14F-4D97-AF65-F5344CB8AC3E}">
        <p14:creationId xmlns:p14="http://schemas.microsoft.com/office/powerpoint/2010/main" val="7161127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Nitel </a:t>
            </a:r>
            <a:r>
              <a:rPr lang="tr-TR" dirty="0" smtClean="0"/>
              <a:t>araştırmanın yaklaşımı</a:t>
            </a:r>
            <a:endParaRPr lang="tr-TR" dirty="0"/>
          </a:p>
        </p:txBody>
      </p:sp>
      <p:sp>
        <p:nvSpPr>
          <p:cNvPr id="3" name="İçerik Yer Tutucusu 2"/>
          <p:cNvSpPr>
            <a:spLocks noGrp="1"/>
          </p:cNvSpPr>
          <p:nvPr>
            <p:ph idx="1"/>
          </p:nvPr>
        </p:nvSpPr>
        <p:spPr/>
        <p:txBody>
          <a:bodyPr>
            <a:normAutofit/>
          </a:bodyPr>
          <a:lstStyle/>
          <a:p>
            <a:r>
              <a:rPr lang="tr-TR" dirty="0" smtClean="0"/>
              <a:t>Nitel araştırma birçok disiplinin kavramlarını bir şemsiye altında toplaması nedeniyle çeşitli disiplinlerle ilgilidir. Dolayısıyla tanımlanması da kolay değildir. </a:t>
            </a:r>
          </a:p>
          <a:p>
            <a:r>
              <a:rPr lang="tr-TR" dirty="0" smtClean="0"/>
              <a:t>Yukarıdaki disiplinlerdeki bir çok kavram nitel araştırmada kullanılmaktadır: Etnografya, durumsal araştırma, yorumlayıcı araştırma, eylem araştırması, doğal araştırma, </a:t>
            </a:r>
            <a:r>
              <a:rPr lang="tr-TR" dirty="0" err="1" smtClean="0"/>
              <a:t>betimsel</a:t>
            </a:r>
            <a:r>
              <a:rPr lang="tr-TR" dirty="0" smtClean="0"/>
              <a:t> araştırma, kuram geliştirme, içerik analizi bu kavramlardan birkaçıdır. Nitel araştırma birbirine benzeyen bu kavramların toplamından oluşan genel bir kavram olarak nitelendirilmektedir. </a:t>
            </a:r>
          </a:p>
          <a:p>
            <a:r>
              <a:rPr lang="tr-TR" dirty="0" smtClean="0"/>
              <a:t>Ayrıca, gözlem, görüşme ve doküman analizi gibi nitel veri toplama yöntemlerinin kullanıldığı, algıların ve olayların doğal bir ortamda gerçekçi ve bütüncül bir biçimde ortaya konulmasına yönelik bir sürecin izlendiği araştırma olarak tasvir edilir. </a:t>
            </a:r>
            <a:endParaRPr lang="tr-TR" dirty="0"/>
          </a:p>
        </p:txBody>
      </p:sp>
    </p:spTree>
    <p:extLst>
      <p:ext uri="{BB962C8B-B14F-4D97-AF65-F5344CB8AC3E}">
        <p14:creationId xmlns:p14="http://schemas.microsoft.com/office/powerpoint/2010/main" val="1831927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Nitel araştırmanın </a:t>
            </a:r>
            <a:r>
              <a:rPr lang="tr-TR" dirty="0" smtClean="0"/>
              <a:t>yaklaşımı </a:t>
            </a:r>
            <a:r>
              <a:rPr lang="tr-TR" dirty="0" smtClean="0"/>
              <a:t>(devam)</a:t>
            </a:r>
            <a:endParaRPr lang="tr-TR" dirty="0"/>
          </a:p>
        </p:txBody>
      </p:sp>
      <p:sp>
        <p:nvSpPr>
          <p:cNvPr id="3" name="İçerik Yer Tutucusu 2"/>
          <p:cNvSpPr>
            <a:spLocks noGrp="1"/>
          </p:cNvSpPr>
          <p:nvPr>
            <p:ph idx="1"/>
          </p:nvPr>
        </p:nvSpPr>
        <p:spPr/>
        <p:txBody>
          <a:bodyPr>
            <a:normAutofit/>
          </a:bodyPr>
          <a:lstStyle/>
          <a:p>
            <a:r>
              <a:rPr lang="tr-TR" dirty="0" smtClean="0"/>
              <a:t>Nitel araştırmada çoğunlukla üç tip veri toplanır: </a:t>
            </a:r>
          </a:p>
          <a:p>
            <a:r>
              <a:rPr lang="tr-TR" dirty="0" smtClean="0"/>
              <a:t>Çevreyle ilgili veri (sosyal, psikolojik, kültürel, demografik, fiziksel)</a:t>
            </a:r>
          </a:p>
          <a:p>
            <a:r>
              <a:rPr lang="tr-TR" dirty="0" smtClean="0"/>
              <a:t>Süreçle ilgili veri (araştırma sürecinde araştırılan grubun olan bitenden nasıl etkilendiği)</a:t>
            </a:r>
          </a:p>
          <a:p>
            <a:r>
              <a:rPr lang="tr-TR" dirty="0" smtClean="0"/>
              <a:t>Algılara ilişkin veri (araştırmaya dahil olan süreç hakkındaki düşüncelerine ilişkindir.</a:t>
            </a:r>
          </a:p>
          <a:p>
            <a:pPr marL="0" indent="0">
              <a:buNone/>
            </a:pPr>
            <a:r>
              <a:rPr lang="tr-TR" dirty="0" smtClean="0"/>
              <a:t>Veri toplama yöntemi: </a:t>
            </a:r>
          </a:p>
          <a:p>
            <a:r>
              <a:rPr lang="tr-TR" dirty="0" smtClean="0"/>
              <a:t>Görüşme (odak grup da dahil)</a:t>
            </a:r>
          </a:p>
          <a:p>
            <a:r>
              <a:rPr lang="tr-TR" dirty="0" smtClean="0"/>
              <a:t>Gözlem</a:t>
            </a:r>
          </a:p>
          <a:p>
            <a:r>
              <a:rPr lang="tr-TR" smtClean="0"/>
              <a:t>Doküman incelemesi</a:t>
            </a:r>
            <a:endParaRPr lang="tr-TR" dirty="0" smtClean="0"/>
          </a:p>
          <a:p>
            <a:endParaRPr lang="tr-TR" dirty="0"/>
          </a:p>
        </p:txBody>
      </p:sp>
    </p:spTree>
    <p:extLst>
      <p:ext uri="{BB962C8B-B14F-4D97-AF65-F5344CB8AC3E}">
        <p14:creationId xmlns:p14="http://schemas.microsoft.com/office/powerpoint/2010/main" val="42313156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Nitel araştırmanın yaklaşımı (devam)</a:t>
            </a:r>
            <a:endParaRPr lang="tr-TR" dirty="0"/>
          </a:p>
        </p:txBody>
      </p:sp>
      <p:sp>
        <p:nvSpPr>
          <p:cNvPr id="3" name="İçerik Yer Tutucusu 2"/>
          <p:cNvSpPr>
            <a:spLocks noGrp="1"/>
          </p:cNvSpPr>
          <p:nvPr>
            <p:ph idx="1"/>
          </p:nvPr>
        </p:nvSpPr>
        <p:spPr/>
        <p:txBody>
          <a:bodyPr/>
          <a:lstStyle/>
          <a:p>
            <a:r>
              <a:rPr lang="tr-TR" dirty="0" smtClean="0"/>
              <a:t>Nitel araştırma kuram oluşturmayı hedefleyen bir anlayışla sosyal olguları bağlı bulundukları çevre içinde araştırmayı ve anlamayı ön plana alır.</a:t>
            </a:r>
          </a:p>
          <a:p>
            <a:r>
              <a:rPr lang="tr-TR" dirty="0" smtClean="0"/>
              <a:t>Kuram oluşturma toplanan verilerden yola çıkarak daha önceden bilinmeyen birtakım sonuçları birbiri ile ilişkisi içinde açıklayan bir modelleme çalışması anlamına gelir.</a:t>
            </a:r>
          </a:p>
          <a:p>
            <a:r>
              <a:rPr lang="tr-TR" dirty="0" smtClean="0"/>
              <a:t>Bu durumda araştırmacının esnek olması, toplanan verilere göre araştırma sürecini yeniden biçimlendirmesi, araştırma desenini oluştururken ve verileri analiz edersen tümevarıma dayalı bir yaklaşım izlemesi gerekir.</a:t>
            </a:r>
            <a:endParaRPr lang="tr-TR" dirty="0"/>
          </a:p>
        </p:txBody>
      </p:sp>
    </p:spTree>
    <p:extLst>
      <p:ext uri="{BB962C8B-B14F-4D97-AF65-F5344CB8AC3E}">
        <p14:creationId xmlns:p14="http://schemas.microsoft.com/office/powerpoint/2010/main" val="3854026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Nitel araştırmanın yaklaşımı (devam)</a:t>
            </a:r>
            <a:endParaRPr lang="tr-TR" dirty="0"/>
          </a:p>
        </p:txBody>
      </p:sp>
      <p:sp>
        <p:nvSpPr>
          <p:cNvPr id="3" name="İçerik Yer Tutucusu 2"/>
          <p:cNvSpPr>
            <a:spLocks noGrp="1"/>
          </p:cNvSpPr>
          <p:nvPr>
            <p:ph idx="1"/>
          </p:nvPr>
        </p:nvSpPr>
        <p:spPr/>
        <p:txBody>
          <a:bodyPr/>
          <a:lstStyle/>
          <a:p>
            <a:r>
              <a:rPr lang="tr-TR" dirty="0" smtClean="0"/>
              <a:t>Kuram oluşturma sosyal bilimlerdeki araştırmalara yeni bir bakış açısı getirmiştir.</a:t>
            </a:r>
          </a:p>
          <a:p>
            <a:r>
              <a:rPr lang="tr-TR" dirty="0" smtClean="0"/>
              <a:t>Çünkü geleneksel kuramlar gerçekleri hep aynı şekilde görmekte ve bu nedenle sürekli değişim içinde olan sosyal olguları açıklamada yetersiz kalmaktadır. </a:t>
            </a:r>
          </a:p>
          <a:p>
            <a:r>
              <a:rPr lang="tr-TR" dirty="0" smtClean="0"/>
              <a:t>Geleneksel kuramlar evrensellik iddiasındadır, ancak sosyal olguların tümü için evrensellikten söz edilemediği gibi, çoğu zamana göre de değişkendir. </a:t>
            </a:r>
          </a:p>
          <a:p>
            <a:r>
              <a:rPr lang="tr-TR" dirty="0" smtClean="0"/>
              <a:t>Gözlem ve görüşme bu hareketliliği yakalamaya ve anlamaya katkı sağlar.</a:t>
            </a:r>
            <a:endParaRPr lang="tr-TR" dirty="0"/>
          </a:p>
        </p:txBody>
      </p:sp>
    </p:spTree>
    <p:extLst>
      <p:ext uri="{BB962C8B-B14F-4D97-AF65-F5344CB8AC3E}">
        <p14:creationId xmlns:p14="http://schemas.microsoft.com/office/powerpoint/2010/main" val="308872347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115</TotalTime>
  <Words>1708</Words>
  <Application>Microsoft Office PowerPoint</Application>
  <PresentationFormat>Geniş ekran</PresentationFormat>
  <Paragraphs>111</Paragraphs>
  <Slides>21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21</vt:i4>
      </vt:variant>
    </vt:vector>
  </HeadingPairs>
  <TitlesOfParts>
    <vt:vector size="25" baseType="lpstr">
      <vt:lpstr>Arial</vt:lpstr>
      <vt:lpstr>Century Gothic</vt:lpstr>
      <vt:lpstr>Wingdings 3</vt:lpstr>
      <vt:lpstr>Duman</vt:lpstr>
      <vt:lpstr>Nitel Araştırma Yöntemlerinin Özellikleri ve Nicel Araştırma Yöntemlerinden Farklılıkları</vt:lpstr>
      <vt:lpstr>Nitel Araştırmanın Kuramsal Temelleri</vt:lpstr>
      <vt:lpstr>Örneğin,  </vt:lpstr>
      <vt:lpstr>Örneğin (devam)</vt:lpstr>
      <vt:lpstr>Örneğin (devam)</vt:lpstr>
      <vt:lpstr>Nitel araştırmanın yaklaşımı</vt:lpstr>
      <vt:lpstr>Nitel araştırmanın yaklaşımı (devam)</vt:lpstr>
      <vt:lpstr>Nitel araştırmanın yaklaşımı (devam)</vt:lpstr>
      <vt:lpstr>Nitel araştırmanın yaklaşımı (devam)</vt:lpstr>
      <vt:lpstr>Nitel araştırmanın temel özellikleri </vt:lpstr>
      <vt:lpstr>Doğal ortama duyarlılık </vt:lpstr>
      <vt:lpstr>Araştırmacının katılımcı rolü</vt:lpstr>
      <vt:lpstr>Bütüncül yaklaşım</vt:lpstr>
      <vt:lpstr>Algıların ortaya konması</vt:lpstr>
      <vt:lpstr>Araştırma deseninde esneklik</vt:lpstr>
      <vt:lpstr>Tümevarımcı analiz</vt:lpstr>
      <vt:lpstr>Nitel veri</vt:lpstr>
      <vt:lpstr>Karşılaştırma: Varsayımlar</vt:lpstr>
      <vt:lpstr>Karşılaştırma: Amaçlar</vt:lpstr>
      <vt:lpstr>Karşılaştırma: Yaklaşım</vt:lpstr>
      <vt:lpstr>Karşılaştırma: Araştırmacının rolü</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Nitel ve Nicel Araştırma Yöntemleri</dc:title>
  <dc:creator>default default</dc:creator>
  <cp:lastModifiedBy>default default</cp:lastModifiedBy>
  <cp:revision>13</cp:revision>
  <dcterms:created xsi:type="dcterms:W3CDTF">2021-03-09T20:49:08Z</dcterms:created>
  <dcterms:modified xsi:type="dcterms:W3CDTF">2021-03-10T06:08:57Z</dcterms:modified>
</cp:coreProperties>
</file>