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23"/>
  </p:notesMasterIdLst>
  <p:sldIdLst>
    <p:sldId id="256" r:id="rId2"/>
    <p:sldId id="259" r:id="rId3"/>
    <p:sldId id="257" r:id="rId4"/>
    <p:sldId id="260" r:id="rId5"/>
    <p:sldId id="277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8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9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69056-3B49-437A-8E0F-B55BB9328069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20A52-EE8A-4437-A851-1C631486D43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929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16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19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1149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694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4625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074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484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2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26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11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01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00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19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32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33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143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5C4DC-0193-40FA-B732-9D1958C538B1}" type="datetimeFigureOut">
              <a:rPr lang="tr-TR" smtClean="0"/>
              <a:pPr/>
              <a:t>22.09.2016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7FCD2F-73F9-495B-ADC5-07614FEEB76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Örgüt İçindeki İnsan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Potansiyeli ve Sorunları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İkincisi,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</a:t>
            </a:r>
            <a:r>
              <a:rPr lang="tr-TR" dirty="0" smtClean="0"/>
              <a:t>nsanlar </a:t>
            </a:r>
            <a:r>
              <a:rPr lang="tr-TR" dirty="0"/>
              <a:t>yaratıcılık ve bilişsel becerilere sahip oldukları için, pazardaki ücret ve maaşlar hiçbir zaman bir kişinin örgüte sağladığı </a:t>
            </a:r>
            <a:r>
              <a:rPr lang="tr-TR" dirty="0" smtClean="0"/>
              <a:t>değerin </a:t>
            </a:r>
            <a:r>
              <a:rPr lang="tr-TR" dirty="0"/>
              <a:t>bir göstergesi olamaz. </a:t>
            </a:r>
            <a:endParaRPr lang="tr-TR" dirty="0" smtClean="0"/>
          </a:p>
          <a:p>
            <a:r>
              <a:rPr lang="tr-TR" dirty="0" smtClean="0"/>
              <a:t>İnsanlar </a:t>
            </a:r>
            <a:r>
              <a:rPr lang="tr-TR" dirty="0"/>
              <a:t>daha çok ya da daha az yaratıcı olabilirler ya da zamanla beceri ve yeteneklerini geliştirebilirler.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tersine makineler ve hammaddeler sabit bir fiyata sahiptirler ve temel özelliklerini kendiliklerinden değiştiremezler.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Üçüncüsü,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Emeğin </a:t>
            </a:r>
            <a:r>
              <a:rPr lang="tr-TR" dirty="0"/>
              <a:t>sahte mal özelliğinde, işverenin ödediklerinin karşılığını alacağının garantisi yoktur. </a:t>
            </a:r>
            <a:endParaRPr lang="tr-TR" dirty="0" smtClean="0"/>
          </a:p>
          <a:p>
            <a:r>
              <a:rPr lang="tr-TR" dirty="0" smtClean="0"/>
              <a:t>İşçiler çalışmalarını artırabilirler </a:t>
            </a:r>
            <a:r>
              <a:rPr lang="tr-TR" dirty="0"/>
              <a:t>ya da azaltabilirler; </a:t>
            </a:r>
            <a:r>
              <a:rPr lang="tr-TR" dirty="0" smtClean="0"/>
              <a:t>beceri </a:t>
            </a:r>
            <a:r>
              <a:rPr lang="tr-TR" dirty="0"/>
              <a:t>ve bilgilerini kendinde tutabilirler ve kullanmayı reddedebilirler. </a:t>
            </a:r>
            <a:endParaRPr lang="tr-TR" dirty="0" smtClean="0"/>
          </a:p>
          <a:p>
            <a:r>
              <a:rPr lang="tr-TR" dirty="0" smtClean="0"/>
              <a:t>Örgüt </a:t>
            </a:r>
            <a:r>
              <a:rPr lang="tr-TR" dirty="0"/>
              <a:t>teorilerinin ve yönetim stratejilerinin çoğu </a:t>
            </a:r>
            <a:r>
              <a:rPr lang="tr-TR" dirty="0" smtClean="0"/>
              <a:t>çalışmayı artırma ve </a:t>
            </a:r>
            <a:r>
              <a:rPr lang="tr-TR" dirty="0"/>
              <a:t>kontrol etme yöntemlerinin belirlenmesine </a:t>
            </a:r>
            <a:r>
              <a:rPr lang="tr-TR" dirty="0" smtClean="0"/>
              <a:t>yönelmiştir.</a:t>
            </a:r>
            <a:endParaRPr lang="tr-TR" dirty="0"/>
          </a:p>
          <a:p>
            <a:r>
              <a:rPr lang="tr-TR" dirty="0"/>
              <a:t>Sonuncusu, işçiler günün sonunda, boş zamanlarını değerlendirmekle ve yaşamını sürdürmekle uğraşmak, kendi yaşamlarını sorgulamak, yeni fikirler geliştirmek, kendi toplum ve kültürlerine katılmak ve aldıkları ücretlerle malları tüketmek için işletmeyi terk ederler.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süreçlerin tümü insan emeğinin performansını ve işe </a:t>
            </a:r>
            <a:r>
              <a:rPr lang="tr-TR" dirty="0" smtClean="0"/>
              <a:t>uygulanmasını </a:t>
            </a:r>
            <a:r>
              <a:rPr lang="tr-TR" dirty="0"/>
              <a:t>etkiler.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Hepsi birlikte,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i="1" dirty="0" smtClean="0"/>
              <a:t>Bu </a:t>
            </a:r>
            <a:r>
              <a:rPr lang="tr-TR" i="1" dirty="0"/>
              <a:t>dört nokta diğer örgütsel girdilerle karşılaştırıldığında, insan faktörünün benzersiz </a:t>
            </a:r>
            <a:r>
              <a:rPr lang="tr-TR" i="1" dirty="0" smtClean="0"/>
              <a:t>yapısını gösterir </a:t>
            </a:r>
          </a:p>
          <a:p>
            <a:pPr algn="ctr">
              <a:buNone/>
            </a:pPr>
            <a:r>
              <a:rPr lang="tr-TR" dirty="0" smtClean="0"/>
              <a:t>ve 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i="1" dirty="0" smtClean="0"/>
              <a:t>örgütlerde </a:t>
            </a:r>
            <a:r>
              <a:rPr lang="tr-TR" i="1" dirty="0"/>
              <a:t>ortaya çıkan bazı özel problemlere işaret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İnsan Faktörünün Felsefi Statüsü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İnsanı </a:t>
            </a:r>
            <a:r>
              <a:rPr lang="tr-TR" dirty="0"/>
              <a:t>diğer örgütsel faktörlerden ayıran bu özellikler, üretimin bilinçli ve </a:t>
            </a:r>
            <a:r>
              <a:rPr lang="tr-TR" dirty="0" smtClean="0"/>
              <a:t>düşünen </a:t>
            </a:r>
            <a:r>
              <a:rPr lang="tr-TR" dirty="0"/>
              <a:t>bir faktörü olan emeğin statüsüdür. </a:t>
            </a:r>
            <a:endParaRPr lang="tr-TR" dirty="0" smtClean="0"/>
          </a:p>
          <a:p>
            <a:r>
              <a:rPr lang="tr-TR" dirty="0" smtClean="0"/>
              <a:t>İnsanlar </a:t>
            </a:r>
            <a:r>
              <a:rPr lang="tr-TR" dirty="0"/>
              <a:t>çevrelerinin ve çalışma koşullarının farkındadırlar. </a:t>
            </a:r>
            <a:endParaRPr lang="tr-TR" dirty="0" smtClean="0"/>
          </a:p>
          <a:p>
            <a:r>
              <a:rPr lang="tr-TR" dirty="0" smtClean="0"/>
              <a:t>İnsan </a:t>
            </a:r>
            <a:r>
              <a:rPr lang="tr-TR" dirty="0"/>
              <a:t>davranışı bu faktörlerden etkilenir ve hoş olmayan koşulları hafifletmeye yönelir. </a:t>
            </a:r>
            <a:endParaRPr lang="tr-TR" dirty="0" smtClean="0"/>
          </a:p>
          <a:p>
            <a:r>
              <a:rPr lang="tr-TR" dirty="0" smtClean="0"/>
              <a:t>Toprak </a:t>
            </a:r>
            <a:r>
              <a:rPr lang="tr-TR" dirty="0"/>
              <a:t>ve makineler bilinçli değildir. Bu nedenle kendi deneyimlerine karşılık veremez, tepki gösteremez, talep edemez, işten kaçamaz ya da örgütün dışında fikirler geliştiremez.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Walter</a:t>
            </a:r>
            <a:r>
              <a:rPr lang="tr-TR" dirty="0" smtClean="0"/>
              <a:t> </a:t>
            </a:r>
            <a:r>
              <a:rPr lang="tr-TR" dirty="0" err="1" smtClean="0"/>
              <a:t>Weisskopf</a:t>
            </a:r>
            <a:r>
              <a:rPr lang="tr-TR" dirty="0" smtClean="0"/>
              <a:t> ‘un yabancılaşma kavramı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İnsan </a:t>
            </a:r>
            <a:r>
              <a:rPr lang="tr-TR" dirty="0"/>
              <a:t>sonlu ve ölümlüdür; fiziğiyle, çevresiyle, kalıtım özellikleriyle, yaşam tarihi, doğum yeri ve zamanının tesadüfleriyle, sosyal ve tarihsel faktörlerle çevrelenmiştir. </a:t>
            </a:r>
            <a:endParaRPr lang="tr-TR" dirty="0" smtClean="0"/>
          </a:p>
          <a:p>
            <a:r>
              <a:rPr lang="tr-TR" dirty="0" smtClean="0"/>
              <a:t>Ancak </a:t>
            </a:r>
            <a:r>
              <a:rPr lang="tr-TR" dirty="0"/>
              <a:t>insanlar bu kendi dışında </a:t>
            </a:r>
            <a:r>
              <a:rPr lang="tr-TR" dirty="0" smtClean="0"/>
              <a:t>oluşan </a:t>
            </a:r>
            <a:r>
              <a:rPr lang="tr-TR" dirty="0"/>
              <a:t>durumu aşabilirler; durumun farkında oldukları için dışarıdan bu duruma bakabilirler. </a:t>
            </a:r>
            <a:endParaRPr lang="tr-TR" dirty="0" smtClean="0"/>
          </a:p>
          <a:p>
            <a:r>
              <a:rPr lang="tr-TR" dirty="0" smtClean="0"/>
              <a:t>İnsan ne ve kim olduğunu bilir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Bilinç</a:t>
            </a:r>
            <a:r>
              <a:rPr lang="tr-TR" dirty="0"/>
              <a:t>, düşünce, dil, hatıralar, hayal gücü ve gelecek vizyonu gibi yollarla kendisini durumdan koparabilir. </a:t>
            </a:r>
            <a:endParaRPr lang="tr-TR" dirty="0" smtClean="0"/>
          </a:p>
          <a:p>
            <a:r>
              <a:rPr lang="tr-TR" dirty="0" smtClean="0"/>
              <a:t>Gelecekteki </a:t>
            </a:r>
            <a:r>
              <a:rPr lang="tr-TR" dirty="0"/>
              <a:t>olasılıkları hayal ederek ve geçmişte olanları hatırlayarak kendi konumunu aşabilir.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 varoluşa ait yabancılaşmanın nedeni ve </a:t>
            </a:r>
            <a:r>
              <a:rPr lang="tr-TR" dirty="0" smtClean="0"/>
              <a:t>kaynağıdır.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Buna karşılık örgütler;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 </a:t>
            </a:r>
            <a:r>
              <a:rPr lang="tr-TR" dirty="0"/>
              <a:t>kaynağını sınırlamak ve kontrol etmek isterler; ancak işteki </a:t>
            </a:r>
            <a:r>
              <a:rPr lang="tr-TR" dirty="0" smtClean="0"/>
              <a:t>fiziksel kısıtlamalar ruhsal </a:t>
            </a:r>
            <a:r>
              <a:rPr lang="tr-TR" dirty="0"/>
              <a:t>özgürlüğe engel olmaz. </a:t>
            </a:r>
            <a:endParaRPr lang="tr-TR" dirty="0" smtClean="0"/>
          </a:p>
          <a:p>
            <a:r>
              <a:rPr lang="tr-TR" dirty="0" smtClean="0"/>
              <a:t>İnsanlar </a:t>
            </a:r>
            <a:r>
              <a:rPr lang="tr-TR" dirty="0"/>
              <a:t>örgüt </a:t>
            </a:r>
            <a:r>
              <a:rPr lang="tr-TR" dirty="0" smtClean="0"/>
              <a:t>yapısıyla kısıtlandıklarını hissedebilirler</a:t>
            </a:r>
            <a:r>
              <a:rPr lang="tr-TR" dirty="0"/>
              <a:t>, ancak alternatif durumları hayal etme kapasitesine sahiptirler. </a:t>
            </a:r>
            <a:endParaRPr lang="tr-TR" dirty="0" smtClean="0"/>
          </a:p>
          <a:p>
            <a:r>
              <a:rPr lang="tr-TR" dirty="0" err="1" smtClean="0"/>
              <a:t>Weisskopf’a</a:t>
            </a:r>
            <a:r>
              <a:rPr lang="tr-TR" dirty="0" smtClean="0"/>
              <a:t> </a:t>
            </a:r>
            <a:r>
              <a:rPr lang="tr-TR" dirty="0"/>
              <a:t>göre </a:t>
            </a:r>
            <a:r>
              <a:rPr lang="tr-TR" dirty="0" smtClean="0"/>
              <a:t>insan </a:t>
            </a:r>
            <a:r>
              <a:rPr lang="tr-TR" dirty="0"/>
              <a:t>varlığı “gelecekte görülen olasılıklar ile sınırlı gerçeklik arasında sürekli bir çatışma halindedir”.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İnsan Faktörünün Örgüte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 </a:t>
            </a:r>
            <a:r>
              <a:rPr lang="tr-TR" dirty="0"/>
              <a:t>faktörü örgütleri anlamak ve teori oluşturmak isteyenler (teorisyenler) ile örgütleri yönetmek (yöneticiler) için uğraşanlara sorunlar yaratır. </a:t>
            </a:r>
            <a:endParaRPr lang="tr-TR" dirty="0" smtClean="0"/>
          </a:p>
          <a:p>
            <a:r>
              <a:rPr lang="tr-TR" dirty="0" smtClean="0"/>
              <a:t>Bu durumda </a:t>
            </a:r>
            <a:r>
              <a:rPr lang="tr-TR" dirty="0"/>
              <a:t>teorilerin gözden geçirilmesi, yeniden oluşturulması ve yönetim biçimlerinin değiştirilmesi </a:t>
            </a:r>
            <a:r>
              <a:rPr lang="tr-TR" dirty="0" smtClean="0"/>
              <a:t>gerekir. </a:t>
            </a:r>
          </a:p>
          <a:p>
            <a:r>
              <a:rPr lang="tr-TR" dirty="0" smtClean="0"/>
              <a:t>Örgüt </a:t>
            </a:r>
            <a:r>
              <a:rPr lang="tr-TR" dirty="0"/>
              <a:t>ve yönetim literatüründe teori ve uygulama arasında güçlü bir bağ olduğu için, örgüt teorisi yöneticilerin stratejileri ve </a:t>
            </a:r>
            <a:r>
              <a:rPr lang="tr-TR" dirty="0" smtClean="0"/>
              <a:t>deneyimlerinden etkilenir ve aynı zamanda onların </a:t>
            </a:r>
            <a:r>
              <a:rPr lang="tr-TR" dirty="0"/>
              <a:t>strateji ve deneyimlerini </a:t>
            </a:r>
            <a:r>
              <a:rPr lang="tr-TR" dirty="0" smtClean="0"/>
              <a:t>etkiler.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93658" y="2402886"/>
            <a:ext cx="5888736" cy="2690868"/>
          </a:xfrm>
        </p:spPr>
        <p:txBody>
          <a:bodyPr>
            <a:normAutofit fontScale="90000"/>
          </a:bodyPr>
          <a:lstStyle/>
          <a:p>
            <a:r>
              <a:rPr lang="tr-TR" dirty="0"/>
              <a:t>Endüstriyel Örgütlerin İçsel </a:t>
            </a:r>
            <a:r>
              <a:rPr lang="tr-TR" dirty="0" smtClean="0"/>
              <a:t>Yapısı, Sorunları ve Çözüm Arayışları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8613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Fabrikaların içinde: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85900" y="2057401"/>
            <a:ext cx="6172200" cy="2711063"/>
          </a:xfrm>
        </p:spPr>
        <p:txBody>
          <a:bodyPr>
            <a:normAutofit/>
          </a:bodyPr>
          <a:lstStyle/>
          <a:p>
            <a:r>
              <a:rPr lang="tr-TR" dirty="0" smtClean="0"/>
              <a:t>Çalışanları evcilleştirme çabası</a:t>
            </a:r>
          </a:p>
          <a:p>
            <a:r>
              <a:rPr lang="tr-TR" dirty="0" smtClean="0"/>
              <a:t>Geçmişin alışkanlıklarının değişmesindeki zorluklar</a:t>
            </a:r>
          </a:p>
          <a:p>
            <a:r>
              <a:rPr lang="tr-TR" dirty="0" smtClean="0"/>
              <a:t>Çapraşık otomasyonun fiziksel ve ruhsal olarak zorlayıcı etkilerine uyum sağlayamama</a:t>
            </a:r>
            <a:endParaRPr lang="tr-TR" dirty="0"/>
          </a:p>
          <a:p>
            <a:r>
              <a:rPr lang="tr-TR" dirty="0" smtClean="0"/>
              <a:t>Yeni kurallara itaat eden işçilerin de çalışma saatlerine karşı uyguladıkları kotalar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02007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stratejiler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 ve kadınların çalıştırılması</a:t>
            </a:r>
          </a:p>
          <a:p>
            <a:r>
              <a:rPr lang="tr-TR" dirty="0" smtClean="0"/>
              <a:t>Taşeronluk sistemi</a:t>
            </a:r>
          </a:p>
          <a:p>
            <a:r>
              <a:rPr lang="tr-TR" dirty="0" smtClean="0"/>
              <a:t>Dövme</a:t>
            </a:r>
          </a:p>
          <a:p>
            <a:r>
              <a:rPr lang="tr-TR" dirty="0" smtClean="0"/>
              <a:t>İşten çıkarma </a:t>
            </a:r>
          </a:p>
          <a:p>
            <a:r>
              <a:rPr lang="tr-TR" dirty="0" smtClean="0"/>
              <a:t>Para cezası verme</a:t>
            </a:r>
          </a:p>
        </p:txBody>
      </p:sp>
    </p:spTree>
    <p:extLst>
      <p:ext uri="{BB962C8B-B14F-4D97-AF65-F5344CB8AC3E}">
        <p14:creationId xmlns:p14="http://schemas.microsoft.com/office/powerpoint/2010/main" val="332588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 Kaynağının Benzersiz Yapısı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Bilinçli, düşüncesi ve tepki gösteren bir varlık olarak insan</a:t>
            </a:r>
          </a:p>
          <a:p>
            <a:r>
              <a:rPr lang="tr-TR" dirty="0" smtClean="0"/>
              <a:t>Örgütsel koşulları gözleyerek, değerlendirerek ve tepki göstererek örgüt teorilerini ve yönetim stratejilerini geçersiz kılan insan</a:t>
            </a:r>
          </a:p>
          <a:p>
            <a:r>
              <a:rPr lang="tr-TR" dirty="0" smtClean="0"/>
              <a:t>Bu </a:t>
            </a:r>
            <a:r>
              <a:rPr lang="tr-TR" dirty="0"/>
              <a:t>nedenle, insan faktörü örgüt teorisi ve yönetim </a:t>
            </a:r>
            <a:r>
              <a:rPr lang="tr-TR" dirty="0" smtClean="0"/>
              <a:t>uygulamaları için </a:t>
            </a:r>
            <a:r>
              <a:rPr lang="tr-TR" dirty="0"/>
              <a:t>en büyük mücadele </a:t>
            </a:r>
            <a:r>
              <a:rPr lang="tr-TR" dirty="0" smtClean="0"/>
              <a:t>alanıdır.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85900" y="1385316"/>
            <a:ext cx="6172200" cy="54348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Motivasyon uygulamaları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85900" y="1982380"/>
            <a:ext cx="6172200" cy="36183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GELENEKSEL GÖRÜŞ</a:t>
            </a:r>
          </a:p>
          <a:p>
            <a:r>
              <a:rPr lang="tr-TR" dirty="0" smtClean="0"/>
              <a:t>Geçinecek kadar ücret ödeme</a:t>
            </a:r>
          </a:p>
          <a:p>
            <a:r>
              <a:rPr lang="tr-TR" dirty="0" smtClean="0"/>
              <a:t>İşten çıkarma tehdidi ile çalıştırma</a:t>
            </a:r>
          </a:p>
          <a:p>
            <a:pPr>
              <a:buNone/>
            </a:pPr>
            <a:r>
              <a:rPr lang="tr-TR" dirty="0" smtClean="0"/>
              <a:t>Temel varsayım: çalışanlar yaşamını sürdürmek için çalışmak zorunda kalırlar</a:t>
            </a:r>
          </a:p>
          <a:p>
            <a:pPr>
              <a:buNone/>
            </a:pPr>
            <a:r>
              <a:rPr lang="tr-TR" dirty="0" smtClean="0"/>
              <a:t>YENİ GÖRÜŞ</a:t>
            </a:r>
          </a:p>
          <a:p>
            <a:r>
              <a:rPr lang="tr-TR" dirty="0" smtClean="0"/>
              <a:t>Parça başı ücret ödeme </a:t>
            </a:r>
          </a:p>
          <a:p>
            <a:r>
              <a:rPr lang="tr-TR" dirty="0" smtClean="0"/>
              <a:t>Sonuçlara göre ödeme</a:t>
            </a:r>
          </a:p>
          <a:p>
            <a:pPr>
              <a:buNone/>
            </a:pPr>
            <a:r>
              <a:rPr lang="tr-TR" dirty="0" smtClean="0"/>
              <a:t>Temel varsayım: insan aç gözlüdür. Sürekli ödül almak için sürekli çalışır. Daha fazla tüketmek için daha fazla çalışır.</a:t>
            </a:r>
          </a:p>
        </p:txBody>
      </p:sp>
    </p:spTree>
    <p:extLst>
      <p:ext uri="{BB962C8B-B14F-4D97-AF65-F5344CB8AC3E}">
        <p14:creationId xmlns:p14="http://schemas.microsoft.com/office/powerpoint/2010/main" val="2226722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85900" y="1875224"/>
            <a:ext cx="6172200" cy="42862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Bilimsel Yönetimin 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85900" y="2357430"/>
            <a:ext cx="6172200" cy="2357454"/>
          </a:xfrm>
        </p:spPr>
        <p:txBody>
          <a:bodyPr/>
          <a:lstStyle/>
          <a:p>
            <a:r>
              <a:rPr lang="tr-TR" dirty="0" smtClean="0"/>
              <a:t>Makineler büyük hayranlık</a:t>
            </a:r>
          </a:p>
          <a:p>
            <a:r>
              <a:rPr lang="tr-TR" dirty="0" smtClean="0"/>
              <a:t>İnsanı mekanikleştirme çabası</a:t>
            </a:r>
          </a:p>
          <a:p>
            <a:r>
              <a:rPr lang="tr-TR" dirty="0" smtClean="0"/>
              <a:t>Standardizasyon</a:t>
            </a:r>
          </a:p>
          <a:p>
            <a:r>
              <a:rPr lang="tr-TR" dirty="0" smtClean="0"/>
              <a:t>Verimlilik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729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 faktörüne farklı bakış açıları: Geleneksel Bakış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Örgütsel davranış konusundaki yönetim literatürüne göre (yöneticilerin planlama, örgütleme, yöneltme, uyumlaştırma ve kontrol çabalarına odaklanan) insan faktörü çözülmesi güç problemlerin kaynağıdır. </a:t>
            </a:r>
          </a:p>
          <a:p>
            <a:r>
              <a:rPr lang="tr-TR" dirty="0" smtClean="0"/>
              <a:t>Bireysel farklılıklar kanunu: </a:t>
            </a:r>
            <a:r>
              <a:rPr lang="tr-TR" i="1" dirty="0" smtClean="0">
                <a:solidFill>
                  <a:srgbClr val="FF0000"/>
                </a:solidFill>
              </a:rPr>
              <a:t>Tüm insanlar farklıdır.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olarak;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İnsanlar </a:t>
            </a:r>
            <a:r>
              <a:rPr lang="tr-TR" dirty="0"/>
              <a:t>farklı geçmişleri, deneyimleri, algıları ve beklentileri nedeniyle farklıdırlar.  </a:t>
            </a:r>
            <a:r>
              <a:rPr lang="tr-TR" dirty="0" smtClean="0"/>
              <a:t>Irk</a:t>
            </a:r>
            <a:r>
              <a:rPr lang="tr-TR" dirty="0"/>
              <a:t>, etnik özellikler ve cinsiyet açısından da farklılıklar vardır. </a:t>
            </a:r>
          </a:p>
          <a:p>
            <a:r>
              <a:rPr lang="tr-TR" dirty="0" smtClean="0"/>
              <a:t>İnsanlar aynı uyaranlara ya da örgüt ortamındaki aynı yönetim tekniklerine (örneğin motivasyon araçları ya da kontrol yöntemleri) aynı şekilde karşılık vermezler. </a:t>
            </a:r>
          </a:p>
          <a:p>
            <a:r>
              <a:rPr lang="tr-TR" dirty="0" smtClean="0"/>
              <a:t>İnsanlar </a:t>
            </a:r>
            <a:r>
              <a:rPr lang="tr-TR" dirty="0"/>
              <a:t>standart değil, birbirinden ayrı varlıklardır.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Yöneticiler için bundan çıkarılacak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Örgütsel davranışı kontrol etme yöntemleri   evrensel olarak uygulanamaz.</a:t>
            </a:r>
          </a:p>
          <a:p>
            <a:r>
              <a:rPr lang="tr-TR" dirty="0" smtClean="0"/>
              <a:t>Sorunlu bir duruma, kişiye ya da işçi grubuna göre gözden geçirilmesi ve değiştirilmesi gerekir.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İkincisi,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Örgüt </a:t>
            </a:r>
            <a:r>
              <a:rPr lang="tr-TR" dirty="0"/>
              <a:t>kişiyi bir bütün olarak işe </a:t>
            </a:r>
            <a:r>
              <a:rPr lang="tr-TR" dirty="0" smtClean="0"/>
              <a:t>alır. </a:t>
            </a:r>
          </a:p>
          <a:p>
            <a:r>
              <a:rPr lang="tr-TR" dirty="0" smtClean="0"/>
              <a:t>İşçiler personel </a:t>
            </a:r>
            <a:r>
              <a:rPr lang="tr-TR" dirty="0"/>
              <a:t>yöneticileri tarafından talep edilen (beceriler, ehliyetler, deneyim ve teknik yeterlilikler gibi) belgeleri sunarken, bunlar yalnızca </a:t>
            </a:r>
            <a:r>
              <a:rPr lang="tr-TR" dirty="0" smtClean="0"/>
              <a:t>kişinin küçük bir </a:t>
            </a:r>
            <a:r>
              <a:rPr lang="tr-TR" dirty="0"/>
              <a:t>parçasını oluşturur. </a:t>
            </a:r>
            <a:endParaRPr lang="tr-TR" dirty="0" smtClean="0"/>
          </a:p>
          <a:p>
            <a:r>
              <a:rPr lang="tr-TR" dirty="0" smtClean="0"/>
              <a:t>Personel </a:t>
            </a:r>
            <a:r>
              <a:rPr lang="tr-TR" dirty="0"/>
              <a:t>departmanının bakış açısından bunlar en uygun kısımlar olurken, örgütsel davranış için en önemli kısım olmayabilir. </a:t>
            </a:r>
            <a:endParaRPr lang="tr-TR" dirty="0" smtClean="0"/>
          </a:p>
          <a:p>
            <a:r>
              <a:rPr lang="tr-TR" dirty="0" smtClean="0"/>
              <a:t>İnsan </a:t>
            </a:r>
            <a:r>
              <a:rPr lang="tr-TR" dirty="0"/>
              <a:t>kaynağının bölünemezliğine göre, bir işçi her zaman kişilik bozuklukları, kişisel sorunlar ve örgüt dışındaki sosyal yükümlülükleri gibi bazı unsurları da örgüte taşıyacaktır.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Örgütsel davranış uzmanlarına göre;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unsurlar işçinin performansını etkiler.</a:t>
            </a:r>
          </a:p>
          <a:p>
            <a:r>
              <a:rPr lang="tr-TR" dirty="0" err="1" smtClean="0"/>
              <a:t>İşgörenlerin</a:t>
            </a:r>
            <a:r>
              <a:rPr lang="tr-TR" dirty="0" smtClean="0"/>
              <a:t> deneyimleri potansiyel olarak olumlu olan bazı katkıları olumsuza çevirebilir. </a:t>
            </a:r>
          </a:p>
          <a:p>
            <a:r>
              <a:rPr lang="tr-TR" dirty="0" smtClean="0"/>
              <a:t>Bu </a:t>
            </a:r>
            <a:r>
              <a:rPr lang="tr-TR" dirty="0"/>
              <a:t>belirsizlik ve tahmin </a:t>
            </a:r>
            <a:r>
              <a:rPr lang="tr-TR" dirty="0" smtClean="0"/>
              <a:t>edilemezlik, insan </a:t>
            </a:r>
            <a:r>
              <a:rPr lang="tr-TR" dirty="0"/>
              <a:t>kaynağını çok benzersiz bir örgütsel eleman yapabilir.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 faktörüne farklı bakış açıları: Marksist Bakış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 faktörünün benzersiz yapısını vurgular.</a:t>
            </a:r>
          </a:p>
          <a:p>
            <a:r>
              <a:rPr lang="tr-TR" dirty="0" smtClean="0"/>
              <a:t>Emeğin diğer üretim faktörlerine –toprak ve sermaye gibi- benzediğini iddia eden </a:t>
            </a:r>
            <a:r>
              <a:rPr lang="tr-TR" dirty="0" err="1" smtClean="0"/>
              <a:t>neoklasik</a:t>
            </a:r>
            <a:r>
              <a:rPr lang="tr-TR" dirty="0" smtClean="0"/>
              <a:t> ekonomi teorisini reddeder. </a:t>
            </a:r>
          </a:p>
          <a:p>
            <a:r>
              <a:rPr lang="tr-TR" dirty="0" smtClean="0"/>
              <a:t>Emeği</a:t>
            </a:r>
            <a:r>
              <a:rPr lang="tr-TR" dirty="0"/>
              <a:t>, pazarda alınan ve satılan diğer mallar gibi görmek yerine, dört önemli açıdan gerçek mallardan ayrılan sahte bir mal olarak görürler.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olarak,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r>
              <a:rPr lang="tr-TR" dirty="0" smtClean="0"/>
              <a:t>Gerçek </a:t>
            </a:r>
            <a:r>
              <a:rPr lang="tr-TR" dirty="0"/>
              <a:t>mallardan farklı olarak, insan emeği toplu olarak ya da bireysel olarak çevresine tepki gösterir. </a:t>
            </a:r>
            <a:endParaRPr lang="tr-TR" dirty="0" smtClean="0"/>
          </a:p>
          <a:p>
            <a:r>
              <a:rPr lang="tr-TR" dirty="0" smtClean="0"/>
              <a:t>İşe </a:t>
            </a:r>
            <a:r>
              <a:rPr lang="tr-TR" dirty="0"/>
              <a:t>alındıktan sonra daha fazla para ödenmesi gerektiğine, çalışma koşullarının güvenli olmadığına, yan ödemelerin gerekli olduğuna karar </a:t>
            </a:r>
            <a:r>
              <a:rPr lang="tr-TR" dirty="0" smtClean="0"/>
              <a:t>verebilirler.</a:t>
            </a:r>
          </a:p>
          <a:p>
            <a:r>
              <a:rPr lang="tr-TR" dirty="0" smtClean="0"/>
              <a:t>İstihdam </a:t>
            </a:r>
            <a:r>
              <a:rPr lang="tr-TR" dirty="0"/>
              <a:t>ilişkisi kurulduktan sonra grev, işi durdurma ve sendikal faaliyetler yoluyla maliyeti artıran değişiklikleri talep edebilirler. </a:t>
            </a:r>
            <a:endParaRPr lang="tr-TR" dirty="0" smtClean="0"/>
          </a:p>
          <a:p>
            <a:r>
              <a:rPr lang="tr-TR" dirty="0" smtClean="0"/>
              <a:t>Makineler ise bunun </a:t>
            </a:r>
            <a:r>
              <a:rPr lang="tr-TR" dirty="0"/>
              <a:t>tersine, </a:t>
            </a:r>
            <a:r>
              <a:rPr lang="tr-TR" dirty="0" smtClean="0"/>
              <a:t>ne </a:t>
            </a:r>
            <a:r>
              <a:rPr lang="tr-TR" dirty="0"/>
              <a:t>çalışma koşullarının daha iyi </a:t>
            </a:r>
            <a:r>
              <a:rPr lang="tr-TR" dirty="0" smtClean="0"/>
              <a:t>olmasını ister ve ne de grev tehdidine başvurur.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Kristal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535</TotalTime>
  <Words>997</Words>
  <Application>Microsoft Office PowerPoint</Application>
  <PresentationFormat>Ekran Gösterisi (4:3)</PresentationFormat>
  <Paragraphs>95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Calibri</vt:lpstr>
      <vt:lpstr>Trebuchet MS</vt:lpstr>
      <vt:lpstr>Wingdings 3</vt:lpstr>
      <vt:lpstr>Kristal</vt:lpstr>
      <vt:lpstr>Örgüt İçindeki İnsan</vt:lpstr>
      <vt:lpstr>İnsan Kaynağının Benzersiz Yapısı </vt:lpstr>
      <vt:lpstr>İnsan faktörüne farklı bakış açıları: Geleneksel Bakış</vt:lpstr>
      <vt:lpstr>İlk olarak; </vt:lpstr>
      <vt:lpstr>Yöneticiler için bundan çıkarılacak ders</vt:lpstr>
      <vt:lpstr>İkincisi,</vt:lpstr>
      <vt:lpstr>Örgütsel davranış uzmanlarına göre;</vt:lpstr>
      <vt:lpstr>İnsan faktörüne farklı bakış açıları: Marksist Bakış</vt:lpstr>
      <vt:lpstr>İlk olarak, </vt:lpstr>
      <vt:lpstr>İkincisi, </vt:lpstr>
      <vt:lpstr>Üçüncüsü,</vt:lpstr>
      <vt:lpstr>Hepsi birlikte, </vt:lpstr>
      <vt:lpstr>İnsan Faktörünün Felsefi Statüsü</vt:lpstr>
      <vt:lpstr>Walter Weisskopf ‘un yabancılaşma kavramı</vt:lpstr>
      <vt:lpstr>Buna karşılık örgütler; </vt:lpstr>
      <vt:lpstr>İnsan Faktörünün Örgüte Etkisi</vt:lpstr>
      <vt:lpstr>Endüstriyel Örgütlerin İçsel Yapısı, Sorunları ve Çözüm Arayışları </vt:lpstr>
      <vt:lpstr>Fabrikaların içinde:</vt:lpstr>
      <vt:lpstr>İlk stratejiler</vt:lpstr>
      <vt:lpstr>Motivasyon uygulamaları</vt:lpstr>
      <vt:lpstr>Bilimsel Yönetimin etkileri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Örgüt İçindeki İnsan</dc:title>
  <dc:creator>akü</dc:creator>
  <cp:lastModifiedBy>akü</cp:lastModifiedBy>
  <cp:revision>34</cp:revision>
  <dcterms:created xsi:type="dcterms:W3CDTF">2010-03-01T18:49:49Z</dcterms:created>
  <dcterms:modified xsi:type="dcterms:W3CDTF">2016-09-22T11:24:23Z</dcterms:modified>
</cp:coreProperties>
</file>